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09" r:id="rId3"/>
  </p:sldMasterIdLst>
  <p:notesMasterIdLst>
    <p:notesMasterId r:id="rId52"/>
  </p:notesMasterIdLst>
  <p:sldIdLst>
    <p:sldId id="256" r:id="rId4"/>
    <p:sldId id="263" r:id="rId5"/>
    <p:sldId id="260" r:id="rId6"/>
    <p:sldId id="257" r:id="rId7"/>
    <p:sldId id="259" r:id="rId8"/>
    <p:sldId id="258" r:id="rId9"/>
    <p:sldId id="262" r:id="rId10"/>
    <p:sldId id="261" r:id="rId11"/>
    <p:sldId id="267" r:id="rId12"/>
    <p:sldId id="268" r:id="rId13"/>
    <p:sldId id="306" r:id="rId14"/>
    <p:sldId id="298" r:id="rId15"/>
    <p:sldId id="299" r:id="rId16"/>
    <p:sldId id="287" r:id="rId17"/>
    <p:sldId id="288" r:id="rId18"/>
    <p:sldId id="289" r:id="rId19"/>
    <p:sldId id="290" r:id="rId20"/>
    <p:sldId id="291" r:id="rId21"/>
    <p:sldId id="292"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307" r:id="rId41"/>
    <p:sldId id="308" r:id="rId42"/>
    <p:sldId id="309" r:id="rId43"/>
    <p:sldId id="310" r:id="rId44"/>
    <p:sldId id="311" r:id="rId45"/>
    <p:sldId id="300" r:id="rId46"/>
    <p:sldId id="301" r:id="rId47"/>
    <p:sldId id="302" r:id="rId48"/>
    <p:sldId id="303" r:id="rId49"/>
    <p:sldId id="304" r:id="rId50"/>
    <p:sldId id="30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546" y="-19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971FF-1366-4949-BE79-ABE12CA78FE3}" type="doc">
      <dgm:prSet loTypeId="urn:microsoft.com/office/officeart/2005/8/layout/venn1" loCatId="relationship" qsTypeId="urn:microsoft.com/office/officeart/2005/8/quickstyle/simple1" qsCatId="simple" csTypeId="urn:microsoft.com/office/officeart/2005/8/colors/colorful5" csCatId="colorful" phldr="1"/>
      <dgm:spPr/>
    </dgm:pt>
    <dgm:pt modelId="{01046910-C684-4E32-A548-131E792071A5}">
      <dgm:prSet phldrT="[Text]" custT="1"/>
      <dgm:spPr/>
      <dgm:t>
        <a:bodyPr/>
        <a:lstStyle/>
        <a:p>
          <a:r>
            <a:rPr lang="en-US" sz="1400" dirty="0" smtClean="0"/>
            <a:t>Appropriation</a:t>
          </a:r>
          <a:endParaRPr lang="en-US" sz="1400" dirty="0"/>
        </a:p>
      </dgm:t>
    </dgm:pt>
    <dgm:pt modelId="{3ACDD619-A57F-447E-BCBB-FE5AE7B187F9}" type="parTrans" cxnId="{7EF0429B-DC8F-40BF-852D-FA8720BFAF63}">
      <dgm:prSet/>
      <dgm:spPr/>
      <dgm:t>
        <a:bodyPr/>
        <a:lstStyle/>
        <a:p>
          <a:endParaRPr lang="en-US"/>
        </a:p>
      </dgm:t>
    </dgm:pt>
    <dgm:pt modelId="{845B94E3-13AA-4B15-B3C4-4B04D54DB8A6}" type="sibTrans" cxnId="{7EF0429B-DC8F-40BF-852D-FA8720BFAF63}">
      <dgm:prSet/>
      <dgm:spPr/>
      <dgm:t>
        <a:bodyPr/>
        <a:lstStyle/>
        <a:p>
          <a:endParaRPr lang="en-US"/>
        </a:p>
      </dgm:t>
    </dgm:pt>
    <dgm:pt modelId="{B49CADD5-1C84-4045-9E49-C25F8734B0ED}">
      <dgm:prSet phldrT="[Text]"/>
      <dgm:spPr/>
      <dgm:t>
        <a:bodyPr/>
        <a:lstStyle/>
        <a:p>
          <a:r>
            <a:rPr lang="en-US" dirty="0" smtClean="0"/>
            <a:t>Juxtaposition</a:t>
          </a:r>
          <a:endParaRPr lang="en-US" dirty="0"/>
        </a:p>
      </dgm:t>
    </dgm:pt>
    <dgm:pt modelId="{027BFA05-F862-44FA-A34B-6F72F4E427A9}" type="parTrans" cxnId="{5451A477-6958-4CC9-836C-E432DB8EF1F3}">
      <dgm:prSet/>
      <dgm:spPr/>
      <dgm:t>
        <a:bodyPr/>
        <a:lstStyle/>
        <a:p>
          <a:endParaRPr lang="en-US"/>
        </a:p>
      </dgm:t>
    </dgm:pt>
    <dgm:pt modelId="{E4A27D64-0C6E-4A95-ADCE-9548746D2CE6}" type="sibTrans" cxnId="{5451A477-6958-4CC9-836C-E432DB8EF1F3}">
      <dgm:prSet/>
      <dgm:spPr/>
      <dgm:t>
        <a:bodyPr/>
        <a:lstStyle/>
        <a:p>
          <a:endParaRPr lang="en-US"/>
        </a:p>
      </dgm:t>
    </dgm:pt>
    <dgm:pt modelId="{DC5F9A18-303B-41AD-8020-B964A1A3DAF5}">
      <dgm:prSet phldrT="[Text]" custT="1"/>
      <dgm:spPr/>
      <dgm:t>
        <a:bodyPr/>
        <a:lstStyle/>
        <a:p>
          <a:r>
            <a:rPr lang="en-US" sz="1400" dirty="0" err="1" smtClean="0"/>
            <a:t>Recontextual-ization</a:t>
          </a:r>
          <a:endParaRPr lang="en-US" sz="1400" dirty="0"/>
        </a:p>
      </dgm:t>
    </dgm:pt>
    <dgm:pt modelId="{5496C55D-657A-44C7-8527-3A72DE234EBB}" type="parTrans" cxnId="{811FD6D3-CF7F-4C0A-B07E-3C08CDD3ACB0}">
      <dgm:prSet/>
      <dgm:spPr/>
      <dgm:t>
        <a:bodyPr/>
        <a:lstStyle/>
        <a:p>
          <a:endParaRPr lang="en-US"/>
        </a:p>
      </dgm:t>
    </dgm:pt>
    <dgm:pt modelId="{BDBC6C1B-320F-4AA0-A784-936BB982A6DC}" type="sibTrans" cxnId="{811FD6D3-CF7F-4C0A-B07E-3C08CDD3ACB0}">
      <dgm:prSet/>
      <dgm:spPr/>
      <dgm:t>
        <a:bodyPr/>
        <a:lstStyle/>
        <a:p>
          <a:endParaRPr lang="en-US"/>
        </a:p>
      </dgm:t>
    </dgm:pt>
    <dgm:pt modelId="{B9663F6D-824C-4C03-B0A3-D67CB899D5CF}" type="pres">
      <dgm:prSet presAssocID="{350971FF-1366-4949-BE79-ABE12CA78FE3}" presName="compositeShape" presStyleCnt="0">
        <dgm:presLayoutVars>
          <dgm:chMax val="7"/>
          <dgm:dir/>
          <dgm:resizeHandles val="exact"/>
        </dgm:presLayoutVars>
      </dgm:prSet>
      <dgm:spPr/>
    </dgm:pt>
    <dgm:pt modelId="{F750656A-4169-4934-9CBD-B496A9AF1F6E}" type="pres">
      <dgm:prSet presAssocID="{01046910-C684-4E32-A548-131E792071A5}" presName="circ1" presStyleLbl="vennNode1" presStyleIdx="0" presStyleCnt="3"/>
      <dgm:spPr/>
      <dgm:t>
        <a:bodyPr/>
        <a:lstStyle/>
        <a:p>
          <a:endParaRPr lang="en-US"/>
        </a:p>
      </dgm:t>
    </dgm:pt>
    <dgm:pt modelId="{29A3AFE1-3004-4F46-A500-0071D4281267}" type="pres">
      <dgm:prSet presAssocID="{01046910-C684-4E32-A548-131E792071A5}" presName="circ1Tx" presStyleLbl="revTx" presStyleIdx="0" presStyleCnt="0">
        <dgm:presLayoutVars>
          <dgm:chMax val="0"/>
          <dgm:chPref val="0"/>
          <dgm:bulletEnabled val="1"/>
        </dgm:presLayoutVars>
      </dgm:prSet>
      <dgm:spPr/>
      <dgm:t>
        <a:bodyPr/>
        <a:lstStyle/>
        <a:p>
          <a:endParaRPr lang="en-US"/>
        </a:p>
      </dgm:t>
    </dgm:pt>
    <dgm:pt modelId="{74A36D08-3200-4DE6-9313-6398630EF0C1}" type="pres">
      <dgm:prSet presAssocID="{B49CADD5-1C84-4045-9E49-C25F8734B0ED}" presName="circ2" presStyleLbl="vennNode1" presStyleIdx="1" presStyleCnt="3"/>
      <dgm:spPr/>
      <dgm:t>
        <a:bodyPr/>
        <a:lstStyle/>
        <a:p>
          <a:endParaRPr lang="en-US"/>
        </a:p>
      </dgm:t>
    </dgm:pt>
    <dgm:pt modelId="{438E30C1-A6D8-4328-9543-C4FEA83424F0}" type="pres">
      <dgm:prSet presAssocID="{B49CADD5-1C84-4045-9E49-C25F8734B0ED}" presName="circ2Tx" presStyleLbl="revTx" presStyleIdx="0" presStyleCnt="0">
        <dgm:presLayoutVars>
          <dgm:chMax val="0"/>
          <dgm:chPref val="0"/>
          <dgm:bulletEnabled val="1"/>
        </dgm:presLayoutVars>
      </dgm:prSet>
      <dgm:spPr/>
      <dgm:t>
        <a:bodyPr/>
        <a:lstStyle/>
        <a:p>
          <a:endParaRPr lang="en-US"/>
        </a:p>
      </dgm:t>
    </dgm:pt>
    <dgm:pt modelId="{22CCE32C-0D28-42B4-9D0E-769E26AF9D38}" type="pres">
      <dgm:prSet presAssocID="{DC5F9A18-303B-41AD-8020-B964A1A3DAF5}" presName="circ3" presStyleLbl="vennNode1" presStyleIdx="2" presStyleCnt="3"/>
      <dgm:spPr/>
      <dgm:t>
        <a:bodyPr/>
        <a:lstStyle/>
        <a:p>
          <a:endParaRPr lang="en-US"/>
        </a:p>
      </dgm:t>
    </dgm:pt>
    <dgm:pt modelId="{BFFE235C-07DF-42DA-8167-5E9F01998DC7}" type="pres">
      <dgm:prSet presAssocID="{DC5F9A18-303B-41AD-8020-B964A1A3DAF5}" presName="circ3Tx" presStyleLbl="revTx" presStyleIdx="0" presStyleCnt="0">
        <dgm:presLayoutVars>
          <dgm:chMax val="0"/>
          <dgm:chPref val="0"/>
          <dgm:bulletEnabled val="1"/>
        </dgm:presLayoutVars>
      </dgm:prSet>
      <dgm:spPr/>
      <dgm:t>
        <a:bodyPr/>
        <a:lstStyle/>
        <a:p>
          <a:endParaRPr lang="en-US"/>
        </a:p>
      </dgm:t>
    </dgm:pt>
  </dgm:ptLst>
  <dgm:cxnLst>
    <dgm:cxn modelId="{811FD6D3-CF7F-4C0A-B07E-3C08CDD3ACB0}" srcId="{350971FF-1366-4949-BE79-ABE12CA78FE3}" destId="{DC5F9A18-303B-41AD-8020-B964A1A3DAF5}" srcOrd="2" destOrd="0" parTransId="{5496C55D-657A-44C7-8527-3A72DE234EBB}" sibTransId="{BDBC6C1B-320F-4AA0-A784-936BB982A6DC}"/>
    <dgm:cxn modelId="{2A8D4DCB-9527-4343-8BB2-59E0304FCAA7}" type="presOf" srcId="{DC5F9A18-303B-41AD-8020-B964A1A3DAF5}" destId="{22CCE32C-0D28-42B4-9D0E-769E26AF9D38}" srcOrd="0" destOrd="0" presId="urn:microsoft.com/office/officeart/2005/8/layout/venn1"/>
    <dgm:cxn modelId="{38B870D9-D0BA-40F5-9429-A96CE2126E73}" type="presOf" srcId="{01046910-C684-4E32-A548-131E792071A5}" destId="{F750656A-4169-4934-9CBD-B496A9AF1F6E}" srcOrd="0" destOrd="0" presId="urn:microsoft.com/office/officeart/2005/8/layout/venn1"/>
    <dgm:cxn modelId="{F5668770-CC4B-403E-B057-DCDA6E42A2BD}" type="presOf" srcId="{B49CADD5-1C84-4045-9E49-C25F8734B0ED}" destId="{438E30C1-A6D8-4328-9543-C4FEA83424F0}" srcOrd="1" destOrd="0" presId="urn:microsoft.com/office/officeart/2005/8/layout/venn1"/>
    <dgm:cxn modelId="{3AA5529F-EB3C-48BE-A67B-A35ABF9C4553}" type="presOf" srcId="{DC5F9A18-303B-41AD-8020-B964A1A3DAF5}" destId="{BFFE235C-07DF-42DA-8167-5E9F01998DC7}" srcOrd="1" destOrd="0" presId="urn:microsoft.com/office/officeart/2005/8/layout/venn1"/>
    <dgm:cxn modelId="{5451A477-6958-4CC9-836C-E432DB8EF1F3}" srcId="{350971FF-1366-4949-BE79-ABE12CA78FE3}" destId="{B49CADD5-1C84-4045-9E49-C25F8734B0ED}" srcOrd="1" destOrd="0" parTransId="{027BFA05-F862-44FA-A34B-6F72F4E427A9}" sibTransId="{E4A27D64-0C6E-4A95-ADCE-9548746D2CE6}"/>
    <dgm:cxn modelId="{1FD7E9D0-A61A-4047-BFFE-71041E07DB72}" type="presOf" srcId="{01046910-C684-4E32-A548-131E792071A5}" destId="{29A3AFE1-3004-4F46-A500-0071D4281267}" srcOrd="1" destOrd="0" presId="urn:microsoft.com/office/officeart/2005/8/layout/venn1"/>
    <dgm:cxn modelId="{7EF0429B-DC8F-40BF-852D-FA8720BFAF63}" srcId="{350971FF-1366-4949-BE79-ABE12CA78FE3}" destId="{01046910-C684-4E32-A548-131E792071A5}" srcOrd="0" destOrd="0" parTransId="{3ACDD619-A57F-447E-BCBB-FE5AE7B187F9}" sibTransId="{845B94E3-13AA-4B15-B3C4-4B04D54DB8A6}"/>
    <dgm:cxn modelId="{81A3FE5E-053C-4BD3-B7FB-7A6F361C9F9A}" type="presOf" srcId="{350971FF-1366-4949-BE79-ABE12CA78FE3}" destId="{B9663F6D-824C-4C03-B0A3-D67CB899D5CF}" srcOrd="0" destOrd="0" presId="urn:microsoft.com/office/officeart/2005/8/layout/venn1"/>
    <dgm:cxn modelId="{52B71598-7D77-4322-9502-1F2ACBE809E6}" type="presOf" srcId="{B49CADD5-1C84-4045-9E49-C25F8734B0ED}" destId="{74A36D08-3200-4DE6-9313-6398630EF0C1}" srcOrd="0" destOrd="0" presId="urn:microsoft.com/office/officeart/2005/8/layout/venn1"/>
    <dgm:cxn modelId="{77BA4786-A30E-4349-98DD-3FD548CA226D}" type="presParOf" srcId="{B9663F6D-824C-4C03-B0A3-D67CB899D5CF}" destId="{F750656A-4169-4934-9CBD-B496A9AF1F6E}" srcOrd="0" destOrd="0" presId="urn:microsoft.com/office/officeart/2005/8/layout/venn1"/>
    <dgm:cxn modelId="{6F5CE3E6-CE64-424C-AAEB-BEA7EBC0631E}" type="presParOf" srcId="{B9663F6D-824C-4C03-B0A3-D67CB899D5CF}" destId="{29A3AFE1-3004-4F46-A500-0071D4281267}" srcOrd="1" destOrd="0" presId="urn:microsoft.com/office/officeart/2005/8/layout/venn1"/>
    <dgm:cxn modelId="{B9EBF02B-FD24-4FCE-AC4C-B2C4BDFBE7D1}" type="presParOf" srcId="{B9663F6D-824C-4C03-B0A3-D67CB899D5CF}" destId="{74A36D08-3200-4DE6-9313-6398630EF0C1}" srcOrd="2" destOrd="0" presId="urn:microsoft.com/office/officeart/2005/8/layout/venn1"/>
    <dgm:cxn modelId="{8D3D2276-6BAE-47A2-AC02-93DFD38B2EF4}" type="presParOf" srcId="{B9663F6D-824C-4C03-B0A3-D67CB899D5CF}" destId="{438E30C1-A6D8-4328-9543-C4FEA83424F0}" srcOrd="3" destOrd="0" presId="urn:microsoft.com/office/officeart/2005/8/layout/venn1"/>
    <dgm:cxn modelId="{FB70BCF9-6CAA-4D7B-8089-A986902496B5}" type="presParOf" srcId="{B9663F6D-824C-4C03-B0A3-D67CB899D5CF}" destId="{22CCE32C-0D28-42B4-9D0E-769E26AF9D38}" srcOrd="4" destOrd="0" presId="urn:microsoft.com/office/officeart/2005/8/layout/venn1"/>
    <dgm:cxn modelId="{14419941-BA0F-4BDC-9834-D2F9EA651B52}" type="presParOf" srcId="{B9663F6D-824C-4C03-B0A3-D67CB899D5CF}" destId="{BFFE235C-07DF-42DA-8167-5E9F01998DC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971FF-1366-4949-BE79-ABE12CA78FE3}" type="doc">
      <dgm:prSet loTypeId="urn:microsoft.com/office/officeart/2005/8/layout/venn1" loCatId="relationship" qsTypeId="urn:microsoft.com/office/officeart/2005/8/quickstyle/simple1" qsCatId="simple" csTypeId="urn:microsoft.com/office/officeart/2005/8/colors/colorful5" csCatId="colorful" phldr="1"/>
      <dgm:spPr/>
    </dgm:pt>
    <dgm:pt modelId="{01046910-C684-4E32-A548-131E792071A5}">
      <dgm:prSet phldrT="[Text]"/>
      <dgm:spPr/>
      <dgm:t>
        <a:bodyPr/>
        <a:lstStyle/>
        <a:p>
          <a:r>
            <a:rPr lang="en-US" dirty="0" smtClean="0"/>
            <a:t>Rhythm</a:t>
          </a:r>
          <a:endParaRPr lang="en-US" dirty="0"/>
        </a:p>
      </dgm:t>
    </dgm:pt>
    <dgm:pt modelId="{3ACDD619-A57F-447E-BCBB-FE5AE7B187F9}" type="parTrans" cxnId="{7EF0429B-DC8F-40BF-852D-FA8720BFAF63}">
      <dgm:prSet/>
      <dgm:spPr/>
      <dgm:t>
        <a:bodyPr/>
        <a:lstStyle/>
        <a:p>
          <a:endParaRPr lang="en-US"/>
        </a:p>
      </dgm:t>
    </dgm:pt>
    <dgm:pt modelId="{845B94E3-13AA-4B15-B3C4-4B04D54DB8A6}" type="sibTrans" cxnId="{7EF0429B-DC8F-40BF-852D-FA8720BFAF63}">
      <dgm:prSet/>
      <dgm:spPr/>
      <dgm:t>
        <a:bodyPr/>
        <a:lstStyle/>
        <a:p>
          <a:endParaRPr lang="en-US"/>
        </a:p>
      </dgm:t>
    </dgm:pt>
    <dgm:pt modelId="{B49CADD5-1C84-4045-9E49-C25F8734B0ED}">
      <dgm:prSet phldrT="[Text]"/>
      <dgm:spPr/>
      <dgm:t>
        <a:bodyPr/>
        <a:lstStyle/>
        <a:p>
          <a:r>
            <a:rPr lang="en-US" dirty="0" smtClean="0"/>
            <a:t>Pattern</a:t>
          </a:r>
          <a:endParaRPr lang="en-US" dirty="0"/>
        </a:p>
      </dgm:t>
    </dgm:pt>
    <dgm:pt modelId="{027BFA05-F862-44FA-A34B-6F72F4E427A9}" type="parTrans" cxnId="{5451A477-6958-4CC9-836C-E432DB8EF1F3}">
      <dgm:prSet/>
      <dgm:spPr/>
      <dgm:t>
        <a:bodyPr/>
        <a:lstStyle/>
        <a:p>
          <a:endParaRPr lang="en-US"/>
        </a:p>
      </dgm:t>
    </dgm:pt>
    <dgm:pt modelId="{E4A27D64-0C6E-4A95-ADCE-9548746D2CE6}" type="sibTrans" cxnId="{5451A477-6958-4CC9-836C-E432DB8EF1F3}">
      <dgm:prSet/>
      <dgm:spPr/>
      <dgm:t>
        <a:bodyPr/>
        <a:lstStyle/>
        <a:p>
          <a:endParaRPr lang="en-US"/>
        </a:p>
      </dgm:t>
    </dgm:pt>
    <dgm:pt modelId="{DC5F9A18-303B-41AD-8020-B964A1A3DAF5}">
      <dgm:prSet phldrT="[Text]"/>
      <dgm:spPr/>
      <dgm:t>
        <a:bodyPr/>
        <a:lstStyle/>
        <a:p>
          <a:r>
            <a:rPr lang="en-US" dirty="0" smtClean="0"/>
            <a:t>Repetition</a:t>
          </a:r>
          <a:endParaRPr lang="en-US" dirty="0"/>
        </a:p>
      </dgm:t>
    </dgm:pt>
    <dgm:pt modelId="{5496C55D-657A-44C7-8527-3A72DE234EBB}" type="parTrans" cxnId="{811FD6D3-CF7F-4C0A-B07E-3C08CDD3ACB0}">
      <dgm:prSet/>
      <dgm:spPr/>
      <dgm:t>
        <a:bodyPr/>
        <a:lstStyle/>
        <a:p>
          <a:endParaRPr lang="en-US"/>
        </a:p>
      </dgm:t>
    </dgm:pt>
    <dgm:pt modelId="{BDBC6C1B-320F-4AA0-A784-936BB982A6DC}" type="sibTrans" cxnId="{811FD6D3-CF7F-4C0A-B07E-3C08CDD3ACB0}">
      <dgm:prSet/>
      <dgm:spPr/>
      <dgm:t>
        <a:bodyPr/>
        <a:lstStyle/>
        <a:p>
          <a:endParaRPr lang="en-US"/>
        </a:p>
      </dgm:t>
    </dgm:pt>
    <dgm:pt modelId="{B9663F6D-824C-4C03-B0A3-D67CB899D5CF}" type="pres">
      <dgm:prSet presAssocID="{350971FF-1366-4949-BE79-ABE12CA78FE3}" presName="compositeShape" presStyleCnt="0">
        <dgm:presLayoutVars>
          <dgm:chMax val="7"/>
          <dgm:dir/>
          <dgm:resizeHandles val="exact"/>
        </dgm:presLayoutVars>
      </dgm:prSet>
      <dgm:spPr/>
    </dgm:pt>
    <dgm:pt modelId="{F750656A-4169-4934-9CBD-B496A9AF1F6E}" type="pres">
      <dgm:prSet presAssocID="{01046910-C684-4E32-A548-131E792071A5}" presName="circ1" presStyleLbl="vennNode1" presStyleIdx="0" presStyleCnt="3"/>
      <dgm:spPr/>
      <dgm:t>
        <a:bodyPr/>
        <a:lstStyle/>
        <a:p>
          <a:endParaRPr lang="en-US"/>
        </a:p>
      </dgm:t>
    </dgm:pt>
    <dgm:pt modelId="{29A3AFE1-3004-4F46-A500-0071D4281267}" type="pres">
      <dgm:prSet presAssocID="{01046910-C684-4E32-A548-131E792071A5}" presName="circ1Tx" presStyleLbl="revTx" presStyleIdx="0" presStyleCnt="0">
        <dgm:presLayoutVars>
          <dgm:chMax val="0"/>
          <dgm:chPref val="0"/>
          <dgm:bulletEnabled val="1"/>
        </dgm:presLayoutVars>
      </dgm:prSet>
      <dgm:spPr/>
      <dgm:t>
        <a:bodyPr/>
        <a:lstStyle/>
        <a:p>
          <a:endParaRPr lang="en-US"/>
        </a:p>
      </dgm:t>
    </dgm:pt>
    <dgm:pt modelId="{74A36D08-3200-4DE6-9313-6398630EF0C1}" type="pres">
      <dgm:prSet presAssocID="{B49CADD5-1C84-4045-9E49-C25F8734B0ED}" presName="circ2" presStyleLbl="vennNode1" presStyleIdx="1" presStyleCnt="3"/>
      <dgm:spPr/>
      <dgm:t>
        <a:bodyPr/>
        <a:lstStyle/>
        <a:p>
          <a:endParaRPr lang="en-US"/>
        </a:p>
      </dgm:t>
    </dgm:pt>
    <dgm:pt modelId="{438E30C1-A6D8-4328-9543-C4FEA83424F0}" type="pres">
      <dgm:prSet presAssocID="{B49CADD5-1C84-4045-9E49-C25F8734B0ED}" presName="circ2Tx" presStyleLbl="revTx" presStyleIdx="0" presStyleCnt="0">
        <dgm:presLayoutVars>
          <dgm:chMax val="0"/>
          <dgm:chPref val="0"/>
          <dgm:bulletEnabled val="1"/>
        </dgm:presLayoutVars>
      </dgm:prSet>
      <dgm:spPr/>
      <dgm:t>
        <a:bodyPr/>
        <a:lstStyle/>
        <a:p>
          <a:endParaRPr lang="en-US"/>
        </a:p>
      </dgm:t>
    </dgm:pt>
    <dgm:pt modelId="{22CCE32C-0D28-42B4-9D0E-769E26AF9D38}" type="pres">
      <dgm:prSet presAssocID="{DC5F9A18-303B-41AD-8020-B964A1A3DAF5}" presName="circ3" presStyleLbl="vennNode1" presStyleIdx="2" presStyleCnt="3"/>
      <dgm:spPr/>
      <dgm:t>
        <a:bodyPr/>
        <a:lstStyle/>
        <a:p>
          <a:endParaRPr lang="en-US"/>
        </a:p>
      </dgm:t>
    </dgm:pt>
    <dgm:pt modelId="{BFFE235C-07DF-42DA-8167-5E9F01998DC7}" type="pres">
      <dgm:prSet presAssocID="{DC5F9A18-303B-41AD-8020-B964A1A3DAF5}" presName="circ3Tx" presStyleLbl="revTx" presStyleIdx="0" presStyleCnt="0">
        <dgm:presLayoutVars>
          <dgm:chMax val="0"/>
          <dgm:chPref val="0"/>
          <dgm:bulletEnabled val="1"/>
        </dgm:presLayoutVars>
      </dgm:prSet>
      <dgm:spPr/>
      <dgm:t>
        <a:bodyPr/>
        <a:lstStyle/>
        <a:p>
          <a:endParaRPr lang="en-US"/>
        </a:p>
      </dgm:t>
    </dgm:pt>
  </dgm:ptLst>
  <dgm:cxnLst>
    <dgm:cxn modelId="{811FD6D3-CF7F-4C0A-B07E-3C08CDD3ACB0}" srcId="{350971FF-1366-4949-BE79-ABE12CA78FE3}" destId="{DC5F9A18-303B-41AD-8020-B964A1A3DAF5}" srcOrd="2" destOrd="0" parTransId="{5496C55D-657A-44C7-8527-3A72DE234EBB}" sibTransId="{BDBC6C1B-320F-4AA0-A784-936BB982A6DC}"/>
    <dgm:cxn modelId="{9EA88E00-C9A8-4FE9-9ED1-3512859624B0}" type="presOf" srcId="{01046910-C684-4E32-A548-131E792071A5}" destId="{29A3AFE1-3004-4F46-A500-0071D4281267}" srcOrd="1" destOrd="0" presId="urn:microsoft.com/office/officeart/2005/8/layout/venn1"/>
    <dgm:cxn modelId="{D9DE23BA-5BC7-4B6B-8020-8A11F17C6D72}" type="presOf" srcId="{B49CADD5-1C84-4045-9E49-C25F8734B0ED}" destId="{74A36D08-3200-4DE6-9313-6398630EF0C1}" srcOrd="0" destOrd="0" presId="urn:microsoft.com/office/officeart/2005/8/layout/venn1"/>
    <dgm:cxn modelId="{7A7BDD28-B84B-4899-9829-145AD6003327}" type="presOf" srcId="{DC5F9A18-303B-41AD-8020-B964A1A3DAF5}" destId="{22CCE32C-0D28-42B4-9D0E-769E26AF9D38}" srcOrd="0" destOrd="0" presId="urn:microsoft.com/office/officeart/2005/8/layout/venn1"/>
    <dgm:cxn modelId="{AD65AD38-34DE-4F5C-B83C-0DD79E20A775}" type="presOf" srcId="{350971FF-1366-4949-BE79-ABE12CA78FE3}" destId="{B9663F6D-824C-4C03-B0A3-D67CB899D5CF}" srcOrd="0" destOrd="0" presId="urn:microsoft.com/office/officeart/2005/8/layout/venn1"/>
    <dgm:cxn modelId="{7CC0D8A6-AA06-4155-8749-8C2C667977AC}" type="presOf" srcId="{01046910-C684-4E32-A548-131E792071A5}" destId="{F750656A-4169-4934-9CBD-B496A9AF1F6E}" srcOrd="0" destOrd="0" presId="urn:microsoft.com/office/officeart/2005/8/layout/venn1"/>
    <dgm:cxn modelId="{5451A477-6958-4CC9-836C-E432DB8EF1F3}" srcId="{350971FF-1366-4949-BE79-ABE12CA78FE3}" destId="{B49CADD5-1C84-4045-9E49-C25F8734B0ED}" srcOrd="1" destOrd="0" parTransId="{027BFA05-F862-44FA-A34B-6F72F4E427A9}" sibTransId="{E4A27D64-0C6E-4A95-ADCE-9548746D2CE6}"/>
    <dgm:cxn modelId="{19780D9A-86D8-4E8C-983E-159442990549}" type="presOf" srcId="{B49CADD5-1C84-4045-9E49-C25F8734B0ED}" destId="{438E30C1-A6D8-4328-9543-C4FEA83424F0}" srcOrd="1" destOrd="0" presId="urn:microsoft.com/office/officeart/2005/8/layout/venn1"/>
    <dgm:cxn modelId="{7EF0429B-DC8F-40BF-852D-FA8720BFAF63}" srcId="{350971FF-1366-4949-BE79-ABE12CA78FE3}" destId="{01046910-C684-4E32-A548-131E792071A5}" srcOrd="0" destOrd="0" parTransId="{3ACDD619-A57F-447E-BCBB-FE5AE7B187F9}" sibTransId="{845B94E3-13AA-4B15-B3C4-4B04D54DB8A6}"/>
    <dgm:cxn modelId="{3491DEB6-DA56-43F8-B071-45DA9D7D3C01}" type="presOf" srcId="{DC5F9A18-303B-41AD-8020-B964A1A3DAF5}" destId="{BFFE235C-07DF-42DA-8167-5E9F01998DC7}" srcOrd="1" destOrd="0" presId="urn:microsoft.com/office/officeart/2005/8/layout/venn1"/>
    <dgm:cxn modelId="{91BC3268-CFD5-4F45-937C-D3B9D4D7E703}" type="presParOf" srcId="{B9663F6D-824C-4C03-B0A3-D67CB899D5CF}" destId="{F750656A-4169-4934-9CBD-B496A9AF1F6E}" srcOrd="0" destOrd="0" presId="urn:microsoft.com/office/officeart/2005/8/layout/venn1"/>
    <dgm:cxn modelId="{C174F7C4-FA9B-48E0-A243-CA7F5C31312C}" type="presParOf" srcId="{B9663F6D-824C-4C03-B0A3-D67CB899D5CF}" destId="{29A3AFE1-3004-4F46-A500-0071D4281267}" srcOrd="1" destOrd="0" presId="urn:microsoft.com/office/officeart/2005/8/layout/venn1"/>
    <dgm:cxn modelId="{7A1A52E2-4FDE-4E52-AF24-7E4C981CC811}" type="presParOf" srcId="{B9663F6D-824C-4C03-B0A3-D67CB899D5CF}" destId="{74A36D08-3200-4DE6-9313-6398630EF0C1}" srcOrd="2" destOrd="0" presId="urn:microsoft.com/office/officeart/2005/8/layout/venn1"/>
    <dgm:cxn modelId="{4CEAE958-8454-4938-B08F-1F91EDD9B280}" type="presParOf" srcId="{B9663F6D-824C-4C03-B0A3-D67CB899D5CF}" destId="{438E30C1-A6D8-4328-9543-C4FEA83424F0}" srcOrd="3" destOrd="0" presId="urn:microsoft.com/office/officeart/2005/8/layout/venn1"/>
    <dgm:cxn modelId="{A1D2F702-5FFE-4928-B68C-8E53258A9AAF}" type="presParOf" srcId="{B9663F6D-824C-4C03-B0A3-D67CB899D5CF}" destId="{22CCE32C-0D28-42B4-9D0E-769E26AF9D38}" srcOrd="4" destOrd="0" presId="urn:microsoft.com/office/officeart/2005/8/layout/venn1"/>
    <dgm:cxn modelId="{215E780F-3C42-4B9B-9880-AD469C0DBC7F}" type="presParOf" srcId="{B9663F6D-824C-4C03-B0A3-D67CB899D5CF}" destId="{BFFE235C-07DF-42DA-8167-5E9F01998DC7}"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0656A-4169-4934-9CBD-B496A9AF1F6E}">
      <dsp:nvSpPr>
        <dsp:cNvPr id="0" name=""/>
        <dsp:cNvSpPr/>
      </dsp:nvSpPr>
      <dsp:spPr>
        <a:xfrm>
          <a:off x="1455419" y="36194"/>
          <a:ext cx="1737360" cy="173736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Appropriation</a:t>
          </a:r>
          <a:endParaRPr lang="en-US" sz="1400" kern="1200" dirty="0"/>
        </a:p>
      </dsp:txBody>
      <dsp:txXfrm>
        <a:off x="1687068" y="340233"/>
        <a:ext cx="1274064" cy="781812"/>
      </dsp:txXfrm>
    </dsp:sp>
    <dsp:sp modelId="{74A36D08-3200-4DE6-9313-6398630EF0C1}">
      <dsp:nvSpPr>
        <dsp:cNvPr id="0" name=""/>
        <dsp:cNvSpPr/>
      </dsp:nvSpPr>
      <dsp:spPr>
        <a:xfrm>
          <a:off x="2082317" y="1122045"/>
          <a:ext cx="1737360" cy="1737360"/>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kern="1200" dirty="0" smtClean="0"/>
            <a:t>Juxtaposition</a:t>
          </a:r>
          <a:endParaRPr lang="en-US" sz="1500" kern="1200" dirty="0"/>
        </a:p>
      </dsp:txBody>
      <dsp:txXfrm>
        <a:off x="2613660" y="1570863"/>
        <a:ext cx="1042416" cy="955548"/>
      </dsp:txXfrm>
    </dsp:sp>
    <dsp:sp modelId="{22CCE32C-0D28-42B4-9D0E-769E26AF9D38}">
      <dsp:nvSpPr>
        <dsp:cNvPr id="0" name=""/>
        <dsp:cNvSpPr/>
      </dsp:nvSpPr>
      <dsp:spPr>
        <a:xfrm>
          <a:off x="828522" y="1122045"/>
          <a:ext cx="1737360" cy="173736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err="1" smtClean="0"/>
            <a:t>Recontextual-ization</a:t>
          </a:r>
          <a:endParaRPr lang="en-US" sz="1400" kern="1200" dirty="0"/>
        </a:p>
      </dsp:txBody>
      <dsp:txXfrm>
        <a:off x="992124" y="1570863"/>
        <a:ext cx="1042416" cy="955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0656A-4169-4934-9CBD-B496A9AF1F6E}">
      <dsp:nvSpPr>
        <dsp:cNvPr id="0" name=""/>
        <dsp:cNvSpPr/>
      </dsp:nvSpPr>
      <dsp:spPr>
        <a:xfrm>
          <a:off x="1463039" y="34289"/>
          <a:ext cx="1645920" cy="164592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Rhythm</a:t>
          </a:r>
          <a:endParaRPr lang="en-US" sz="1800" kern="1200" dirty="0"/>
        </a:p>
      </dsp:txBody>
      <dsp:txXfrm>
        <a:off x="1682495" y="322325"/>
        <a:ext cx="1207008" cy="740664"/>
      </dsp:txXfrm>
    </dsp:sp>
    <dsp:sp modelId="{74A36D08-3200-4DE6-9313-6398630EF0C1}">
      <dsp:nvSpPr>
        <dsp:cNvPr id="0" name=""/>
        <dsp:cNvSpPr/>
      </dsp:nvSpPr>
      <dsp:spPr>
        <a:xfrm>
          <a:off x="2056942" y="1062990"/>
          <a:ext cx="1645920" cy="1645920"/>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Pattern</a:t>
          </a:r>
          <a:endParaRPr lang="en-US" sz="1800" kern="1200" dirty="0"/>
        </a:p>
      </dsp:txBody>
      <dsp:txXfrm>
        <a:off x="2560320" y="1488186"/>
        <a:ext cx="987552" cy="905256"/>
      </dsp:txXfrm>
    </dsp:sp>
    <dsp:sp modelId="{22CCE32C-0D28-42B4-9D0E-769E26AF9D38}">
      <dsp:nvSpPr>
        <dsp:cNvPr id="0" name=""/>
        <dsp:cNvSpPr/>
      </dsp:nvSpPr>
      <dsp:spPr>
        <a:xfrm>
          <a:off x="869137" y="1062990"/>
          <a:ext cx="1645920" cy="164592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Repetition</a:t>
          </a:r>
          <a:endParaRPr lang="en-US" sz="1800" kern="1200" dirty="0"/>
        </a:p>
      </dsp:txBody>
      <dsp:txXfrm>
        <a:off x="1024127" y="1488186"/>
        <a:ext cx="987552" cy="90525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F2F487-5CDC-4024-BCA4-84210E83E4CE}" type="datetimeFigureOut">
              <a:rPr lang="en-US" smtClean="0"/>
              <a:t>1/31/2011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7BDA82-8E53-4D89-B3F0-EB662B5F5AF7}" type="slidenum">
              <a:rPr lang="en-US" smtClean="0"/>
              <a:t>‹#›</a:t>
            </a:fld>
            <a:endParaRPr lang="en-US"/>
          </a:p>
        </p:txBody>
      </p:sp>
    </p:spTree>
    <p:extLst>
      <p:ext uri="{BB962C8B-B14F-4D97-AF65-F5344CB8AC3E}">
        <p14:creationId xmlns:p14="http://schemas.microsoft.com/office/powerpoint/2010/main" val="3117006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Tate_Gallery" TargetMode="External"/><Relationship Id="rId3" Type="http://schemas.openxmlformats.org/officeDocument/2006/relationships/hyperlink" Target="http://en.wikipedia.org/wiki/Bride_Stripped_Bare_by_Her_Bachelors#cite_note-0" TargetMode="External"/><Relationship Id="rId7" Type="http://schemas.openxmlformats.org/officeDocument/2006/relationships/hyperlink" Target="http://en.wikipedia.org/wiki/Stockholm" TargetMode="External"/><Relationship Id="rId12" Type="http://schemas.openxmlformats.org/officeDocument/2006/relationships/hyperlink" Target="http://en.wikipedia.org/wiki/Bride_Stripped_Bare_by_Her_Bachelors#cite_note-3"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en.wikipedia.org/wiki/Moderna_Museet" TargetMode="External"/><Relationship Id="rId11" Type="http://schemas.openxmlformats.org/officeDocument/2006/relationships/hyperlink" Target="http://en.wikipedia.org/wiki/Bride_Stripped_Bare_by_Her_Bachelors#cite_note-2" TargetMode="External"/><Relationship Id="rId5" Type="http://schemas.openxmlformats.org/officeDocument/2006/relationships/hyperlink" Target="http://en.wikipedia.org/wiki/Philadelphia_Museum_of_Art" TargetMode="External"/><Relationship Id="rId10" Type="http://schemas.openxmlformats.org/officeDocument/2006/relationships/hyperlink" Target="http://en.wikipedia.org/wiki/Bride_Stripped_Bare_by_Her_Bachelors#cite_note-1" TargetMode="External"/><Relationship Id="rId4" Type="http://schemas.openxmlformats.org/officeDocument/2006/relationships/hyperlink" Target="http://en.wikipedia.org/wiki/Brooklyn_Museum" TargetMode="External"/><Relationship Id="rId9" Type="http://schemas.openxmlformats.org/officeDocument/2006/relationships/hyperlink" Target="http://en.wikipedia.org/wiki/London,_Englan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7BDA82-8E53-4D89-B3F0-EB662B5F5AF7}" type="slidenum">
              <a:rPr lang="en-US" smtClean="0"/>
              <a:t>5</a:t>
            </a:fld>
            <a:endParaRPr lang="en-US"/>
          </a:p>
        </p:txBody>
      </p:sp>
    </p:spTree>
    <p:extLst>
      <p:ext uri="{BB962C8B-B14F-4D97-AF65-F5344CB8AC3E}">
        <p14:creationId xmlns:p14="http://schemas.microsoft.com/office/powerpoint/2010/main" val="4093252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7429077-6ADD-4733-99F0-638DBD4C51DB}" type="slidenum">
              <a:rPr lang="en-US" smtClean="0"/>
              <a:pPr eaLnBrk="1" hangingPunct="1"/>
              <a:t>13</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7BDA82-8E53-4D89-B3F0-EB662B5F5AF7}" type="slidenum">
              <a:rPr lang="en-US" smtClean="0"/>
              <a:t>16</a:t>
            </a:fld>
            <a:endParaRPr lang="en-US"/>
          </a:p>
        </p:txBody>
      </p:sp>
    </p:spTree>
    <p:extLst>
      <p:ext uri="{BB962C8B-B14F-4D97-AF65-F5344CB8AC3E}">
        <p14:creationId xmlns:p14="http://schemas.microsoft.com/office/powerpoint/2010/main" val="2074377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3883827" y="8684926"/>
            <a:ext cx="2972590" cy="457513"/>
          </a:xfrm>
          <a:prstGeom prst="rect">
            <a:avLst/>
          </a:prstGeom>
          <a:noFill/>
          <a:ln w="9525">
            <a:noFill/>
            <a:miter lim="800000"/>
            <a:headEnd/>
            <a:tailEnd/>
          </a:ln>
        </p:spPr>
        <p:txBody>
          <a:bodyPr lIns="92140" tIns="46070" rIns="92140" bIns="46070" anchor="b"/>
          <a:lstStyle/>
          <a:p>
            <a:pPr algn="r"/>
            <a:fld id="{52B8FD32-40CD-4C27-8578-BB4D5A26290C}" type="slidenum">
              <a:rPr lang="en-US" sz="1200"/>
              <a:pPr algn="r"/>
              <a:t>43</a:t>
            </a:fld>
            <a:endParaRPr lang="en-US" sz="1200" dirty="0"/>
          </a:p>
        </p:txBody>
      </p:sp>
      <p:sp>
        <p:nvSpPr>
          <p:cNvPr id="29698" name="Rectangle 2"/>
          <p:cNvSpPr>
            <a:spLocks noGrp="1" noRot="1" noChangeAspect="1" noChangeArrowheads="1" noTextEdit="1"/>
          </p:cNvSpPr>
          <p:nvPr>
            <p:ph type="sldImg"/>
          </p:nvPr>
        </p:nvSpPr>
        <p:spPr>
          <a:xfrm>
            <a:off x="1143000" y="684213"/>
            <a:ext cx="4572000" cy="3429000"/>
          </a:xfrm>
          <a:ln/>
        </p:spPr>
      </p:sp>
      <p:sp>
        <p:nvSpPr>
          <p:cNvPr id="29699" name="Rectangle 3"/>
          <p:cNvSpPr>
            <a:spLocks noGrp="1" noChangeArrowheads="1"/>
          </p:cNvSpPr>
          <p:nvPr>
            <p:ph type="body" idx="1"/>
          </p:nvPr>
        </p:nvSpPr>
        <p:spPr>
          <a:xfrm>
            <a:off x="683427" y="4344024"/>
            <a:ext cx="5491146" cy="4116049"/>
          </a:xfrm>
          <a:noFill/>
          <a:ln/>
        </p:spPr>
        <p:txBody>
          <a:bodyPr/>
          <a:lstStyle/>
          <a:p>
            <a:r>
              <a:rPr lang="en-US" dirty="0"/>
              <a:t>Evolving out of the creative stance, it alters and transforms basic models of thought that we use in everyday life, causing us to dig up and reorganize unconscious assumptions, attitudes, and filters while creating new standards and targets. Walker digs deep into the heart of racism and the fundamental elements of storytelling, using them to reach beyond the actual world to a created realm of heightened psychological, social, and philosophical trauma. However, her use of narrative is only one of many possible conceptual models. </a:t>
            </a:r>
            <a:endParaRPr lang="en-US" sz="10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4118" indent="-286199" eaLnBrk="0" hangingPunct="0">
              <a:defRPr>
                <a:solidFill>
                  <a:schemeClr val="tx1"/>
                </a:solidFill>
                <a:latin typeface="Arial" charset="0"/>
              </a:defRPr>
            </a:lvl2pPr>
            <a:lvl3pPr marL="1144797" indent="-228959" eaLnBrk="0" hangingPunct="0">
              <a:defRPr>
                <a:solidFill>
                  <a:schemeClr val="tx1"/>
                </a:solidFill>
                <a:latin typeface="Arial" charset="0"/>
              </a:defRPr>
            </a:lvl3pPr>
            <a:lvl4pPr marL="1602716" indent="-228959" eaLnBrk="0" hangingPunct="0">
              <a:defRPr>
                <a:solidFill>
                  <a:schemeClr val="tx1"/>
                </a:solidFill>
                <a:latin typeface="Arial" charset="0"/>
              </a:defRPr>
            </a:lvl4pPr>
            <a:lvl5pPr marL="2060635" indent="-228959" eaLnBrk="0" hangingPunct="0">
              <a:defRPr>
                <a:solidFill>
                  <a:schemeClr val="tx1"/>
                </a:solidFill>
                <a:latin typeface="Arial" charset="0"/>
              </a:defRPr>
            </a:lvl5pPr>
            <a:lvl6pPr marL="2518554" indent="-228959" eaLnBrk="0" fontAlgn="base" hangingPunct="0">
              <a:spcBef>
                <a:spcPct val="0"/>
              </a:spcBef>
              <a:spcAft>
                <a:spcPct val="0"/>
              </a:spcAft>
              <a:defRPr>
                <a:solidFill>
                  <a:schemeClr val="tx1"/>
                </a:solidFill>
                <a:latin typeface="Arial" charset="0"/>
              </a:defRPr>
            </a:lvl6pPr>
            <a:lvl7pPr marL="2976473" indent="-228959" eaLnBrk="0" fontAlgn="base" hangingPunct="0">
              <a:spcBef>
                <a:spcPct val="0"/>
              </a:spcBef>
              <a:spcAft>
                <a:spcPct val="0"/>
              </a:spcAft>
              <a:defRPr>
                <a:solidFill>
                  <a:schemeClr val="tx1"/>
                </a:solidFill>
                <a:latin typeface="Arial" charset="0"/>
              </a:defRPr>
            </a:lvl7pPr>
            <a:lvl8pPr marL="3434392" indent="-228959" eaLnBrk="0" fontAlgn="base" hangingPunct="0">
              <a:spcBef>
                <a:spcPct val="0"/>
              </a:spcBef>
              <a:spcAft>
                <a:spcPct val="0"/>
              </a:spcAft>
              <a:defRPr>
                <a:solidFill>
                  <a:schemeClr val="tx1"/>
                </a:solidFill>
                <a:latin typeface="Arial" charset="0"/>
              </a:defRPr>
            </a:lvl8pPr>
            <a:lvl9pPr marL="3892311" indent="-228959" eaLnBrk="0" fontAlgn="base" hangingPunct="0">
              <a:spcBef>
                <a:spcPct val="0"/>
              </a:spcBef>
              <a:spcAft>
                <a:spcPct val="0"/>
              </a:spcAft>
              <a:defRPr>
                <a:solidFill>
                  <a:schemeClr val="tx1"/>
                </a:solidFill>
                <a:latin typeface="Arial" charset="0"/>
              </a:defRPr>
            </a:lvl9pPr>
          </a:lstStyle>
          <a:p>
            <a:pPr eaLnBrk="1" hangingPunct="1"/>
            <a:fld id="{EECB502C-4E6A-4286-876C-4BD37AB6BCE9}" type="slidenum">
              <a:rPr lang="en-US" smtClean="0"/>
              <a:pPr eaLnBrk="1" hangingPunct="1"/>
              <a:t>44</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Ready made—taking the infinitely reproducible and making it an irreproducible artwork by making turning it into an event—the idea only works once…</a:t>
            </a:r>
            <a:r>
              <a:rPr lang="en-US" b="1" smtClean="0"/>
              <a:t>The Bride Stripped Bare By Her Bachelors, Even…Duchamp's ideas for the Glass began in 1913, and he made numerous notes and studies, as well as preliminary works for the piece. The notes reflect the creation of unique rules of physics, and myth which describes the work. He published the notes and studies as </a:t>
            </a:r>
            <a:r>
              <a:rPr lang="en-US" b="1" i="1" smtClean="0"/>
              <a:t>The Green Box</a:t>
            </a:r>
            <a:r>
              <a:rPr lang="en-US" b="1" smtClean="0"/>
              <a:t> in 1934.</a:t>
            </a:r>
            <a:r>
              <a:rPr lang="en-US" b="1" smtClean="0">
                <a:hlinkClick r:id="rId3"/>
              </a:rPr>
              <a:t>[1]</a:t>
            </a:r>
            <a:endParaRPr lang="en-US" b="1" smtClean="0"/>
          </a:p>
          <a:p>
            <a:pPr eaLnBrk="1" hangingPunct="1"/>
            <a:r>
              <a:rPr lang="en-US" b="1" smtClean="0"/>
              <a:t>The notes describe that his "hilarious picture" is intended to depict the erratic encounter between the "Bride," in the upper panel, and her nine "Bachelors" gathered timidly below in an abundance of mysterious mechanical apparatus in the lower panel.</a:t>
            </a:r>
            <a:endParaRPr lang="en-US" b="1" i="1" smtClean="0"/>
          </a:p>
          <a:p>
            <a:pPr eaLnBrk="1" hangingPunct="1"/>
            <a:r>
              <a:rPr lang="en-US" b="1" i="1" smtClean="0"/>
              <a:t>The Large Glass</a:t>
            </a:r>
            <a:r>
              <a:rPr lang="en-US" b="1" smtClean="0"/>
              <a:t> was exhibited in 1926 at the </a:t>
            </a:r>
            <a:r>
              <a:rPr lang="en-US" b="1" smtClean="0">
                <a:hlinkClick r:id="rId4" tooltip="Brooklyn Museum"/>
              </a:rPr>
              <a:t>Brooklyn Museum</a:t>
            </a:r>
            <a:r>
              <a:rPr lang="en-US" b="1" smtClean="0"/>
              <a:t> before it was accidentally broken and carefully repaired by Duchamp. It is now part of the permanent collection at the </a:t>
            </a:r>
            <a:r>
              <a:rPr lang="en-US" b="1" smtClean="0">
                <a:hlinkClick r:id="rId5" tooltip="Philadelphia Museum of Art"/>
              </a:rPr>
              <a:t>Philadelphia Museum of Art</a:t>
            </a:r>
            <a:r>
              <a:rPr lang="en-US" b="1" smtClean="0"/>
              <a:t>.</a:t>
            </a:r>
          </a:p>
          <a:p>
            <a:pPr eaLnBrk="1" hangingPunct="1"/>
            <a:r>
              <a:rPr lang="en-US" b="1" smtClean="0"/>
              <a:t>Duchamp sanctioned replicas of </a:t>
            </a:r>
            <a:r>
              <a:rPr lang="en-US" b="1" i="1" smtClean="0"/>
              <a:t>The Large Glass</a:t>
            </a:r>
            <a:r>
              <a:rPr lang="en-US" b="1" smtClean="0"/>
              <a:t>, the first in 1961 for an exhibition at </a:t>
            </a:r>
            <a:r>
              <a:rPr lang="en-US" b="1" smtClean="0">
                <a:hlinkClick r:id="rId6" tooltip="Moderna Museet"/>
              </a:rPr>
              <a:t>Moderna Museet</a:t>
            </a:r>
            <a:r>
              <a:rPr lang="en-US" b="1" smtClean="0"/>
              <a:t> in </a:t>
            </a:r>
            <a:r>
              <a:rPr lang="en-US" b="1" smtClean="0">
                <a:hlinkClick r:id="rId7" tooltip="Stockholm"/>
              </a:rPr>
              <a:t>Stockholm</a:t>
            </a:r>
            <a:r>
              <a:rPr lang="en-US" b="1" smtClean="0"/>
              <a:t> and another in 1966 for the </a:t>
            </a:r>
            <a:r>
              <a:rPr lang="en-US" b="1" smtClean="0">
                <a:hlinkClick r:id="rId8" tooltip="Tate Gallery"/>
              </a:rPr>
              <a:t>Tate Gallery</a:t>
            </a:r>
            <a:r>
              <a:rPr lang="en-US" b="1" smtClean="0"/>
              <a:t> in </a:t>
            </a:r>
            <a:r>
              <a:rPr lang="en-US" b="1" smtClean="0">
                <a:hlinkClick r:id="rId9" tooltip="London, England"/>
              </a:rPr>
              <a:t>London</a:t>
            </a:r>
            <a:r>
              <a:rPr lang="en-US" b="1" smtClean="0"/>
              <a:t>.</a:t>
            </a:r>
            <a:r>
              <a:rPr lang="en-US" b="1" smtClean="0">
                <a:hlinkClick r:id="rId10"/>
              </a:rPr>
              <a:t>[2]</a:t>
            </a:r>
            <a:r>
              <a:rPr lang="en-US" b="1" smtClean="0"/>
              <a:t> Duchamp's art does not lend itself to simple interpretations, and </a:t>
            </a:r>
            <a:r>
              <a:rPr lang="en-US" b="1" i="1" smtClean="0"/>
              <a:t>The Large Glass</a:t>
            </a:r>
            <a:r>
              <a:rPr lang="en-US" b="1" smtClean="0"/>
              <a:t> is no exception; the notes and diagrams he produced in association with the project, ostensibly as a sort of guidebook, complicate the piece by, for example, describing elements that were not included in the final version as though they nevertheless exist, and "explaining" the whole assembly in stream-of-consciousness prose thick with word play and jokes.</a:t>
            </a:r>
          </a:p>
          <a:p>
            <a:pPr eaLnBrk="1" hangingPunct="1"/>
            <a:r>
              <a:rPr lang="en-US" b="1" smtClean="0"/>
              <a:t>Linda Dalrymple Henderson picks up on Duchamp's idea of inventing a "playful physics" and traces a quirky Victorian physics out of the notes and </a:t>
            </a:r>
            <a:r>
              <a:rPr lang="en-US" b="1" i="1" smtClean="0"/>
              <a:t>The Large Glass</a:t>
            </a:r>
            <a:r>
              <a:rPr lang="en-US" b="1" smtClean="0"/>
              <a:t> itself; numerous mathematical and philosophical systems have been read out of (or perhaps into) its structures.</a:t>
            </a:r>
            <a:r>
              <a:rPr lang="en-US" b="1" smtClean="0">
                <a:hlinkClick r:id="rId11"/>
              </a:rPr>
              <a:t>[3]</a:t>
            </a:r>
            <a:endParaRPr lang="en-US" b="1" smtClean="0"/>
          </a:p>
          <a:p>
            <a:pPr eaLnBrk="1" hangingPunct="1"/>
            <a:r>
              <a:rPr lang="en-US" b="1" smtClean="0"/>
              <a:t>Most critics, however, read the piece as an exploration of male and female desire as they complicate each other. One critic, for example, describes the basic layout as follows: "The Large Glass has been called a love machine, but it is actually a machine of suffering. Its upper and lower realms are separated from each other forever by a horizon designated as the 'bride's clothes.' The bride is hanging, perhaps from a rope, in an isolated cage, or crucified. The bachelors remain below, left only with the possibility of churning, agonized masturbation."</a:t>
            </a:r>
            <a:r>
              <a:rPr lang="en-US" b="1" smtClean="0">
                <a:hlinkClick r:id="rId12"/>
              </a:rPr>
              <a:t>[4]</a:t>
            </a:r>
            <a:endParaRPr lang="en-US" b="1" smtClean="0"/>
          </a:p>
          <a:p>
            <a:pPr eaLnBrk="1" hangingPunct="1"/>
            <a:r>
              <a:rPr lang="en-US" b="1" smtClean="0"/>
              <a:t>However, modern critics see the painting as an expression of the artist to ridicule criticism. Marjorie Perloff interprets the painting as "enigmatic" (34) in her piece "The Poetics of Indeterminacy: Rimbaud to Cage" (Princeton UP: 1999). She concludes that Duchamp's "'Large Glass' is also a critique of the very criticism it inspires, mocking the solemnity of the explicator who is determined to find </a:t>
            </a:r>
            <a:r>
              <a:rPr lang="en-US" b="1" i="1" smtClean="0"/>
              <a:t>the</a:t>
            </a:r>
            <a:r>
              <a:rPr lang="en-US" b="1" smtClean="0"/>
              <a:t> key" (34). Hence, she follows the school of deconstruction established by the French philosopher Derrida and helps to break down the hegemony of interpretation held by the Enlightenment bourgeoisie. To quote the artist: "I believe that the artist doesn't know what he does. I attach even more importance to the spectator than to the artist."</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4118" indent="-286199" eaLnBrk="0" hangingPunct="0">
              <a:defRPr>
                <a:solidFill>
                  <a:schemeClr val="tx1"/>
                </a:solidFill>
                <a:latin typeface="Arial" charset="0"/>
              </a:defRPr>
            </a:lvl2pPr>
            <a:lvl3pPr marL="1144797" indent="-228959" eaLnBrk="0" hangingPunct="0">
              <a:defRPr>
                <a:solidFill>
                  <a:schemeClr val="tx1"/>
                </a:solidFill>
                <a:latin typeface="Arial" charset="0"/>
              </a:defRPr>
            </a:lvl3pPr>
            <a:lvl4pPr marL="1602716" indent="-228959" eaLnBrk="0" hangingPunct="0">
              <a:defRPr>
                <a:solidFill>
                  <a:schemeClr val="tx1"/>
                </a:solidFill>
                <a:latin typeface="Arial" charset="0"/>
              </a:defRPr>
            </a:lvl4pPr>
            <a:lvl5pPr marL="2060635" indent="-228959" eaLnBrk="0" hangingPunct="0">
              <a:defRPr>
                <a:solidFill>
                  <a:schemeClr val="tx1"/>
                </a:solidFill>
                <a:latin typeface="Arial" charset="0"/>
              </a:defRPr>
            </a:lvl5pPr>
            <a:lvl6pPr marL="2518554" indent="-228959" eaLnBrk="0" fontAlgn="base" hangingPunct="0">
              <a:spcBef>
                <a:spcPct val="0"/>
              </a:spcBef>
              <a:spcAft>
                <a:spcPct val="0"/>
              </a:spcAft>
              <a:defRPr>
                <a:solidFill>
                  <a:schemeClr val="tx1"/>
                </a:solidFill>
                <a:latin typeface="Arial" charset="0"/>
              </a:defRPr>
            </a:lvl6pPr>
            <a:lvl7pPr marL="2976473" indent="-228959" eaLnBrk="0" fontAlgn="base" hangingPunct="0">
              <a:spcBef>
                <a:spcPct val="0"/>
              </a:spcBef>
              <a:spcAft>
                <a:spcPct val="0"/>
              </a:spcAft>
              <a:defRPr>
                <a:solidFill>
                  <a:schemeClr val="tx1"/>
                </a:solidFill>
                <a:latin typeface="Arial" charset="0"/>
              </a:defRPr>
            </a:lvl7pPr>
            <a:lvl8pPr marL="3434392" indent="-228959" eaLnBrk="0" fontAlgn="base" hangingPunct="0">
              <a:spcBef>
                <a:spcPct val="0"/>
              </a:spcBef>
              <a:spcAft>
                <a:spcPct val="0"/>
              </a:spcAft>
              <a:defRPr>
                <a:solidFill>
                  <a:schemeClr val="tx1"/>
                </a:solidFill>
                <a:latin typeface="Arial" charset="0"/>
              </a:defRPr>
            </a:lvl8pPr>
            <a:lvl9pPr marL="3892311" indent="-228959" eaLnBrk="0" fontAlgn="base" hangingPunct="0">
              <a:spcBef>
                <a:spcPct val="0"/>
              </a:spcBef>
              <a:spcAft>
                <a:spcPct val="0"/>
              </a:spcAft>
              <a:defRPr>
                <a:solidFill>
                  <a:schemeClr val="tx1"/>
                </a:solidFill>
                <a:latin typeface="Arial" charset="0"/>
              </a:defRPr>
            </a:lvl9pPr>
          </a:lstStyle>
          <a:p>
            <a:pPr eaLnBrk="1" hangingPunct="1"/>
            <a:fld id="{77556316-B719-46FB-A24D-EF4972A08962}" type="slidenum">
              <a:rPr lang="en-US" smtClean="0"/>
              <a:pPr eaLnBrk="1" hangingPunct="1"/>
              <a:t>45</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4118" indent="-286199" eaLnBrk="0" hangingPunct="0">
              <a:defRPr>
                <a:solidFill>
                  <a:schemeClr val="tx1"/>
                </a:solidFill>
                <a:latin typeface="Arial" charset="0"/>
              </a:defRPr>
            </a:lvl2pPr>
            <a:lvl3pPr marL="1144797" indent="-228959" eaLnBrk="0" hangingPunct="0">
              <a:defRPr>
                <a:solidFill>
                  <a:schemeClr val="tx1"/>
                </a:solidFill>
                <a:latin typeface="Arial" charset="0"/>
              </a:defRPr>
            </a:lvl3pPr>
            <a:lvl4pPr marL="1602716" indent="-228959" eaLnBrk="0" hangingPunct="0">
              <a:defRPr>
                <a:solidFill>
                  <a:schemeClr val="tx1"/>
                </a:solidFill>
                <a:latin typeface="Arial" charset="0"/>
              </a:defRPr>
            </a:lvl4pPr>
            <a:lvl5pPr marL="2060635" indent="-228959" eaLnBrk="0" hangingPunct="0">
              <a:defRPr>
                <a:solidFill>
                  <a:schemeClr val="tx1"/>
                </a:solidFill>
                <a:latin typeface="Arial" charset="0"/>
              </a:defRPr>
            </a:lvl5pPr>
            <a:lvl6pPr marL="2518554" indent="-228959" eaLnBrk="0" fontAlgn="base" hangingPunct="0">
              <a:spcBef>
                <a:spcPct val="0"/>
              </a:spcBef>
              <a:spcAft>
                <a:spcPct val="0"/>
              </a:spcAft>
              <a:defRPr>
                <a:solidFill>
                  <a:schemeClr val="tx1"/>
                </a:solidFill>
                <a:latin typeface="Arial" charset="0"/>
              </a:defRPr>
            </a:lvl6pPr>
            <a:lvl7pPr marL="2976473" indent="-228959" eaLnBrk="0" fontAlgn="base" hangingPunct="0">
              <a:spcBef>
                <a:spcPct val="0"/>
              </a:spcBef>
              <a:spcAft>
                <a:spcPct val="0"/>
              </a:spcAft>
              <a:defRPr>
                <a:solidFill>
                  <a:schemeClr val="tx1"/>
                </a:solidFill>
                <a:latin typeface="Arial" charset="0"/>
              </a:defRPr>
            </a:lvl7pPr>
            <a:lvl8pPr marL="3434392" indent="-228959" eaLnBrk="0" fontAlgn="base" hangingPunct="0">
              <a:spcBef>
                <a:spcPct val="0"/>
              </a:spcBef>
              <a:spcAft>
                <a:spcPct val="0"/>
              </a:spcAft>
              <a:defRPr>
                <a:solidFill>
                  <a:schemeClr val="tx1"/>
                </a:solidFill>
                <a:latin typeface="Arial" charset="0"/>
              </a:defRPr>
            </a:lvl8pPr>
            <a:lvl9pPr marL="3892311" indent="-228959" eaLnBrk="0" fontAlgn="base" hangingPunct="0">
              <a:spcBef>
                <a:spcPct val="0"/>
              </a:spcBef>
              <a:spcAft>
                <a:spcPct val="0"/>
              </a:spcAft>
              <a:defRPr>
                <a:solidFill>
                  <a:schemeClr val="tx1"/>
                </a:solidFill>
                <a:latin typeface="Arial" charset="0"/>
              </a:defRPr>
            </a:lvl9pPr>
          </a:lstStyle>
          <a:p>
            <a:pPr eaLnBrk="1" hangingPunct="1"/>
            <a:fld id="{D5F16C30-BD2E-4CD1-9E3B-E0E49C9FB1FD}" type="slidenum">
              <a:rPr lang="en-US" smtClean="0"/>
              <a:pPr eaLnBrk="1" hangingPunct="1"/>
              <a:t>46</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DE81DF8-E750-44AE-AAAD-D3A0E682AB23}" type="slidenum">
              <a:rPr lang="en-US" smtClean="0"/>
              <a:pPr>
                <a:defRPr/>
              </a:pPr>
              <a:t>47</a:t>
            </a:fld>
            <a:endParaRPr lang="en-US" dirty="0"/>
          </a:p>
        </p:txBody>
      </p:sp>
    </p:spTree>
    <p:extLst>
      <p:ext uri="{BB962C8B-B14F-4D97-AF65-F5344CB8AC3E}">
        <p14:creationId xmlns:p14="http://schemas.microsoft.com/office/powerpoint/2010/main" val="295890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99BEA8-2301-4867-888B-1FC97F6D4F0A}" type="slidenum">
              <a:rPr lang="en-US"/>
              <a:pPr/>
              <a:t>48</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US"/>
              <a:t>Once you have this map or model in your head you can use it t remember and explain various art movements; Since minimalism is philosophically opposed to personal expression and the presence of the self/mark of the artist, I have thought that it’s artistic expression was limited to this first two triangles—which doesn’t make it inferior, ust different—since it is being consistent with its stated aims. But the placing of Andre’s pieces on the floor at the Tate—almost forcing you to walk on it—adds another level—the use of social context, challenging assumptions about art…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2395229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194885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73540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422B4F-E042-40E8-9556-F2BD7FB0A147}" type="slidenum">
              <a:rPr lang="en-US"/>
              <a:pPr>
                <a:defRPr/>
              </a:pPr>
              <a:t>‹#›</a:t>
            </a:fld>
            <a:endParaRPr lang="en-US"/>
          </a:p>
        </p:txBody>
      </p:sp>
    </p:spTree>
    <p:extLst>
      <p:ext uri="{BB962C8B-B14F-4D97-AF65-F5344CB8AC3E}">
        <p14:creationId xmlns:p14="http://schemas.microsoft.com/office/powerpoint/2010/main" val="13749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B13F5046-B24B-4834-9230-F427A909F4E1}" type="datetimeFigureOut">
              <a:rPr lang="en-US" smtClean="0"/>
              <a:t>1/31/2011</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D9C08D36-914F-484C-B7FD-A40294BE1CA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13F5046-B24B-4834-9230-F427A909F4E1}" type="datetimeFigureOut">
              <a:rPr lang="en-US" smtClean="0"/>
              <a:t>1/31/2011</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D9C08D36-914F-484C-B7FD-A40294BE1CA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B13F5046-B24B-4834-9230-F427A909F4E1}" type="datetimeFigureOut">
              <a:rPr lang="en-US" smtClean="0"/>
              <a:t>1/31/2011</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D9C08D36-914F-484C-B7FD-A40294BE1CA2}" type="slidenum">
              <a:rPr lang="en-US" smtClean="0"/>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B13F5046-B24B-4834-9230-F427A909F4E1}" type="datetimeFigureOut">
              <a:rPr lang="en-US" smtClean="0"/>
              <a:t>1/31/2011</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B13F5046-B24B-4834-9230-F427A909F4E1}" type="datetimeFigureOut">
              <a:rPr lang="en-US" smtClean="0"/>
              <a:t>1/31/2011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D9C08D36-914F-484C-B7FD-A40294BE1CA2}" type="slidenum">
              <a:rPr lang="en-US" smtClean="0"/>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13F5046-B24B-4834-9230-F427A909F4E1}" type="datetimeFigureOut">
              <a:rPr lang="en-US" smtClean="0"/>
              <a:t>1/31/2011</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3F5046-B24B-4834-9230-F427A909F4E1}" type="datetimeFigureOut">
              <a:rPr lang="en-US" smtClean="0"/>
              <a:t>1/31/2011</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2624661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13F5046-B24B-4834-9230-F427A909F4E1}" type="datetimeFigureOut">
              <a:rPr lang="en-US" smtClean="0"/>
              <a:t>1/31/2011</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D9C08D36-914F-484C-B7FD-A40294BE1CA2}" type="slidenum">
              <a:rPr lang="en-US" smtClean="0"/>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13F5046-B24B-4834-9230-F427A909F4E1}" type="datetimeFigureOut">
              <a:rPr lang="en-US" smtClean="0"/>
              <a:t>1/31/2011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08D36-914F-484C-B7FD-A40294BE1CA2}"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3F5046-B24B-4834-9230-F427A909F4E1}" type="datetimeFigureOut">
              <a:rPr lang="en-US" smtClean="0"/>
              <a:t>1/31/2011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F5046-B24B-4834-9230-F427A909F4E1}" type="datetimeFigureOut">
              <a:rPr lang="en-US" smtClean="0"/>
              <a:t>1/31/2011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166752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13F5046-B24B-4834-9230-F427A909F4E1}" type="datetimeFigureOut">
              <a:rPr lang="en-US" smtClean="0"/>
              <a:t>1/31/2011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13F5046-B24B-4834-9230-F427A909F4E1}" type="datetimeFigureOut">
              <a:rPr lang="en-US" smtClean="0"/>
              <a:t>1/31/2011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08D36-914F-484C-B7FD-A40294BE1CA2}"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F5046-B24B-4834-9230-F427A909F4E1}" type="datetimeFigureOut">
              <a:rPr lang="en-US" smtClean="0"/>
              <a:t>1/31/2011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08D36-914F-484C-B7FD-A40294BE1CA2}"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13F5046-B24B-4834-9230-F427A909F4E1}" type="datetimeFigureOut">
              <a:rPr lang="en-US" smtClean="0"/>
              <a:t>1/31/2011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08D36-914F-484C-B7FD-A40294BE1CA2}"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F5046-B24B-4834-9230-F427A909F4E1}" type="datetimeFigureOut">
              <a:rPr lang="en-US" smtClean="0"/>
              <a:t>1/31/2011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236452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F5046-B24B-4834-9230-F427A909F4E1}" type="datetimeFigureOut">
              <a:rPr lang="en-US" smtClean="0"/>
              <a:t>1/31/2011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355101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F5046-B24B-4834-9230-F427A909F4E1}" type="datetimeFigureOut">
              <a:rPr lang="en-US" smtClean="0"/>
              <a:t>1/31/2011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39319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F5046-B24B-4834-9230-F427A909F4E1}" type="datetimeFigureOut">
              <a:rPr lang="en-US" smtClean="0"/>
              <a:t>1/31/2011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182374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F5046-B24B-4834-9230-F427A909F4E1}" type="datetimeFigureOut">
              <a:rPr lang="en-US" smtClean="0"/>
              <a:t>1/31/2011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62401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F5046-B24B-4834-9230-F427A909F4E1}" type="datetimeFigureOut">
              <a:rPr lang="en-US" smtClean="0"/>
              <a:t>1/31/2011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C08D36-914F-484C-B7FD-A40294BE1CA2}" type="slidenum">
              <a:rPr lang="en-US" smtClean="0"/>
              <a:t>‹#›</a:t>
            </a:fld>
            <a:endParaRPr lang="en-US"/>
          </a:p>
        </p:txBody>
      </p:sp>
    </p:spTree>
    <p:extLst>
      <p:ext uri="{BB962C8B-B14F-4D97-AF65-F5344CB8AC3E}">
        <p14:creationId xmlns:p14="http://schemas.microsoft.com/office/powerpoint/2010/main" val="249179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F5046-B24B-4834-9230-F427A909F4E1}" type="datetimeFigureOut">
              <a:rPr lang="en-US" smtClean="0"/>
              <a:t>1/31/2011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C08D36-914F-484C-B7FD-A40294BE1CA2}" type="slidenum">
              <a:rPr lang="en-US" smtClean="0"/>
              <a:t>‹#›</a:t>
            </a:fld>
            <a:endParaRPr lang="en-US"/>
          </a:p>
        </p:txBody>
      </p:sp>
    </p:spTree>
    <p:extLst>
      <p:ext uri="{BB962C8B-B14F-4D97-AF65-F5344CB8AC3E}">
        <p14:creationId xmlns:p14="http://schemas.microsoft.com/office/powerpoint/2010/main" val="285067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13F5046-B24B-4834-9230-F427A909F4E1}" type="datetimeFigureOut">
              <a:rPr lang="en-US" smtClean="0"/>
              <a:t>1/31/2011</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9C08D36-914F-484C-B7FD-A40294BE1CA2}" type="slidenum">
              <a:rPr lang="en-US" smtClean="0"/>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13F5046-B24B-4834-9230-F427A909F4E1}" type="datetimeFigureOut">
              <a:rPr lang="en-US" smtClean="0"/>
              <a:t>1/31/2011</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9C08D36-914F-484C-B7FD-A40294BE1CA2}"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http://naea.digication.com/files/Meeb64d2749f128a2cc8aa7a2ec5afc1e.jpg"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png"/><Relationship Id="rId12"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7.png"/><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hyperlink" Target="http://naea.digication.com/Spiral/Spiral_Workshop_Theme_Groups/published" TargetMode="Externa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3400" y="660040"/>
            <a:ext cx="3810000" cy="1702160"/>
          </a:xfrm>
        </p:spPr>
        <p:txBody>
          <a:bodyPr>
            <a:normAutofit fontScale="90000"/>
          </a:bodyPr>
          <a:lstStyle/>
          <a:p>
            <a:r>
              <a:rPr lang="en-US" dirty="0" smtClean="0"/>
              <a:t>Visual Arts Professional Development</a:t>
            </a:r>
            <a:br>
              <a:rPr lang="en-US" dirty="0" smtClean="0"/>
            </a:br>
            <a:endParaRPr lang="en-US" dirty="0"/>
          </a:p>
        </p:txBody>
      </p:sp>
      <p:sp>
        <p:nvSpPr>
          <p:cNvPr id="3" name="Subtitle 2"/>
          <p:cNvSpPr>
            <a:spLocks noGrp="1"/>
          </p:cNvSpPr>
          <p:nvPr>
            <p:ph type="subTitle" idx="1"/>
          </p:nvPr>
        </p:nvSpPr>
        <p:spPr>
          <a:xfrm>
            <a:off x="1295400" y="5257800"/>
            <a:ext cx="6400800" cy="1295400"/>
          </a:xfrm>
        </p:spPr>
        <p:txBody>
          <a:bodyPr>
            <a:normAutofit/>
          </a:bodyPr>
          <a:lstStyle/>
          <a:p>
            <a:r>
              <a:rPr lang="en-US" sz="1800" dirty="0" smtClean="0"/>
              <a:t>Raymond </a:t>
            </a:r>
            <a:r>
              <a:rPr lang="en-US" sz="1800" dirty="0" err="1" smtClean="0"/>
              <a:t>Veon</a:t>
            </a:r>
            <a:endParaRPr lang="en-US" sz="1800" dirty="0" smtClean="0"/>
          </a:p>
          <a:p>
            <a:r>
              <a:rPr lang="en-US" sz="1800" dirty="0" smtClean="0"/>
              <a:t>Education Coordinator</a:t>
            </a:r>
          </a:p>
          <a:p>
            <a:r>
              <a:rPr lang="en-US" sz="1200" dirty="0" smtClean="0"/>
              <a:t>November 2</a:t>
            </a:r>
            <a:r>
              <a:rPr lang="en-US" sz="1200" baseline="30000" dirty="0" smtClean="0"/>
              <a:t>nd</a:t>
            </a:r>
            <a:r>
              <a:rPr lang="en-US" sz="1200" dirty="0" smtClean="0"/>
              <a:t>, 2010</a:t>
            </a:r>
          </a:p>
          <a:p>
            <a:r>
              <a:rPr lang="en-US" sz="1200" dirty="0" smtClean="0"/>
              <a:t>North Atlanta High School</a:t>
            </a:r>
            <a:endParaRPr lang="en-US" sz="1200" dirty="0"/>
          </a:p>
        </p:txBody>
      </p:sp>
      <p:sp>
        <p:nvSpPr>
          <p:cNvPr id="4" name="Title 1"/>
          <p:cNvSpPr txBox="1">
            <a:spLocks/>
          </p:cNvSpPr>
          <p:nvPr/>
        </p:nvSpPr>
        <p:spPr>
          <a:xfrm>
            <a:off x="4382844" y="3352800"/>
            <a:ext cx="3618155" cy="2438400"/>
          </a:xfrm>
          <a:prstGeom prst="rect">
            <a:avLst/>
          </a:prstGeom>
        </p:spPr>
        <p:txBody>
          <a:bodyPr vert="horz" lIns="91440" tIns="45720" rIns="91440" bIns="45720" rtlCol="0" anchor="b">
            <a:normAutofit fontScale="75000" lnSpcReduction="20000"/>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CKV Online and Performance Assessment </a:t>
            </a:r>
            <a:r>
              <a:rPr lang="en-US" sz="2800" dirty="0" smtClean="0"/>
              <a:t>Protocols</a:t>
            </a:r>
          </a:p>
          <a:p>
            <a:r>
              <a:rPr lang="en-US" sz="2800" dirty="0"/>
              <a:t/>
            </a:r>
            <a:br>
              <a:rPr lang="en-US" sz="2800" dirty="0"/>
            </a:br>
            <a:r>
              <a:rPr lang="en-US" sz="2800" dirty="0"/>
              <a:t>Postmodern Principles of </a:t>
            </a:r>
            <a:r>
              <a:rPr lang="en-US" sz="2800" dirty="0" smtClean="0"/>
              <a:t>Art</a:t>
            </a:r>
          </a:p>
          <a:p>
            <a:r>
              <a:rPr lang="en-US" sz="2800" dirty="0"/>
              <a:t/>
            </a:r>
            <a:br>
              <a:rPr lang="en-US" sz="2800" dirty="0"/>
            </a:br>
            <a:r>
              <a:rPr lang="en-US" sz="2800" dirty="0"/>
              <a:t>Creativity</a:t>
            </a:r>
          </a:p>
          <a:p>
            <a:r>
              <a:rPr lang="en-US" dirty="0" smtClean="0"/>
              <a:t/>
            </a:r>
            <a:br>
              <a:rPr lang="en-US" dirty="0" smtClean="0"/>
            </a:br>
            <a:endParaRPr lang="en-US" dirty="0"/>
          </a:p>
        </p:txBody>
      </p:sp>
    </p:spTree>
    <p:extLst>
      <p:ext uri="{BB962C8B-B14F-4D97-AF65-F5344CB8AC3E}">
        <p14:creationId xmlns:p14="http://schemas.microsoft.com/office/powerpoint/2010/main" val="596446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1162050"/>
          </a:xfrm>
        </p:spPr>
        <p:txBody>
          <a:bodyPr/>
          <a:lstStyle/>
          <a:p>
            <a:r>
              <a:rPr lang="en-US" dirty="0" smtClean="0"/>
              <a:t>Postmodern Principles of Art</a:t>
            </a:r>
            <a:endParaRPr lang="en-US" dirty="0"/>
          </a:p>
        </p:txBody>
      </p:sp>
      <p:sp>
        <p:nvSpPr>
          <p:cNvPr id="4" name="Text Placeholder 3"/>
          <p:cNvSpPr>
            <a:spLocks noGrp="1"/>
          </p:cNvSpPr>
          <p:nvPr>
            <p:ph type="body" sz="half" idx="2"/>
          </p:nvPr>
        </p:nvSpPr>
        <p:spPr>
          <a:xfrm>
            <a:off x="457200" y="1009651"/>
            <a:ext cx="3008313" cy="2679700"/>
          </a:xfrm>
        </p:spPr>
        <p:txBody>
          <a:bodyPr/>
          <a:lstStyle/>
          <a:p>
            <a:pPr marL="285750" indent="-285750">
              <a:buFont typeface="Arial" pitchFamily="34" charset="0"/>
              <a:buChar char="•"/>
            </a:pPr>
            <a:r>
              <a:rPr lang="en-US" sz="1600" dirty="0" smtClean="0"/>
              <a:t>Juxtaposition</a:t>
            </a:r>
          </a:p>
          <a:p>
            <a:pPr marL="285750" indent="-285750">
              <a:buFont typeface="Arial" pitchFamily="34" charset="0"/>
              <a:buChar char="•"/>
            </a:pPr>
            <a:r>
              <a:rPr lang="en-US" sz="1600" dirty="0" err="1" smtClean="0"/>
              <a:t>Recontextualization</a:t>
            </a:r>
            <a:endParaRPr lang="en-US" sz="1600" dirty="0" smtClean="0"/>
          </a:p>
          <a:p>
            <a:pPr marL="285750" indent="-285750">
              <a:buFont typeface="Arial" pitchFamily="34" charset="0"/>
              <a:buChar char="•"/>
            </a:pPr>
            <a:r>
              <a:rPr lang="en-US" sz="1600" dirty="0" smtClean="0"/>
              <a:t>Appropriation</a:t>
            </a:r>
          </a:p>
          <a:p>
            <a:pPr marL="285750" indent="-285750">
              <a:buFont typeface="Arial" pitchFamily="34" charset="0"/>
              <a:buChar char="•"/>
            </a:pPr>
            <a:r>
              <a:rPr lang="en-US" sz="1600" dirty="0" smtClean="0"/>
              <a:t>Layering</a:t>
            </a:r>
          </a:p>
          <a:p>
            <a:pPr marL="285750" indent="-285750">
              <a:buFont typeface="Arial" pitchFamily="34" charset="0"/>
              <a:buChar char="•"/>
            </a:pPr>
            <a:r>
              <a:rPr lang="en-US" sz="1600" dirty="0" smtClean="0"/>
              <a:t>Interaction of Text and Image</a:t>
            </a:r>
          </a:p>
          <a:p>
            <a:pPr marL="285750" indent="-285750">
              <a:buFont typeface="Arial" pitchFamily="34" charset="0"/>
              <a:buChar char="•"/>
            </a:pPr>
            <a:r>
              <a:rPr lang="en-US" sz="1600" dirty="0" smtClean="0"/>
              <a:t>Hybridity</a:t>
            </a:r>
          </a:p>
          <a:p>
            <a:pPr marL="285750" indent="-285750">
              <a:buFont typeface="Arial" pitchFamily="34" charset="0"/>
              <a:buChar char="•"/>
            </a:pPr>
            <a:r>
              <a:rPr lang="en-US" sz="1600" dirty="0" smtClean="0"/>
              <a:t>Gazing</a:t>
            </a:r>
          </a:p>
          <a:p>
            <a:pPr marL="285750" indent="-285750">
              <a:buFont typeface="Arial" pitchFamily="34" charset="0"/>
              <a:buChar char="•"/>
            </a:pPr>
            <a:r>
              <a:rPr lang="en-US" sz="1600" dirty="0" err="1" smtClean="0"/>
              <a:t>Representin</a:t>
            </a:r>
            <a:r>
              <a:rPr lang="en-US" sz="1600" dirty="0" smtClean="0"/>
              <a:t>’</a:t>
            </a:r>
          </a:p>
          <a:p>
            <a:endParaRPr lang="en-US" sz="1100" dirty="0"/>
          </a:p>
          <a:p>
            <a:endParaRPr lang="en-US" sz="1100" dirty="0"/>
          </a:p>
        </p:txBody>
      </p:sp>
      <p:pic>
        <p:nvPicPr>
          <p:cNvPr id="3074" name="media_768508_IMAGE" descr="M2fe1ac04fd7bf24c76af9e787e61b8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6053" y="2604483"/>
            <a:ext cx="1350275" cy="199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media_768507_IMAGE" descr="Mf2c7a5d0d2d9492e9c83f38ae8327af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824413"/>
            <a:ext cx="23050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media_768502_IMAGE" descr="Meeb64d2749f128a2cc8aa7a2ec5afc1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616993"/>
            <a:ext cx="134016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media_768505_IMAGE" descr="M39f826fea45e45e6b57914e66479ce3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6053" y="4800601"/>
            <a:ext cx="235564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media_768465_IMAGE" descr="M0a8d2b3489a74dcfb553d37cac8a82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537" y="2604483"/>
            <a:ext cx="1193229" cy="199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media_768464_IMAGE" descr="Mbe532a72d29e62d711dc9af0754e8b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805363"/>
            <a:ext cx="238125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http://ambriente.com/blog/images/2008/bradford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6400" y="3523711"/>
            <a:ext cx="1466850" cy="1071078"/>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graphics8.nytimes.com/images/2007/06/14/arts/15veni600.1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6053" y="328991"/>
            <a:ext cx="4182470" cy="2091235"/>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http://www.eatmedaily.com/wordpress/wp-content/uploads/2009/03/el-anatsui-1c-larg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3021" y="651572"/>
            <a:ext cx="1928094" cy="144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65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Appropriation or </a:t>
            </a:r>
            <a:r>
              <a:rPr lang="en-US" dirty="0" err="1" smtClean="0"/>
              <a:t>Recontextualization</a:t>
            </a:r>
            <a:r>
              <a:rPr lang="en-US" dirty="0" smtClean="0"/>
              <a:t>?</a:t>
            </a:r>
            <a:endParaRPr lang="en-US" dirty="0"/>
          </a:p>
        </p:txBody>
      </p:sp>
      <p:sp>
        <p:nvSpPr>
          <p:cNvPr id="4" name="Text Placeholder 3"/>
          <p:cNvSpPr>
            <a:spLocks noGrp="1"/>
          </p:cNvSpPr>
          <p:nvPr>
            <p:ph type="body" sz="half" idx="2"/>
          </p:nvPr>
        </p:nvSpPr>
        <p:spPr/>
        <p:txBody>
          <a:bodyPr/>
          <a:lstStyle/>
          <a:p>
            <a:r>
              <a:rPr lang="en-US" dirty="0"/>
              <a:t>“What’s it all about you ask? Instead, I’ll ask you: What do you think it’s all about?” --Guy Johnson </a:t>
            </a:r>
            <a:endParaRPr lang="en-US" dirty="0" smtClean="0"/>
          </a:p>
          <a:p>
            <a:endParaRPr lang="en-US" dirty="0"/>
          </a:p>
          <a:p>
            <a:r>
              <a:rPr lang="en-US" b="1" dirty="0"/>
              <a:t>Guy Johnson</a:t>
            </a:r>
            <a:br>
              <a:rPr lang="en-US" b="1" dirty="0"/>
            </a:br>
            <a:r>
              <a:rPr lang="en-US" b="1" dirty="0"/>
              <a:t>Vermeer with Model, 1986, oil on paper on </a:t>
            </a:r>
            <a:r>
              <a:rPr lang="en-US" b="1" dirty="0" smtClean="0"/>
              <a:t>aluminum</a:t>
            </a:r>
          </a:p>
          <a:p>
            <a:endParaRPr lang="en-US" b="1" dirty="0"/>
          </a:p>
          <a:p>
            <a:r>
              <a:rPr lang="en-US" b="1" dirty="0" smtClean="0"/>
              <a:t>Raymond’s Definition of Context:</a:t>
            </a:r>
          </a:p>
          <a:p>
            <a:r>
              <a:rPr lang="en-US" dirty="0" smtClean="0"/>
              <a:t>The implicit and explicit </a:t>
            </a:r>
            <a:r>
              <a:rPr lang="en-US" b="1" i="1" u="sng" dirty="0" smtClean="0"/>
              <a:t>cues and clues</a:t>
            </a:r>
            <a:r>
              <a:rPr lang="en-US" b="1" dirty="0" smtClean="0"/>
              <a:t> </a:t>
            </a:r>
            <a:r>
              <a:rPr lang="en-US" dirty="0" smtClean="0"/>
              <a:t>that tell us how to assign meaning or how to interpret something</a:t>
            </a:r>
            <a:endParaRPr lang="en-US" dirty="0"/>
          </a:p>
          <a:p>
            <a:endParaRPr lang="en-US" dirty="0"/>
          </a:p>
        </p:txBody>
      </p:sp>
      <p:pic>
        <p:nvPicPr>
          <p:cNvPr id="7170" name="Picture 2" descr="http://www.nicholasroukes.com/images/portf/John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158" y="533400"/>
            <a:ext cx="4114800" cy="565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511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4818" name="Title 3"/>
          <p:cNvSpPr>
            <a:spLocks noGrp="1"/>
          </p:cNvSpPr>
          <p:nvPr>
            <p:ph type="ctrTitle"/>
          </p:nvPr>
        </p:nvSpPr>
        <p:spPr/>
        <p:txBody>
          <a:bodyPr/>
          <a:lstStyle/>
          <a:p>
            <a:r>
              <a:rPr lang="en-US" smtClean="0">
                <a:solidFill>
                  <a:srgbClr val="92D050"/>
                </a:solidFill>
              </a:rPr>
              <a:t>Just remember….</a:t>
            </a:r>
          </a:p>
        </p:txBody>
      </p:sp>
      <p:sp>
        <p:nvSpPr>
          <p:cNvPr id="34819" name="Subtitle 4"/>
          <p:cNvSpPr>
            <a:spLocks noGrp="1"/>
          </p:cNvSpPr>
          <p:nvPr>
            <p:ph type="subTitle" idx="1"/>
          </p:nvPr>
        </p:nvSpPr>
        <p:spPr/>
        <p:txBody>
          <a:bodyPr/>
          <a:lstStyle/>
          <a:p>
            <a:endParaRPr lang="en-US" smtClean="0"/>
          </a:p>
        </p:txBody>
      </p:sp>
    </p:spTree>
    <p:extLst>
      <p:ext uri="{BB962C8B-B14F-4D97-AF65-F5344CB8AC3E}">
        <p14:creationId xmlns:p14="http://schemas.microsoft.com/office/powerpoint/2010/main" val="22876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35842" name="Picture 4" descr="dgr-p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6629400"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1050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t>Chinese Oil Painting Village</a:t>
            </a:r>
          </a:p>
        </p:txBody>
      </p:sp>
      <p:sp>
        <p:nvSpPr>
          <p:cNvPr id="4099" name="Content Placeholder 2"/>
          <p:cNvSpPr>
            <a:spLocks noGrp="1"/>
          </p:cNvSpPr>
          <p:nvPr>
            <p:ph idx="1"/>
          </p:nvPr>
        </p:nvSpPr>
        <p:spPr>
          <a:xfrm>
            <a:off x="5181600" y="1600200"/>
            <a:ext cx="3505200" cy="4525963"/>
          </a:xfrm>
        </p:spPr>
        <p:txBody>
          <a:bodyPr/>
          <a:lstStyle/>
          <a:p>
            <a:r>
              <a:rPr lang="en-US" smtClean="0"/>
              <a:t>Art as commodity</a:t>
            </a:r>
          </a:p>
        </p:txBody>
      </p:sp>
      <p:pic>
        <p:nvPicPr>
          <p:cNvPr id="4100" name="Picture 2" descr="http://www.nontoxin.com/wp-content/uploads/de-fen-oil-painting-vi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46672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136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solidFill>
                  <a:srgbClr val="FFFF00"/>
                </a:solidFill>
              </a:rPr>
              <a:t>Velazquez</a:t>
            </a:r>
          </a:p>
        </p:txBody>
      </p:sp>
      <p:sp>
        <p:nvSpPr>
          <p:cNvPr id="4099" name="Content Placeholder 2"/>
          <p:cNvSpPr>
            <a:spLocks noGrp="1"/>
          </p:cNvSpPr>
          <p:nvPr>
            <p:ph idx="1"/>
          </p:nvPr>
        </p:nvSpPr>
        <p:spPr>
          <a:xfrm>
            <a:off x="5410200" y="1600200"/>
            <a:ext cx="3276600" cy="4525963"/>
          </a:xfrm>
        </p:spPr>
        <p:txBody>
          <a:bodyPr/>
          <a:lstStyle/>
          <a:p>
            <a:r>
              <a:rPr lang="en-US" sz="1200" smtClean="0">
                <a:solidFill>
                  <a:srgbClr val="FFC000"/>
                </a:solidFill>
              </a:rPr>
              <a:t>"Las Meninas" is </a:t>
            </a:r>
            <a:r>
              <a:rPr lang="en-US" sz="1200" b="1" smtClean="0">
                <a:solidFill>
                  <a:srgbClr val="FFC000"/>
                </a:solidFill>
              </a:rPr>
              <a:t>self-aware</a:t>
            </a:r>
            <a:r>
              <a:rPr lang="en-US" sz="1200" smtClean="0">
                <a:solidFill>
                  <a:srgbClr val="FFC000"/>
                </a:solidFill>
              </a:rPr>
              <a:t> in the sense that:</a:t>
            </a:r>
          </a:p>
          <a:p>
            <a:r>
              <a:rPr lang="en-US" sz="1200" smtClean="0">
                <a:solidFill>
                  <a:srgbClr val="FFC000"/>
                </a:solidFill>
              </a:rPr>
              <a:t>1.  </a:t>
            </a:r>
            <a:r>
              <a:rPr lang="en-US" sz="1200" b="1" smtClean="0">
                <a:solidFill>
                  <a:srgbClr val="FFC000"/>
                </a:solidFill>
              </a:rPr>
              <a:t>The painter paints himself</a:t>
            </a:r>
            <a:r>
              <a:rPr lang="en-US" sz="1200" smtClean="0">
                <a:solidFill>
                  <a:srgbClr val="FFC000"/>
                </a:solidFill>
              </a:rPr>
              <a:t>;</a:t>
            </a:r>
          </a:p>
          <a:p>
            <a:r>
              <a:rPr lang="en-US" sz="1200" smtClean="0">
                <a:solidFill>
                  <a:srgbClr val="FFC000"/>
                </a:solidFill>
              </a:rPr>
              <a:t>2.  </a:t>
            </a:r>
            <a:r>
              <a:rPr lang="en-US" sz="1200" b="1" smtClean="0">
                <a:solidFill>
                  <a:srgbClr val="FFC000"/>
                </a:solidFill>
              </a:rPr>
              <a:t>The paints his own act of painting</a:t>
            </a:r>
            <a:r>
              <a:rPr lang="en-US" sz="1200" smtClean="0">
                <a:solidFill>
                  <a:srgbClr val="FFC000"/>
                </a:solidFill>
              </a:rPr>
              <a:t>. </a:t>
            </a:r>
          </a:p>
          <a:p>
            <a:r>
              <a:rPr lang="en-US" sz="1200" smtClean="0">
                <a:solidFill>
                  <a:srgbClr val="FFC000"/>
                </a:solidFill>
              </a:rPr>
              <a:t>3.   </a:t>
            </a:r>
            <a:r>
              <a:rPr lang="en-US" sz="1200" b="1" smtClean="0">
                <a:solidFill>
                  <a:srgbClr val="FFC000"/>
                </a:solidFill>
              </a:rPr>
              <a:t>The object of the represented painter's gaze </a:t>
            </a:r>
            <a:r>
              <a:rPr lang="en-US" sz="1200" smtClean="0">
                <a:solidFill>
                  <a:srgbClr val="FFC000"/>
                </a:solidFill>
              </a:rPr>
              <a:t>(the subject of his painting)</a:t>
            </a:r>
            <a:r>
              <a:rPr lang="en-US" sz="1200" b="1" smtClean="0">
                <a:solidFill>
                  <a:srgbClr val="FFC000"/>
                </a:solidFill>
              </a:rPr>
              <a:t> is the invisible authority that makes his painting possible, indeed, that authorizes all activity, including representation, in Spain: the king and queen of Spain</a:t>
            </a:r>
            <a:r>
              <a:rPr lang="en-US" sz="1200" smtClean="0">
                <a:solidFill>
                  <a:srgbClr val="FFC000"/>
                </a:solidFill>
              </a:rPr>
              <a:t> who can be seen in the mirror behind the painter.  </a:t>
            </a:r>
          </a:p>
          <a:p>
            <a:r>
              <a:rPr lang="en-US" sz="1200" smtClean="0">
                <a:solidFill>
                  <a:srgbClr val="FFC000"/>
                </a:solidFill>
              </a:rPr>
              <a:t>B.  The self-awareness in "Las Meninas" </a:t>
            </a:r>
            <a:r>
              <a:rPr lang="en-US" sz="1200" b="1" smtClean="0">
                <a:solidFill>
                  <a:srgbClr val="FFC000"/>
                </a:solidFill>
              </a:rPr>
              <a:t>reinforces the code of signs that grounds representation in 17th C. Spain.</a:t>
            </a:r>
            <a:r>
              <a:rPr lang="en-US" sz="1200" smtClean="0">
                <a:solidFill>
                  <a:srgbClr val="FFC000"/>
                </a:solidFill>
              </a:rPr>
              <a:t>  It </a:t>
            </a:r>
            <a:r>
              <a:rPr lang="en-US" sz="1200" b="1" smtClean="0">
                <a:solidFill>
                  <a:srgbClr val="FFC000"/>
                </a:solidFill>
              </a:rPr>
              <a:t>does not put this code of representation into question.</a:t>
            </a:r>
            <a:endParaRPr lang="en-US" sz="1200" smtClean="0">
              <a:solidFill>
                <a:srgbClr val="FFC000"/>
              </a:solidFill>
            </a:endParaRPr>
          </a:p>
          <a:p>
            <a:r>
              <a:rPr lang="en-US" sz="1200" smtClean="0">
                <a:solidFill>
                  <a:srgbClr val="FFC000"/>
                </a:solidFill>
              </a:rPr>
              <a:t>C.  </a:t>
            </a:r>
            <a:r>
              <a:rPr lang="en-US" sz="1200" b="1" smtClean="0">
                <a:solidFill>
                  <a:srgbClr val="FFC000"/>
                </a:solidFill>
              </a:rPr>
              <a:t>More rigorously, however</a:t>
            </a:r>
            <a:r>
              <a:rPr lang="en-US" sz="1200" smtClean="0">
                <a:solidFill>
                  <a:srgbClr val="FFC000"/>
                </a:solidFill>
              </a:rPr>
              <a:t>, one must say that</a:t>
            </a:r>
            <a:r>
              <a:rPr lang="en-US" sz="1200" b="1" smtClean="0">
                <a:solidFill>
                  <a:srgbClr val="FFC000"/>
                </a:solidFill>
              </a:rPr>
              <a:t> the painting in fact constructs the fiction of a hidden king who stands behind all representations and authorizes them</a:t>
            </a:r>
            <a:r>
              <a:rPr lang="en-US" sz="1200" smtClean="0">
                <a:solidFill>
                  <a:srgbClr val="FFC000"/>
                </a:solidFill>
              </a:rPr>
              <a:t>.</a:t>
            </a:r>
          </a:p>
          <a:p>
            <a:endParaRPr lang="en-US" smtClean="0"/>
          </a:p>
        </p:txBody>
      </p:sp>
      <p:pic>
        <p:nvPicPr>
          <p:cNvPr id="5124" name="Picture 5" descr="http://theoldmistressesandme.files.wordpress.com/2009/03/velazquez-las-menina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4046538"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061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anim calcmode="lin" valueType="num">
                                      <p:cBhvr>
                                        <p:cTn id="8" dur="500" fill="hold"/>
                                        <p:tgtEl>
                                          <p:spTgt spid="4099">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409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099">
                                            <p:txEl>
                                              <p:pRg st="1" end="1"/>
                                            </p:txEl>
                                          </p:spTgt>
                                        </p:tgtEl>
                                        <p:attrNameLst>
                                          <p:attrName>style.visibility</p:attrName>
                                        </p:attrNameLst>
                                      </p:cBhvr>
                                      <p:to>
                                        <p:strVal val="visible"/>
                                      </p:to>
                                    </p:set>
                                    <p:animEffect transition="in" filter="fade">
                                      <p:cBhvr>
                                        <p:cTn id="14" dur="500"/>
                                        <p:tgtEl>
                                          <p:spTgt spid="4099">
                                            <p:txEl>
                                              <p:pRg st="1" end="1"/>
                                            </p:txEl>
                                          </p:spTgt>
                                        </p:tgtEl>
                                      </p:cBhvr>
                                    </p:animEffect>
                                    <p:anim calcmode="lin" valueType="num">
                                      <p:cBhvr>
                                        <p:cTn id="15" dur="500" fill="hold"/>
                                        <p:tgtEl>
                                          <p:spTgt spid="4099">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409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4099">
                                            <p:txEl>
                                              <p:pRg st="2" end="2"/>
                                            </p:txEl>
                                          </p:spTgt>
                                        </p:tgtEl>
                                        <p:attrNameLst>
                                          <p:attrName>style.visibility</p:attrName>
                                        </p:attrNameLst>
                                      </p:cBhvr>
                                      <p:to>
                                        <p:strVal val="visible"/>
                                      </p:to>
                                    </p:set>
                                    <p:animEffect transition="in" filter="fade">
                                      <p:cBhvr>
                                        <p:cTn id="21" dur="500"/>
                                        <p:tgtEl>
                                          <p:spTgt spid="4099">
                                            <p:txEl>
                                              <p:pRg st="2" end="2"/>
                                            </p:txEl>
                                          </p:spTgt>
                                        </p:tgtEl>
                                      </p:cBhvr>
                                    </p:animEffect>
                                    <p:anim calcmode="lin" valueType="num">
                                      <p:cBhvr>
                                        <p:cTn id="22" dur="500" fill="hold"/>
                                        <p:tgtEl>
                                          <p:spTgt spid="4099">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409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4099">
                                            <p:txEl>
                                              <p:pRg st="3" end="3"/>
                                            </p:txEl>
                                          </p:spTgt>
                                        </p:tgtEl>
                                        <p:attrNameLst>
                                          <p:attrName>style.visibility</p:attrName>
                                        </p:attrNameLst>
                                      </p:cBhvr>
                                      <p:to>
                                        <p:strVal val="visible"/>
                                      </p:to>
                                    </p:set>
                                    <p:animEffect transition="in" filter="fade">
                                      <p:cBhvr>
                                        <p:cTn id="28" dur="500"/>
                                        <p:tgtEl>
                                          <p:spTgt spid="4099">
                                            <p:txEl>
                                              <p:pRg st="3" end="3"/>
                                            </p:txEl>
                                          </p:spTgt>
                                        </p:tgtEl>
                                      </p:cBhvr>
                                    </p:animEffect>
                                    <p:anim calcmode="lin" valueType="num">
                                      <p:cBhvr>
                                        <p:cTn id="29" dur="500" fill="hold"/>
                                        <p:tgtEl>
                                          <p:spTgt spid="4099">
                                            <p:txEl>
                                              <p:pRg st="3" end="3"/>
                                            </p:txEl>
                                          </p:spTgt>
                                        </p:tgtEl>
                                        <p:attrNameLst>
                                          <p:attrName>ppt_w</p:attrName>
                                        </p:attrNameLst>
                                      </p:cBhvr>
                                      <p:tavLst>
                                        <p:tav tm="0" fmla="#ppt_w*sin(2.5*pi*$)">
                                          <p:val>
                                            <p:fltVal val="0"/>
                                          </p:val>
                                        </p:tav>
                                        <p:tav tm="100000">
                                          <p:val>
                                            <p:fltVal val="1"/>
                                          </p:val>
                                        </p:tav>
                                      </p:tavLst>
                                    </p:anim>
                                    <p:anim calcmode="lin" valueType="num">
                                      <p:cBhvr>
                                        <p:cTn id="30" dur="500" fill="hold"/>
                                        <p:tgtEl>
                                          <p:spTgt spid="409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4099">
                                            <p:txEl>
                                              <p:pRg st="4" end="4"/>
                                            </p:txEl>
                                          </p:spTgt>
                                        </p:tgtEl>
                                        <p:attrNameLst>
                                          <p:attrName>style.visibility</p:attrName>
                                        </p:attrNameLst>
                                      </p:cBhvr>
                                      <p:to>
                                        <p:strVal val="visible"/>
                                      </p:to>
                                    </p:set>
                                    <p:animEffect transition="in" filter="fade">
                                      <p:cBhvr>
                                        <p:cTn id="35" dur="500"/>
                                        <p:tgtEl>
                                          <p:spTgt spid="4099">
                                            <p:txEl>
                                              <p:pRg st="4" end="4"/>
                                            </p:txEl>
                                          </p:spTgt>
                                        </p:tgtEl>
                                      </p:cBhvr>
                                    </p:animEffect>
                                    <p:anim calcmode="lin" valueType="num">
                                      <p:cBhvr>
                                        <p:cTn id="36" dur="500" fill="hold"/>
                                        <p:tgtEl>
                                          <p:spTgt spid="4099">
                                            <p:txEl>
                                              <p:pRg st="4" end="4"/>
                                            </p:txEl>
                                          </p:spTgt>
                                        </p:tgtEl>
                                        <p:attrNameLst>
                                          <p:attrName>ppt_w</p:attrName>
                                        </p:attrNameLst>
                                      </p:cBhvr>
                                      <p:tavLst>
                                        <p:tav tm="0" fmla="#ppt_w*sin(2.5*pi*$)">
                                          <p:val>
                                            <p:fltVal val="0"/>
                                          </p:val>
                                        </p:tav>
                                        <p:tav tm="100000">
                                          <p:val>
                                            <p:fltVal val="1"/>
                                          </p:val>
                                        </p:tav>
                                      </p:tavLst>
                                    </p:anim>
                                    <p:anim calcmode="lin" valueType="num">
                                      <p:cBhvr>
                                        <p:cTn id="37" dur="500" fill="hold"/>
                                        <p:tgtEl>
                                          <p:spTgt spid="409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4099">
                                            <p:txEl>
                                              <p:pRg st="5" end="5"/>
                                            </p:txEl>
                                          </p:spTgt>
                                        </p:tgtEl>
                                        <p:attrNameLst>
                                          <p:attrName>style.visibility</p:attrName>
                                        </p:attrNameLst>
                                      </p:cBhvr>
                                      <p:to>
                                        <p:strVal val="visible"/>
                                      </p:to>
                                    </p:set>
                                    <p:animEffect transition="in" filter="fade">
                                      <p:cBhvr>
                                        <p:cTn id="42" dur="500"/>
                                        <p:tgtEl>
                                          <p:spTgt spid="4099">
                                            <p:txEl>
                                              <p:pRg st="5" end="5"/>
                                            </p:txEl>
                                          </p:spTgt>
                                        </p:tgtEl>
                                      </p:cBhvr>
                                    </p:animEffect>
                                    <p:anim calcmode="lin" valueType="num">
                                      <p:cBhvr>
                                        <p:cTn id="43" dur="500" fill="hold"/>
                                        <p:tgtEl>
                                          <p:spTgt spid="4099">
                                            <p:txEl>
                                              <p:pRg st="5" end="5"/>
                                            </p:txEl>
                                          </p:spTgt>
                                        </p:tgtEl>
                                        <p:attrNameLst>
                                          <p:attrName>ppt_w</p:attrName>
                                        </p:attrNameLst>
                                      </p:cBhvr>
                                      <p:tavLst>
                                        <p:tav tm="0" fmla="#ppt_w*sin(2.5*pi*$)">
                                          <p:val>
                                            <p:fltVal val="0"/>
                                          </p:val>
                                        </p:tav>
                                        <p:tav tm="100000">
                                          <p:val>
                                            <p:fltVal val="1"/>
                                          </p:val>
                                        </p:tav>
                                      </p:tavLst>
                                    </p:anim>
                                    <p:anim calcmode="lin" valueType="num">
                                      <p:cBhvr>
                                        <p:cTn id="44" dur="500" fill="hold"/>
                                        <p:tgtEl>
                                          <p:spTgt spid="4099">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3810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p:cNvPicPr>
            <a:picLocks noChangeAspect="1" noChangeArrowheads="1"/>
          </p:cNvPicPr>
          <p:nvPr/>
        </p:nvPicPr>
        <p:blipFill>
          <a:blip r:embed="rId4">
            <a:extLst>
              <a:ext uri="{28A0092B-C50C-407E-A947-70E740481C1C}">
                <a14:useLocalDpi xmlns:a14="http://schemas.microsoft.com/office/drawing/2010/main" val="0"/>
              </a:ext>
            </a:extLst>
          </a:blip>
          <a:srcRect b="1852"/>
          <a:stretch>
            <a:fillRect/>
          </a:stretch>
        </p:blipFill>
        <p:spPr bwMode="auto">
          <a:xfrm>
            <a:off x="4495800" y="914400"/>
            <a:ext cx="404018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400" y="5562600"/>
            <a:ext cx="2309415" cy="461665"/>
          </a:xfrm>
          <a:prstGeom prst="rect">
            <a:avLst/>
          </a:prstGeom>
          <a:noFill/>
        </p:spPr>
        <p:txBody>
          <a:bodyPr wrap="none" rtlCol="0">
            <a:spAutoFit/>
          </a:bodyPr>
          <a:lstStyle/>
          <a:p>
            <a:r>
              <a:rPr lang="en-US" sz="2400" b="1" dirty="0" smtClean="0">
                <a:solidFill>
                  <a:srgbClr val="FFC000"/>
                </a:solidFill>
              </a:rPr>
              <a:t>Robert </a:t>
            </a:r>
            <a:r>
              <a:rPr lang="en-US" sz="2400" b="1" dirty="0" err="1" smtClean="0">
                <a:solidFill>
                  <a:srgbClr val="FFC000"/>
                </a:solidFill>
              </a:rPr>
              <a:t>Colescott</a:t>
            </a:r>
            <a:endParaRPr lang="en-US" sz="2400" b="1" dirty="0">
              <a:solidFill>
                <a:srgbClr val="FFC000"/>
              </a:solidFill>
            </a:endParaRPr>
          </a:p>
        </p:txBody>
      </p:sp>
    </p:spTree>
    <p:extLst>
      <p:ext uri="{BB962C8B-B14F-4D97-AF65-F5344CB8AC3E}">
        <p14:creationId xmlns:p14="http://schemas.microsoft.com/office/powerpoint/2010/main" val="1646143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extLst>
              <a:ext uri="{28A0092B-C50C-407E-A947-70E740481C1C}">
                <a14:useLocalDpi xmlns:a14="http://schemas.microsoft.com/office/drawing/2010/main" val="0"/>
              </a:ext>
            </a:extLst>
          </a:blip>
          <a:srcRect r="1961"/>
          <a:stretch>
            <a:fillRect/>
          </a:stretch>
        </p:blipFill>
        <p:spPr bwMode="auto">
          <a:xfrm>
            <a:off x="685800" y="533400"/>
            <a:ext cx="38100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r="400"/>
          <a:stretch>
            <a:fillRect/>
          </a:stretch>
        </p:blipFill>
        <p:spPr bwMode="auto">
          <a:xfrm>
            <a:off x="3657600" y="3505200"/>
            <a:ext cx="47434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00600" y="533400"/>
            <a:ext cx="2309415" cy="461665"/>
          </a:xfrm>
          <a:prstGeom prst="rect">
            <a:avLst/>
          </a:prstGeom>
          <a:noFill/>
        </p:spPr>
        <p:txBody>
          <a:bodyPr wrap="none" rtlCol="0">
            <a:spAutoFit/>
          </a:bodyPr>
          <a:lstStyle/>
          <a:p>
            <a:r>
              <a:rPr lang="en-US" sz="2400" b="1" dirty="0" smtClean="0">
                <a:solidFill>
                  <a:srgbClr val="FFC000"/>
                </a:solidFill>
              </a:rPr>
              <a:t>Robert </a:t>
            </a:r>
            <a:r>
              <a:rPr lang="en-US" sz="2400" b="1" dirty="0" err="1" smtClean="0">
                <a:solidFill>
                  <a:srgbClr val="FFC000"/>
                </a:solidFill>
              </a:rPr>
              <a:t>Colescott</a:t>
            </a:r>
            <a:endParaRPr lang="en-US" sz="2400" b="1" dirty="0">
              <a:solidFill>
                <a:srgbClr val="FFC000"/>
              </a:solidFill>
            </a:endParaRPr>
          </a:p>
        </p:txBody>
      </p:sp>
    </p:spTree>
    <p:extLst>
      <p:ext uri="{BB962C8B-B14F-4D97-AF65-F5344CB8AC3E}">
        <p14:creationId xmlns:p14="http://schemas.microsoft.com/office/powerpoint/2010/main" val="522576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36576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p:cNvPicPr>
            <a:picLocks noChangeAspect="1" noChangeArrowheads="1"/>
          </p:cNvPicPr>
          <p:nvPr/>
        </p:nvPicPr>
        <p:blipFill>
          <a:blip r:embed="rId3">
            <a:extLst>
              <a:ext uri="{28A0092B-C50C-407E-A947-70E740481C1C}">
                <a14:useLocalDpi xmlns:a14="http://schemas.microsoft.com/office/drawing/2010/main" val="0"/>
              </a:ext>
            </a:extLst>
          </a:blip>
          <a:srcRect r="2000"/>
          <a:stretch>
            <a:fillRect/>
          </a:stretch>
        </p:blipFill>
        <p:spPr bwMode="auto">
          <a:xfrm>
            <a:off x="4648200" y="1066800"/>
            <a:ext cx="37338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7"/>
          <p:cNvSpPr>
            <a:spLocks noGrp="1" noChangeArrowheads="1"/>
          </p:cNvSpPr>
          <p:nvPr>
            <p:ph type="body" idx="1"/>
          </p:nvPr>
        </p:nvSpPr>
        <p:spPr>
          <a:xfrm>
            <a:off x="457200" y="4648200"/>
            <a:ext cx="8229600" cy="1554163"/>
          </a:xfrm>
        </p:spPr>
        <p:txBody>
          <a:bodyPr/>
          <a:lstStyle/>
          <a:p>
            <a:pPr eaLnBrk="1" hangingPunct="1">
              <a:lnSpc>
                <a:spcPct val="90000"/>
              </a:lnSpc>
            </a:pPr>
            <a:r>
              <a:rPr lang="en-US" sz="2400" dirty="0" smtClean="0">
                <a:solidFill>
                  <a:srgbClr val="FFFF00"/>
                </a:solidFill>
              </a:rPr>
              <a:t>Appropriation, </a:t>
            </a:r>
            <a:r>
              <a:rPr lang="en-US" sz="2400" dirty="0" err="1" smtClean="0">
                <a:solidFill>
                  <a:srgbClr val="FFFF00"/>
                </a:solidFill>
              </a:rPr>
              <a:t>Recontextualization</a:t>
            </a:r>
            <a:r>
              <a:rPr lang="en-US" sz="2400" dirty="0" smtClean="0">
                <a:solidFill>
                  <a:srgbClr val="FFFF00"/>
                </a:solidFill>
              </a:rPr>
              <a:t> Juxtaposition, Hybridity, Layering, Gazing, Interaction of Text and Image, </a:t>
            </a:r>
            <a:r>
              <a:rPr lang="en-US" sz="2400" dirty="0" err="1" smtClean="0">
                <a:solidFill>
                  <a:srgbClr val="FFFF00"/>
                </a:solidFill>
              </a:rPr>
              <a:t>Representin</a:t>
            </a:r>
            <a:r>
              <a:rPr lang="en-US" sz="2400" dirty="0" smtClean="0">
                <a:solidFill>
                  <a:srgbClr val="FFFF00"/>
                </a:solidFill>
              </a:rPr>
              <a:t>’</a:t>
            </a:r>
          </a:p>
          <a:p>
            <a:pPr eaLnBrk="1" hangingPunct="1">
              <a:lnSpc>
                <a:spcPct val="90000"/>
              </a:lnSpc>
              <a:buFontTx/>
              <a:buNone/>
            </a:pPr>
            <a:r>
              <a:rPr lang="en-US" sz="2400" dirty="0" smtClean="0">
                <a:solidFill>
                  <a:srgbClr val="FFFF00"/>
                </a:solidFill>
              </a:rPr>
              <a:t>	-Postmodern Principles of Art, Olivia </a:t>
            </a:r>
            <a:r>
              <a:rPr lang="en-US" sz="2400" dirty="0" err="1" smtClean="0">
                <a:solidFill>
                  <a:srgbClr val="FFFF00"/>
                </a:solidFill>
              </a:rPr>
              <a:t>Gude</a:t>
            </a:r>
            <a:endParaRPr lang="en-US" sz="2400" dirty="0" smtClean="0">
              <a:solidFill>
                <a:srgbClr val="FFFF00"/>
              </a:solidFill>
            </a:endParaRPr>
          </a:p>
        </p:txBody>
      </p:sp>
      <p:sp>
        <p:nvSpPr>
          <p:cNvPr id="5" name="TextBox 4"/>
          <p:cNvSpPr txBox="1"/>
          <p:nvPr/>
        </p:nvSpPr>
        <p:spPr>
          <a:xfrm>
            <a:off x="5360392" y="3962400"/>
            <a:ext cx="2309415" cy="461665"/>
          </a:xfrm>
          <a:prstGeom prst="rect">
            <a:avLst/>
          </a:prstGeom>
          <a:noFill/>
        </p:spPr>
        <p:txBody>
          <a:bodyPr wrap="none" rtlCol="0">
            <a:spAutoFit/>
          </a:bodyPr>
          <a:lstStyle/>
          <a:p>
            <a:r>
              <a:rPr lang="en-US" sz="2400" b="1" dirty="0" smtClean="0">
                <a:solidFill>
                  <a:srgbClr val="FFC000"/>
                </a:solidFill>
              </a:rPr>
              <a:t>Robert </a:t>
            </a:r>
            <a:r>
              <a:rPr lang="en-US" sz="2400" b="1" dirty="0" err="1" smtClean="0">
                <a:solidFill>
                  <a:srgbClr val="FFC000"/>
                </a:solidFill>
              </a:rPr>
              <a:t>Colescott</a:t>
            </a:r>
            <a:endParaRPr lang="en-US" sz="2400" b="1" dirty="0">
              <a:solidFill>
                <a:srgbClr val="FFC000"/>
              </a:solidFill>
            </a:endParaRPr>
          </a:p>
        </p:txBody>
      </p:sp>
    </p:spTree>
    <p:extLst>
      <p:ext uri="{BB962C8B-B14F-4D97-AF65-F5344CB8AC3E}">
        <p14:creationId xmlns:p14="http://schemas.microsoft.com/office/powerpoint/2010/main" val="3062210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457200" y="4495800"/>
            <a:ext cx="8229600" cy="1630363"/>
          </a:xfrm>
        </p:spPr>
        <p:txBody>
          <a:bodyPr/>
          <a:lstStyle/>
          <a:p>
            <a:pPr eaLnBrk="1" hangingPunct="1"/>
            <a:r>
              <a:rPr lang="en-US" smtClean="0">
                <a:solidFill>
                  <a:srgbClr val="FFFF00"/>
                </a:solidFill>
              </a:rPr>
              <a:t>Hybridity, Recontextualization </a:t>
            </a:r>
          </a:p>
        </p:txBody>
      </p:sp>
      <p:pic>
        <p:nvPicPr>
          <p:cNvPr id="325636" name="Picture 4" descr="virgin_mother_lever_hou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850" y="914400"/>
            <a:ext cx="23431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37" name="Picture 5" descr="damien hirstcowsST_350x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914400"/>
            <a:ext cx="43434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381850" y="4038600"/>
            <a:ext cx="1847750" cy="461665"/>
          </a:xfrm>
          <a:prstGeom prst="rect">
            <a:avLst/>
          </a:prstGeom>
          <a:noFill/>
        </p:spPr>
        <p:txBody>
          <a:bodyPr wrap="none" rtlCol="0">
            <a:spAutoFit/>
          </a:bodyPr>
          <a:lstStyle/>
          <a:p>
            <a:r>
              <a:rPr lang="en-US" sz="2400" b="1" dirty="0" smtClean="0">
                <a:solidFill>
                  <a:srgbClr val="FFC000"/>
                </a:solidFill>
              </a:rPr>
              <a:t>Damien </a:t>
            </a:r>
            <a:r>
              <a:rPr lang="en-US" sz="2400" b="1" dirty="0" err="1" smtClean="0">
                <a:solidFill>
                  <a:srgbClr val="FFC000"/>
                </a:solidFill>
              </a:rPr>
              <a:t>Hirst</a:t>
            </a:r>
            <a:endParaRPr lang="en-US" sz="2400" b="1" dirty="0">
              <a:solidFill>
                <a:srgbClr val="FFC000"/>
              </a:solidFill>
            </a:endParaRPr>
          </a:p>
        </p:txBody>
      </p:sp>
    </p:spTree>
    <p:extLst>
      <p:ext uri="{BB962C8B-B14F-4D97-AF65-F5344CB8AC3E}">
        <p14:creationId xmlns:p14="http://schemas.microsoft.com/office/powerpoint/2010/main" val="2788151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25636"/>
                                        </p:tgtEl>
                                        <p:attrNameLst>
                                          <p:attrName>style.visibility</p:attrName>
                                        </p:attrNameLst>
                                      </p:cBhvr>
                                      <p:to>
                                        <p:strVal val="visible"/>
                                      </p:to>
                                    </p:set>
                                    <p:anim calcmode="lin" valueType="num">
                                      <p:cBhvr>
                                        <p:cTn id="7" dur="500" fill="hold"/>
                                        <p:tgtEl>
                                          <p:spTgt spid="325636"/>
                                        </p:tgtEl>
                                        <p:attrNameLst>
                                          <p:attrName>ppt_w</p:attrName>
                                        </p:attrNameLst>
                                      </p:cBhvr>
                                      <p:tavLst>
                                        <p:tav tm="0">
                                          <p:val>
                                            <p:fltVal val="0"/>
                                          </p:val>
                                        </p:tav>
                                        <p:tav tm="100000">
                                          <p:val>
                                            <p:strVal val="#ppt_w"/>
                                          </p:val>
                                        </p:tav>
                                      </p:tavLst>
                                    </p:anim>
                                    <p:anim calcmode="lin" valueType="num">
                                      <p:cBhvr>
                                        <p:cTn id="8" dur="500" fill="hold"/>
                                        <p:tgtEl>
                                          <p:spTgt spid="325636"/>
                                        </p:tgtEl>
                                        <p:attrNameLst>
                                          <p:attrName>ppt_h</p:attrName>
                                        </p:attrNameLst>
                                      </p:cBhvr>
                                      <p:tavLst>
                                        <p:tav tm="0">
                                          <p:val>
                                            <p:fltVal val="0"/>
                                          </p:val>
                                        </p:tav>
                                        <p:tav tm="100000">
                                          <p:val>
                                            <p:strVal val="#ppt_h"/>
                                          </p:val>
                                        </p:tav>
                                      </p:tavLst>
                                    </p:anim>
                                    <p:animEffect transition="in" filter="fade">
                                      <p:cBhvr>
                                        <p:cTn id="9" dur="500"/>
                                        <p:tgtEl>
                                          <p:spTgt spid="32563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500"/>
                                        <p:tgtEl>
                                          <p:spTgt spid="325636"/>
                                        </p:tgtEl>
                                        <p:attrNameLst>
                                          <p:attrName>ppt_w</p:attrName>
                                        </p:attrNameLst>
                                      </p:cBhvr>
                                      <p:tavLst>
                                        <p:tav tm="0">
                                          <p:val>
                                            <p:strVal val="ppt_w"/>
                                          </p:val>
                                        </p:tav>
                                        <p:tav tm="100000">
                                          <p:val>
                                            <p:fltVal val="0"/>
                                          </p:val>
                                        </p:tav>
                                      </p:tavLst>
                                    </p:anim>
                                    <p:anim calcmode="lin" valueType="num">
                                      <p:cBhvr>
                                        <p:cTn id="14" dur="500"/>
                                        <p:tgtEl>
                                          <p:spTgt spid="325636"/>
                                        </p:tgtEl>
                                        <p:attrNameLst>
                                          <p:attrName>ppt_h</p:attrName>
                                        </p:attrNameLst>
                                      </p:cBhvr>
                                      <p:tavLst>
                                        <p:tav tm="0">
                                          <p:val>
                                            <p:strVal val="ppt_h"/>
                                          </p:val>
                                        </p:tav>
                                        <p:tav tm="100000">
                                          <p:val>
                                            <p:fltVal val="0"/>
                                          </p:val>
                                        </p:tav>
                                      </p:tavLst>
                                    </p:anim>
                                    <p:animEffect transition="out" filter="fade">
                                      <p:cBhvr>
                                        <p:cTn id="15" dur="500"/>
                                        <p:tgtEl>
                                          <p:spTgt spid="325636"/>
                                        </p:tgtEl>
                                      </p:cBhvr>
                                    </p:animEffect>
                                    <p:set>
                                      <p:cBhvr>
                                        <p:cTn id="16" dur="1" fill="hold">
                                          <p:stCondLst>
                                            <p:cond delay="499"/>
                                          </p:stCondLst>
                                        </p:cTn>
                                        <p:tgtEl>
                                          <p:spTgt spid="325636"/>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325637"/>
                                        </p:tgtEl>
                                        <p:attrNameLst>
                                          <p:attrName>style.visibility</p:attrName>
                                        </p:attrNameLst>
                                      </p:cBhvr>
                                      <p:to>
                                        <p:strVal val="visible"/>
                                      </p:to>
                                    </p:set>
                                    <p:anim calcmode="lin" valueType="num">
                                      <p:cBhvr>
                                        <p:cTn id="21" dur="500" fill="hold"/>
                                        <p:tgtEl>
                                          <p:spTgt spid="325637"/>
                                        </p:tgtEl>
                                        <p:attrNameLst>
                                          <p:attrName>ppt_w</p:attrName>
                                        </p:attrNameLst>
                                      </p:cBhvr>
                                      <p:tavLst>
                                        <p:tav tm="0">
                                          <p:val>
                                            <p:fltVal val="0"/>
                                          </p:val>
                                        </p:tav>
                                        <p:tav tm="100000">
                                          <p:val>
                                            <p:strVal val="#ppt_w"/>
                                          </p:val>
                                        </p:tav>
                                      </p:tavLst>
                                    </p:anim>
                                    <p:anim calcmode="lin" valueType="num">
                                      <p:cBhvr>
                                        <p:cTn id="22" dur="500" fill="hold"/>
                                        <p:tgtEl>
                                          <p:spTgt spid="325637"/>
                                        </p:tgtEl>
                                        <p:attrNameLst>
                                          <p:attrName>ppt_h</p:attrName>
                                        </p:attrNameLst>
                                      </p:cBhvr>
                                      <p:tavLst>
                                        <p:tav tm="0">
                                          <p:val>
                                            <p:fltVal val="0"/>
                                          </p:val>
                                        </p:tav>
                                        <p:tav tm="100000">
                                          <p:val>
                                            <p:strVal val="#ppt_h"/>
                                          </p:val>
                                        </p:tav>
                                      </p:tavLst>
                                    </p:anim>
                                    <p:animEffect transition="in" filter="fade">
                                      <p:cBhvr>
                                        <p:cTn id="23" dur="500"/>
                                        <p:tgtEl>
                                          <p:spTgt spid="325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xit" presetSubtype="0" fill="hold" nodeType="clickEffect">
                                  <p:stCondLst>
                                    <p:cond delay="0"/>
                                  </p:stCondLst>
                                  <p:childTnLst>
                                    <p:anim calcmode="lin" valueType="num">
                                      <p:cBhvr>
                                        <p:cTn id="27" dur="500"/>
                                        <p:tgtEl>
                                          <p:spTgt spid="325637"/>
                                        </p:tgtEl>
                                        <p:attrNameLst>
                                          <p:attrName>ppt_w</p:attrName>
                                        </p:attrNameLst>
                                      </p:cBhvr>
                                      <p:tavLst>
                                        <p:tav tm="0">
                                          <p:val>
                                            <p:strVal val="ppt_w"/>
                                          </p:val>
                                        </p:tav>
                                        <p:tav tm="100000">
                                          <p:val>
                                            <p:fltVal val="0"/>
                                          </p:val>
                                        </p:tav>
                                      </p:tavLst>
                                    </p:anim>
                                    <p:anim calcmode="lin" valueType="num">
                                      <p:cBhvr>
                                        <p:cTn id="28" dur="500"/>
                                        <p:tgtEl>
                                          <p:spTgt spid="325637"/>
                                        </p:tgtEl>
                                        <p:attrNameLst>
                                          <p:attrName>ppt_h</p:attrName>
                                        </p:attrNameLst>
                                      </p:cBhvr>
                                      <p:tavLst>
                                        <p:tav tm="0">
                                          <p:val>
                                            <p:strVal val="ppt_h"/>
                                          </p:val>
                                        </p:tav>
                                        <p:tav tm="100000">
                                          <p:val>
                                            <p:fltVal val="0"/>
                                          </p:val>
                                        </p:tav>
                                      </p:tavLst>
                                    </p:anim>
                                    <p:animEffect transition="out" filter="fade">
                                      <p:cBhvr>
                                        <p:cTn id="29" dur="500"/>
                                        <p:tgtEl>
                                          <p:spTgt spid="325637"/>
                                        </p:tgtEl>
                                      </p:cBhvr>
                                    </p:animEffect>
                                    <p:set>
                                      <p:cBhvr>
                                        <p:cTn id="30" dur="1" fill="hold">
                                          <p:stCondLst>
                                            <p:cond delay="499"/>
                                          </p:stCondLst>
                                        </p:cTn>
                                        <p:tgtEl>
                                          <p:spTgt spid="3256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Arts Assessment Testing Window:</a:t>
            </a:r>
          </a:p>
          <a:p>
            <a:r>
              <a:rPr lang="en-US" dirty="0" smtClean="0"/>
              <a:t>March 28</a:t>
            </a:r>
            <a:r>
              <a:rPr lang="en-US" baseline="30000" dirty="0" smtClean="0"/>
              <a:t>th</a:t>
            </a:r>
            <a:r>
              <a:rPr lang="en-US" dirty="0" smtClean="0"/>
              <a:t> through May 13</a:t>
            </a:r>
            <a:r>
              <a:rPr lang="en-US" baseline="30000" dirty="0" smtClean="0"/>
              <a:t>th</a:t>
            </a:r>
            <a:r>
              <a:rPr lang="en-US" dirty="0" smtClean="0"/>
              <a:t>, 2011</a:t>
            </a:r>
          </a:p>
          <a:p>
            <a:r>
              <a:rPr lang="en-US" dirty="0" smtClean="0"/>
              <a:t>All materials due to R. </a:t>
            </a:r>
            <a:r>
              <a:rPr lang="en-US" dirty="0" err="1" smtClean="0"/>
              <a:t>Veon</a:t>
            </a:r>
            <a:r>
              <a:rPr lang="en-US" dirty="0" smtClean="0"/>
              <a:t> by May 13</a:t>
            </a:r>
            <a:r>
              <a:rPr lang="en-US" baseline="30000" dirty="0" smtClean="0"/>
              <a:t>th</a:t>
            </a:r>
            <a:endParaRPr lang="en-US" dirty="0" smtClean="0"/>
          </a:p>
          <a:p>
            <a:r>
              <a:rPr lang="en-US" dirty="0" smtClean="0"/>
              <a:t>By May 13</a:t>
            </a:r>
            <a:r>
              <a:rPr lang="en-US" baseline="30000" dirty="0" smtClean="0"/>
              <a:t>th</a:t>
            </a:r>
            <a:r>
              <a:rPr lang="en-US" dirty="0" smtClean="0"/>
              <a:t>:</a:t>
            </a:r>
          </a:p>
          <a:p>
            <a:pPr lvl="1"/>
            <a:r>
              <a:rPr lang="en-US" dirty="0" smtClean="0"/>
              <a:t>VTS Pre-Post Test</a:t>
            </a:r>
          </a:p>
          <a:p>
            <a:pPr lvl="1"/>
            <a:r>
              <a:rPr lang="en-US" dirty="0" smtClean="0"/>
              <a:t>CKV Assessment completed online</a:t>
            </a:r>
          </a:p>
          <a:p>
            <a:pPr lvl="1"/>
            <a:r>
              <a:rPr lang="en-US" dirty="0" smtClean="0"/>
              <a:t>Performance Assessment</a:t>
            </a:r>
            <a:endParaRPr lang="en-US" dirty="0"/>
          </a:p>
        </p:txBody>
      </p:sp>
      <p:sp>
        <p:nvSpPr>
          <p:cNvPr id="2" name="Title 1"/>
          <p:cNvSpPr>
            <a:spLocks noGrp="1"/>
          </p:cNvSpPr>
          <p:nvPr>
            <p:ph type="title"/>
          </p:nvPr>
        </p:nvSpPr>
        <p:spPr/>
        <p:txBody>
          <a:bodyPr/>
          <a:lstStyle/>
          <a:p>
            <a:r>
              <a:rPr lang="en-US" dirty="0" smtClean="0"/>
              <a:t>General</a:t>
            </a:r>
            <a:endParaRPr lang="en-US" dirty="0"/>
          </a:p>
        </p:txBody>
      </p:sp>
    </p:spTree>
    <p:extLst>
      <p:ext uri="{BB962C8B-B14F-4D97-AF65-F5344CB8AC3E}">
        <p14:creationId xmlns:p14="http://schemas.microsoft.com/office/powerpoint/2010/main" val="3140210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Appropriation</a:t>
            </a:r>
            <a:endParaRPr lang="en-US" dirty="0"/>
          </a:p>
        </p:txBody>
      </p:sp>
      <p:pic>
        <p:nvPicPr>
          <p:cNvPr id="3081" name="Picture 9" descr="http://ambriente.com/blog/images/2008/bradfor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3691615" cy="269557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graphics8.nytimes.com/images/2007/06/14/arts/15veni600.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600" y="381000"/>
            <a:ext cx="571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http://www.eatmedaily.com/wordpress/wp-content/uploads/2009/03/el-anatsui-1c-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400" y="3429000"/>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811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Hybridity</a:t>
            </a:r>
            <a:endParaRPr lang="en-US" dirty="0"/>
          </a:p>
        </p:txBody>
      </p:sp>
      <p:sp>
        <p:nvSpPr>
          <p:cNvPr id="4" name="Text Placeholder 3"/>
          <p:cNvSpPr>
            <a:spLocks noGrp="1"/>
          </p:cNvSpPr>
          <p:nvPr>
            <p:ph type="body" sz="half" idx="2"/>
          </p:nvPr>
        </p:nvSpPr>
        <p:spPr/>
        <p:txBody>
          <a:bodyPr/>
          <a:lstStyle/>
          <a:p>
            <a:r>
              <a:rPr lang="en-US" sz="2000" dirty="0" err="1" smtClean="0"/>
              <a:t>Cremaster</a:t>
            </a:r>
            <a:r>
              <a:rPr lang="en-US" sz="2000" dirty="0" smtClean="0"/>
              <a:t> Cycle/Barney</a:t>
            </a:r>
          </a:p>
          <a:p>
            <a:r>
              <a:rPr lang="en-US" sz="2000" dirty="0" smtClean="0"/>
              <a:t>Art:21</a:t>
            </a:r>
          </a:p>
          <a:p>
            <a:endParaRPr lang="en-US" sz="1100" dirty="0"/>
          </a:p>
          <a:p>
            <a:endParaRPr lang="en-US" sz="1100" dirty="0"/>
          </a:p>
        </p:txBody>
      </p:sp>
      <p:pic>
        <p:nvPicPr>
          <p:cNvPr id="3075" name="media_768507_IMAGE" descr="Mf2c7a5d0d2d9492e9c83f38ae8327af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143000"/>
            <a:ext cx="477519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25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1162050"/>
          </a:xfrm>
        </p:spPr>
        <p:txBody>
          <a:bodyPr/>
          <a:lstStyle/>
          <a:p>
            <a:r>
              <a:rPr lang="en-US" dirty="0" smtClean="0"/>
              <a:t>Gazing</a:t>
            </a:r>
            <a:endParaRPr lang="en-US" dirty="0"/>
          </a:p>
        </p:txBody>
      </p:sp>
      <p:pic>
        <p:nvPicPr>
          <p:cNvPr id="3074" name="media_768508_IMAGE" descr="M2fe1ac04fd7bf24c76af9e787e61b8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454" y="609600"/>
            <a:ext cx="3983515" cy="58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media_768502_IMAGE" descr="Meeb64d2749f128a2cc8aa7a2ec5afc1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66775"/>
            <a:ext cx="134016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media_768465_IMAGE" descr="M0a8d2b3489a74dcfb553d37cac8a82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567" y="4566775"/>
            <a:ext cx="1193229" cy="191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313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1162050"/>
          </a:xfrm>
        </p:spPr>
        <p:txBody>
          <a:bodyPr/>
          <a:lstStyle/>
          <a:p>
            <a:r>
              <a:rPr lang="en-US" dirty="0" smtClean="0"/>
              <a:t>Juxtaposition</a:t>
            </a:r>
            <a:endParaRPr lang="en-US" dirty="0"/>
          </a:p>
        </p:txBody>
      </p:sp>
      <p:pic>
        <p:nvPicPr>
          <p:cNvPr id="3079" name="media_768464_IMAGE" descr="Mbe532a72d29e62d711dc9af0754e8b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71600"/>
            <a:ext cx="5638800" cy="413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313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1162050"/>
          </a:xfrm>
        </p:spPr>
        <p:txBody>
          <a:bodyPr/>
          <a:lstStyle/>
          <a:p>
            <a:r>
              <a:rPr lang="en-US" dirty="0" smtClean="0"/>
              <a:t>Layering</a:t>
            </a:r>
            <a:endParaRPr lang="en-US" dirty="0"/>
          </a:p>
        </p:txBody>
      </p:sp>
      <p:pic>
        <p:nvPicPr>
          <p:cNvPr id="3077" name="media_768505_IMAGE" descr="M39f826fea45e45e6b57914e66479ce3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761999"/>
            <a:ext cx="5334000" cy="396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313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1162050"/>
          </a:xfrm>
        </p:spPr>
        <p:txBody>
          <a:bodyPr/>
          <a:lstStyle/>
          <a:p>
            <a:r>
              <a:rPr lang="en-US" dirty="0" err="1" smtClean="0"/>
              <a:t>Recontextualization</a:t>
            </a:r>
            <a:endParaRPr lang="en-US" dirty="0"/>
          </a:p>
        </p:txBody>
      </p:sp>
      <p:pic>
        <p:nvPicPr>
          <p:cNvPr id="3078" name="media_768465_IMAGE" descr="M0a8d2b3489a74dcfb553d37cac8a82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838200"/>
            <a:ext cx="319784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313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1162050"/>
          </a:xfrm>
        </p:spPr>
        <p:txBody>
          <a:bodyPr/>
          <a:lstStyle/>
          <a:p>
            <a:r>
              <a:rPr lang="en-US" dirty="0" smtClean="0">
                <a:solidFill>
                  <a:srgbClr val="FF0000"/>
                </a:solidFill>
              </a:rPr>
              <a:t>Interaction</a:t>
            </a:r>
            <a:r>
              <a:rPr lang="en-US" dirty="0" smtClean="0"/>
              <a:t> of Text and Image</a:t>
            </a:r>
            <a:endParaRPr lang="en-US" dirty="0"/>
          </a:p>
        </p:txBody>
      </p:sp>
      <p:pic>
        <p:nvPicPr>
          <p:cNvPr id="3076" name="media_768502_IMAGE" descr="Meeb64d2749f128a2cc8aa7a2ec5afc1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702468"/>
            <a:ext cx="3668794" cy="524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313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3"/>
          <p:cNvSpPr>
            <a:spLocks noChangeArrowheads="1"/>
          </p:cNvSpPr>
          <p:nvPr/>
        </p:nvSpPr>
        <p:spPr bwMode="auto">
          <a:xfrm>
            <a:off x="609600" y="1092590"/>
            <a:ext cx="5174493"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dirty="0" smtClean="0">
                <a:ln>
                  <a:noFill/>
                </a:ln>
                <a:solidFill>
                  <a:schemeClr val="tx1"/>
                </a:solidFill>
                <a:effectLst/>
                <a:latin typeface="Times New Roman" pitchFamily="18" charset="0"/>
                <a:cs typeface="Times New Roman" pitchFamily="18" charset="0"/>
              </a:rPr>
              <a:t>Interaction of Text &amp; Image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In a 1990 montage, artist Barbara Kruger paired 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Photograph of a woman, peering through a magnifying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glass, which greatly enlarges our view of one of her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eyes, with the text “It’s a small world but not if you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have to clean it” (Emerson, 1999). The text does not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describe the work, nor does the image illustrate the text,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but the interplay between the two elements generates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rich, (and ironic), associations about gender, social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possibilities, and cleanliness. Students making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valuing art in the 21st century must to be taught not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to demand the literal matching of verbal and visual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signifiers, but rather to explore </a:t>
            </a:r>
            <a:r>
              <a:rPr kumimoji="0" lang="en-US" altLang="zh-CN" b="1" i="0" u="sng"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disjuncture</a:t>
            </a:r>
            <a:r>
              <a:rPr kumimoji="0" lang="en-US" altLang="zh-CN" b="0" i="0" u="sng"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between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sng"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the two modes as a source of meaning and pleasure.</a:t>
            </a:r>
            <a:endParaRPr kumimoji="0" lang="en-US" altLang="zh-CN" b="0" i="0" u="sng" strike="noStrike" cap="none" normalizeH="0" baseline="0" dirty="0" smtClean="0">
              <a:ln>
                <a:noFill/>
              </a:ln>
              <a:solidFill>
                <a:schemeClr val="tx1"/>
              </a:solidFill>
              <a:effectLst/>
              <a:latin typeface="Arial" pitchFamily="34" charset="0"/>
              <a:cs typeface="Arial" pitchFamily="34" charset="0"/>
            </a:endParaRPr>
          </a:p>
        </p:txBody>
      </p:sp>
      <p:sp>
        <p:nvSpPr>
          <p:cNvPr id="4" name="Control 4"/>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5" name="Control 5"/>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 name="Control 6"/>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pic>
        <p:nvPicPr>
          <p:cNvPr id="8" name="media_768502_IMAGE" descr="http://naea.digication.com/files/Meeb64d2749f128a2cc8aa7a2ec5afc1e.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943599" y="1447799"/>
            <a:ext cx="2663333" cy="380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57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Raymond Veon\Documents\Thumb Drive Files\101NCD50\DSC_09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762000"/>
            <a:ext cx="7334250"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6096000"/>
            <a:ext cx="2785314" cy="369332"/>
          </a:xfrm>
          <a:prstGeom prst="rect">
            <a:avLst/>
          </a:prstGeom>
          <a:noFill/>
        </p:spPr>
        <p:txBody>
          <a:bodyPr wrap="none" rtlCol="0">
            <a:spAutoFit/>
          </a:bodyPr>
          <a:lstStyle/>
          <a:p>
            <a:r>
              <a:rPr lang="en-US" dirty="0" smtClean="0"/>
              <a:t>This is not what is meant…..</a:t>
            </a:r>
            <a:endParaRPr lang="en-US" dirty="0"/>
          </a:p>
        </p:txBody>
      </p:sp>
    </p:spTree>
    <p:extLst>
      <p:ext uri="{BB962C8B-B14F-4D97-AF65-F5344CB8AC3E}">
        <p14:creationId xmlns:p14="http://schemas.microsoft.com/office/powerpoint/2010/main" val="9665126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aymond Veon\Pictures\Art Show 09\Small 2009 IAEF pics\DSC_0637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8735"/>
            <a:ext cx="3934841" cy="26186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Raymond Veon\Pictures\Art Show 09\Small 2009 IAEF pics\DSC_0645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65345"/>
            <a:ext cx="4191000" cy="27891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6096000"/>
            <a:ext cx="6220806" cy="369332"/>
          </a:xfrm>
          <a:prstGeom prst="rect">
            <a:avLst/>
          </a:prstGeom>
          <a:noFill/>
        </p:spPr>
        <p:txBody>
          <a:bodyPr wrap="none" rtlCol="0">
            <a:spAutoFit/>
          </a:bodyPr>
          <a:lstStyle/>
          <a:p>
            <a:r>
              <a:rPr lang="en-US" dirty="0" smtClean="0"/>
              <a:t>While having their own charm, these are not what is meant…..</a:t>
            </a:r>
            <a:endParaRPr lang="en-US" dirty="0"/>
          </a:p>
        </p:txBody>
      </p:sp>
    </p:spTree>
    <p:extLst>
      <p:ext uri="{BB962C8B-B14F-4D97-AF65-F5344CB8AC3E}">
        <p14:creationId xmlns:p14="http://schemas.microsoft.com/office/powerpoint/2010/main" val="3379895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Assessment Dates: March 28-May 13 2011</a:t>
            </a:r>
          </a:p>
          <a:p>
            <a:r>
              <a:rPr lang="en-US" dirty="0" smtClean="0"/>
              <a:t>Completed by: May 13th</a:t>
            </a:r>
          </a:p>
          <a:p>
            <a:r>
              <a:rPr lang="en-US" dirty="0" smtClean="0"/>
              <a:t>Interrupted/incomplete assessments &amp; retakes</a:t>
            </a:r>
          </a:p>
          <a:p>
            <a:r>
              <a:rPr lang="en-US" dirty="0" smtClean="0"/>
              <a:t>Submit Button</a:t>
            </a:r>
          </a:p>
          <a:p>
            <a:r>
              <a:rPr lang="en-US" dirty="0" smtClean="0"/>
              <a:t>Reminder: </a:t>
            </a:r>
            <a:r>
              <a:rPr lang="en-US" b="1" dirty="0" smtClean="0">
                <a:solidFill>
                  <a:srgbClr val="FF0000"/>
                </a:solidFill>
              </a:rPr>
              <a:t>BOTH</a:t>
            </a:r>
            <a:r>
              <a:rPr lang="en-US" dirty="0" smtClean="0"/>
              <a:t> CKV and Performance Assessment results will be shared with building leaders</a:t>
            </a:r>
          </a:p>
          <a:p>
            <a:endParaRPr lang="en-US" dirty="0"/>
          </a:p>
        </p:txBody>
      </p:sp>
      <p:sp>
        <p:nvSpPr>
          <p:cNvPr id="2" name="Title 1"/>
          <p:cNvSpPr>
            <a:spLocks noGrp="1"/>
          </p:cNvSpPr>
          <p:nvPr>
            <p:ph type="title"/>
          </p:nvPr>
        </p:nvSpPr>
        <p:spPr/>
        <p:txBody>
          <a:bodyPr>
            <a:normAutofit fontScale="90000"/>
          </a:bodyPr>
          <a:lstStyle/>
          <a:p>
            <a:r>
              <a:rPr lang="en-US" dirty="0" smtClean="0"/>
              <a:t>CKV Online Assessment Orientation</a:t>
            </a:r>
            <a:endParaRPr lang="en-US" dirty="0"/>
          </a:p>
        </p:txBody>
      </p:sp>
    </p:spTree>
    <p:extLst>
      <p:ext uri="{BB962C8B-B14F-4D97-AF65-F5344CB8AC3E}">
        <p14:creationId xmlns:p14="http://schemas.microsoft.com/office/powerpoint/2010/main" val="12278182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E:\2007 MAJ Art Fair\DSC_070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793" t="2097" r="16225"/>
          <a:stretch/>
        </p:blipFill>
        <p:spPr bwMode="auto">
          <a:xfrm>
            <a:off x="1752600" y="457200"/>
            <a:ext cx="6049109" cy="5968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71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Raymond Veon\Pictures\Art Show 2010 pics\DSCN05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80999"/>
            <a:ext cx="7924800" cy="594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035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Raymond Veon\Pictures\Art Show 2010 pics\DSCN05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217" t="63165" r="28889"/>
          <a:stretch/>
        </p:blipFill>
        <p:spPr bwMode="auto">
          <a:xfrm>
            <a:off x="1143000" y="457200"/>
            <a:ext cx="7050419" cy="592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582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Raymond Veon\Pictures\Art Show 2010 pics\DSCN05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04799"/>
            <a:ext cx="8001000" cy="600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402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Raymond Veon\Pictures\Art Show 2010 pics\DSCN05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457200"/>
            <a:ext cx="761999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123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aymond Veon\Pictures\Art Show 2010 pics\DSCN05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51" t="24187" b="12408"/>
          <a:stretch/>
        </p:blipFill>
        <p:spPr bwMode="auto">
          <a:xfrm rot="5400000">
            <a:off x="4020156" y="1847244"/>
            <a:ext cx="5595971" cy="29682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Raymond Veon\Pictures\Art Show 2010 pics\DSCN05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71" t="12289" r="10773" b="4174"/>
          <a:stretch/>
        </p:blipFill>
        <p:spPr bwMode="auto">
          <a:xfrm rot="16200000">
            <a:off x="133640" y="1060940"/>
            <a:ext cx="4965900" cy="3910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1045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E:\2007 MAJ Art Fair\DSC_07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37" t="8117" r="22776" b="4122"/>
          <a:stretch/>
        </p:blipFill>
        <p:spPr bwMode="auto">
          <a:xfrm>
            <a:off x="1219200" y="136832"/>
            <a:ext cx="6781800" cy="649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145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E:\2007 MAJ Art Fair\DSC_07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337" t="8117" r="22776" b="4122"/>
          <a:stretch/>
        </p:blipFill>
        <p:spPr bwMode="auto">
          <a:xfrm>
            <a:off x="2522072" y="457199"/>
            <a:ext cx="4412128" cy="42287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02328" y="4876800"/>
            <a:ext cx="5493872" cy="646331"/>
          </a:xfrm>
          <a:prstGeom prst="rect">
            <a:avLst/>
          </a:prstGeom>
        </p:spPr>
        <p:txBody>
          <a:bodyPr wrap="square">
            <a:spAutoFit/>
          </a:bodyPr>
          <a:lstStyle/>
          <a:p>
            <a:pPr lvl="0" eaLnBrk="0" fontAlgn="base" hangingPunct="0">
              <a:spcBef>
                <a:spcPct val="0"/>
              </a:spcBef>
              <a:spcAft>
                <a:spcPct val="0"/>
              </a:spcAft>
            </a:pPr>
            <a:r>
              <a:rPr lang="en-US" altLang="zh-CN" u="sng" dirty="0" smtClean="0">
                <a:latin typeface="Times New Roman" pitchFamily="18" charset="0"/>
                <a:ea typeface="SimSun" pitchFamily="2" charset="-122"/>
                <a:cs typeface="Times New Roman" pitchFamily="18" charset="0"/>
              </a:rPr>
              <a:t>Exploring the </a:t>
            </a:r>
            <a:r>
              <a:rPr lang="en-US" altLang="zh-CN" b="1" u="sng" dirty="0" smtClean="0">
                <a:latin typeface="Times New Roman" pitchFamily="18" charset="0"/>
                <a:ea typeface="SimSun" pitchFamily="2" charset="-122"/>
                <a:cs typeface="Times New Roman" pitchFamily="18" charset="0"/>
              </a:rPr>
              <a:t>disjuncture</a:t>
            </a:r>
            <a:r>
              <a:rPr lang="en-US" altLang="zh-CN" u="sng" dirty="0" smtClean="0">
                <a:latin typeface="Times New Roman" pitchFamily="18" charset="0"/>
                <a:ea typeface="SimSun" pitchFamily="2" charset="-122"/>
                <a:cs typeface="Times New Roman" pitchFamily="18" charset="0"/>
              </a:rPr>
              <a:t> </a:t>
            </a:r>
            <a:r>
              <a:rPr lang="en-US" altLang="zh-CN" u="sng" dirty="0">
                <a:latin typeface="Times New Roman" pitchFamily="18" charset="0"/>
                <a:ea typeface="SimSun" pitchFamily="2" charset="-122"/>
                <a:cs typeface="Times New Roman" pitchFamily="18" charset="0"/>
              </a:rPr>
              <a:t>between </a:t>
            </a:r>
            <a:r>
              <a:rPr lang="en-US" altLang="zh-CN" u="sng" dirty="0" smtClean="0">
                <a:latin typeface="Times New Roman" pitchFamily="18" charset="0"/>
                <a:ea typeface="SimSun" pitchFamily="2" charset="-122"/>
                <a:cs typeface="Times New Roman" pitchFamily="18" charset="0"/>
              </a:rPr>
              <a:t>the </a:t>
            </a:r>
            <a:r>
              <a:rPr lang="en-US" altLang="zh-CN" u="sng" dirty="0">
                <a:latin typeface="Times New Roman" pitchFamily="18" charset="0"/>
                <a:ea typeface="SimSun" pitchFamily="2" charset="-122"/>
                <a:cs typeface="Times New Roman" pitchFamily="18" charset="0"/>
              </a:rPr>
              <a:t>two modes as a source of meaning and pleasure</a:t>
            </a:r>
            <a:endParaRPr lang="en-US" dirty="0"/>
          </a:p>
        </p:txBody>
      </p:sp>
      <p:sp>
        <p:nvSpPr>
          <p:cNvPr id="4" name="Rectangle 3"/>
          <p:cNvSpPr/>
          <p:nvPr/>
        </p:nvSpPr>
        <p:spPr>
          <a:xfrm>
            <a:off x="2209800" y="5675531"/>
            <a:ext cx="5493872" cy="923330"/>
          </a:xfrm>
          <a:prstGeom prst="rect">
            <a:avLst/>
          </a:prstGeom>
        </p:spPr>
        <p:txBody>
          <a:bodyPr wrap="square">
            <a:spAutoFit/>
          </a:bodyPr>
          <a:lstStyle/>
          <a:p>
            <a:pPr lvl="0" eaLnBrk="0" fontAlgn="base" hangingPunct="0">
              <a:spcBef>
                <a:spcPct val="0"/>
              </a:spcBef>
              <a:spcAft>
                <a:spcPct val="0"/>
              </a:spcAft>
            </a:pPr>
            <a:r>
              <a:rPr lang="en-US" dirty="0" smtClean="0">
                <a:latin typeface="Times New Roman" pitchFamily="18" charset="0"/>
                <a:ea typeface="SimSun" pitchFamily="2" charset="-122"/>
                <a:cs typeface="Times New Roman" pitchFamily="18" charset="0"/>
              </a:rPr>
              <a:t>We in the arts are about teaching RELATIONSHIPS (in and among the cognitive, emotional, &amp; perceptual realms) not items on a checklist </a:t>
            </a:r>
            <a:endParaRPr lang="en-US" dirty="0"/>
          </a:p>
        </p:txBody>
      </p:sp>
    </p:spTree>
    <p:extLst>
      <p:ext uri="{BB962C8B-B14F-4D97-AF65-F5344CB8AC3E}">
        <p14:creationId xmlns:p14="http://schemas.microsoft.com/office/powerpoint/2010/main" val="3009790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802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69620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11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802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7808913"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1295400" y="3810000"/>
            <a:ext cx="63246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Aesthetics as a verb: We aestheticize in</a:t>
            </a:r>
          </a:p>
          <a:p>
            <a:pPr algn="ctr">
              <a:defRPr/>
            </a:pPr>
            <a:r>
              <a:rPr lang="en-US" dirty="0">
                <a:solidFill>
                  <a:schemeClr val="tx1"/>
                </a:solidFill>
              </a:rPr>
              <a:t>Response to our ideals and aspirations rather than there being something essentially aesthetic in objects</a:t>
            </a:r>
          </a:p>
        </p:txBody>
      </p:sp>
    </p:spTree>
    <p:extLst>
      <p:ext uri="{BB962C8B-B14F-4D97-AF65-F5344CB8AC3E}">
        <p14:creationId xmlns:p14="http://schemas.microsoft.com/office/powerpoint/2010/main" val="2242279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aymond Veon\Documents\Fed PD Art Ed Grant\Assessing Student Learning in the Arts\Critical Analysis Part 2 Mock 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8" t="6220" r="9747" b="9380"/>
          <a:stretch/>
        </p:blipFill>
        <p:spPr bwMode="auto">
          <a:xfrm>
            <a:off x="5943600" y="3487478"/>
            <a:ext cx="1963288" cy="27535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6576" y="3475073"/>
            <a:ext cx="3008313" cy="1173127"/>
          </a:xfrm>
        </p:spPr>
        <p:txBody>
          <a:bodyPr/>
          <a:lstStyle/>
          <a:p>
            <a:pPr algn="r"/>
            <a:r>
              <a:rPr lang="en-US" dirty="0" smtClean="0"/>
              <a:t>Parts of the</a:t>
            </a:r>
            <a:br>
              <a:rPr lang="en-US" dirty="0" smtClean="0"/>
            </a:br>
            <a:r>
              <a:rPr lang="en-US" dirty="0" smtClean="0"/>
              <a:t>Performance Assessment You Will Turn In</a:t>
            </a:r>
            <a:endParaRPr lang="en-US" dirty="0"/>
          </a:p>
        </p:txBody>
      </p:sp>
      <p:pic>
        <p:nvPicPr>
          <p:cNvPr id="4" name="Picture 3" descr="C:\Users\Raymond Veon\Pictures\Mario Modelling GSU 5th Grade Art Assessment Emory pics\xDSC_0507 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7169" r="3968"/>
          <a:stretch/>
        </p:blipFill>
        <p:spPr bwMode="auto">
          <a:xfrm rot="16200000" flipV="1">
            <a:off x="3424400" y="3796880"/>
            <a:ext cx="2582088" cy="19632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52014"/>
            <a:ext cx="1963288" cy="27695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3333262" y="852552"/>
            <a:ext cx="2764362" cy="1963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971063" y="857736"/>
            <a:ext cx="2764363" cy="19632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9086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802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962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flipH="1">
            <a:off x="8229600" y="5562600"/>
            <a:ext cx="914400" cy="3048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872957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802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6962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5744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80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09600"/>
            <a:ext cx="3648075"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5046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1371600"/>
            <a:ext cx="6934200" cy="48768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675" name="Title 8"/>
          <p:cNvSpPr txBox="1">
            <a:spLocks/>
          </p:cNvSpPr>
          <p:nvPr/>
        </p:nvSpPr>
        <p:spPr bwMode="auto">
          <a:xfrm>
            <a:off x="2286000" y="0"/>
            <a:ext cx="6858000" cy="1143000"/>
          </a:xfrm>
          <a:prstGeom prst="rect">
            <a:avLst/>
          </a:prstGeom>
          <a:solidFill>
            <a:srgbClr val="ABA955"/>
          </a:solidFill>
          <a:ln w="9525">
            <a:noFill/>
            <a:miter lim="800000"/>
            <a:headEnd/>
            <a:tailEnd/>
          </a:ln>
        </p:spPr>
        <p:txBody>
          <a:bodyPr anchor="ctr"/>
          <a:lstStyle/>
          <a:p>
            <a:pPr algn="r" eaLnBrk="0" hangingPunct="0"/>
            <a:r>
              <a:rPr lang="en-US" sz="3600" b="1" dirty="0" smtClean="0">
                <a:solidFill>
                  <a:srgbClr val="FFE089"/>
                </a:solidFill>
                <a:latin typeface="Century Gothic" pitchFamily="34" charset="0"/>
              </a:rPr>
              <a:t>Stage Three: Creative Stance</a:t>
            </a:r>
            <a:endParaRPr lang="en-US" sz="3600" b="1" dirty="0">
              <a:solidFill>
                <a:srgbClr val="FFE089"/>
              </a:solidFill>
              <a:latin typeface="Century Gothic" pitchFamily="34" charset="0"/>
            </a:endParaRPr>
          </a:p>
        </p:txBody>
      </p:sp>
      <p:sp>
        <p:nvSpPr>
          <p:cNvPr id="8" name="Rectangle 4"/>
          <p:cNvSpPr>
            <a:spLocks noChangeArrowheads="1"/>
          </p:cNvSpPr>
          <p:nvPr/>
        </p:nvSpPr>
        <p:spPr bwMode="auto">
          <a:xfrm>
            <a:off x="1447800" y="1600200"/>
            <a:ext cx="6248400" cy="2346796"/>
          </a:xfrm>
          <a:prstGeom prst="rect">
            <a:avLst/>
          </a:prstGeom>
          <a:noFill/>
          <a:ln w="9525">
            <a:noFill/>
            <a:miter lim="800000"/>
            <a:headEnd/>
            <a:tailEnd/>
          </a:ln>
        </p:spPr>
        <p:txBody>
          <a:bodyPr wrap="square">
            <a:spAutoFit/>
          </a:bodyPr>
          <a:lstStyle/>
          <a:p>
            <a:pPr marL="514350" indent="-514350">
              <a:lnSpc>
                <a:spcPct val="150000"/>
              </a:lnSpc>
              <a:spcAft>
                <a:spcPts val="300"/>
              </a:spcAft>
              <a:buClr>
                <a:srgbClr val="808000"/>
              </a:buClr>
              <a:defRPr/>
            </a:pPr>
            <a:r>
              <a:rPr lang="en-US" sz="1600" b="1" dirty="0" smtClean="0">
                <a:solidFill>
                  <a:schemeClr val="accent5">
                    <a:lumMod val="75000"/>
                  </a:schemeClr>
                </a:solidFill>
                <a:latin typeface="Calibri" pitchFamily="34" charset="0"/>
              </a:rPr>
              <a:t>“When stereotypes attempt to take control of their own bodies, they can only do what they are made of and they are made of the pathological attitudes of the Old South. Therefore, racist stereotypes occurring in my art can only partake of psychotic activities.”</a:t>
            </a:r>
          </a:p>
          <a:p>
            <a:pPr marL="514350" indent="-514350">
              <a:lnSpc>
                <a:spcPct val="150000"/>
              </a:lnSpc>
              <a:spcAft>
                <a:spcPts val="300"/>
              </a:spcAft>
              <a:buClr>
                <a:srgbClr val="808000"/>
              </a:buClr>
              <a:defRPr/>
            </a:pPr>
            <a:endParaRPr lang="en-US" sz="1600" b="1" dirty="0" smtClean="0">
              <a:solidFill>
                <a:schemeClr val="accent5">
                  <a:lumMod val="75000"/>
                </a:schemeClr>
              </a:solidFill>
              <a:latin typeface="Calibri" pitchFamily="34" charset="0"/>
            </a:endParaRPr>
          </a:p>
        </p:txBody>
      </p:sp>
      <p:pic>
        <p:nvPicPr>
          <p:cNvPr id="6" name="Picture 5" descr="APS Fine and Performing Arts brand Logo Trial.png"/>
          <p:cNvPicPr>
            <a:picLocks noChangeAspect="1"/>
          </p:cNvPicPr>
          <p:nvPr/>
        </p:nvPicPr>
        <p:blipFill>
          <a:blip r:embed="rId3" cstate="print"/>
          <a:stretch>
            <a:fillRect/>
          </a:stretch>
        </p:blipFill>
        <p:spPr>
          <a:xfrm>
            <a:off x="228600" y="152400"/>
            <a:ext cx="931691" cy="990600"/>
          </a:xfrm>
          <a:prstGeom prst="rect">
            <a:avLst/>
          </a:prstGeom>
        </p:spPr>
      </p:pic>
      <p:pic>
        <p:nvPicPr>
          <p:cNvPr id="238594" name="Picture 2" descr="Scan10075"/>
          <p:cNvPicPr>
            <a:picLocks noChangeAspect="1" noChangeArrowheads="1"/>
          </p:cNvPicPr>
          <p:nvPr/>
        </p:nvPicPr>
        <p:blipFill>
          <a:blip r:embed="rId4" cstate="print"/>
          <a:srcRect/>
          <a:stretch>
            <a:fillRect/>
          </a:stretch>
        </p:blipFill>
        <p:spPr bwMode="auto">
          <a:xfrm>
            <a:off x="3581400" y="3993007"/>
            <a:ext cx="1825625" cy="1256882"/>
          </a:xfrm>
          <a:prstGeom prst="rect">
            <a:avLst/>
          </a:prstGeom>
          <a:noFill/>
        </p:spPr>
      </p:pic>
      <p:pic>
        <p:nvPicPr>
          <p:cNvPr id="238595" name="Picture 3" descr="Scan10078"/>
          <p:cNvPicPr>
            <a:picLocks noChangeAspect="1" noChangeArrowheads="1"/>
          </p:cNvPicPr>
          <p:nvPr/>
        </p:nvPicPr>
        <p:blipFill>
          <a:blip r:embed="rId5" cstate="print"/>
          <a:srcRect/>
          <a:stretch>
            <a:fillRect/>
          </a:stretch>
        </p:blipFill>
        <p:spPr bwMode="auto">
          <a:xfrm>
            <a:off x="1504950" y="3973957"/>
            <a:ext cx="1825625" cy="1283843"/>
          </a:xfrm>
          <a:prstGeom prst="rect">
            <a:avLst/>
          </a:prstGeom>
          <a:noFill/>
        </p:spPr>
      </p:pic>
      <p:pic>
        <p:nvPicPr>
          <p:cNvPr id="238596" name="Picture 4" descr="DSC_0138"/>
          <p:cNvPicPr>
            <a:picLocks noChangeAspect="1" noChangeArrowheads="1"/>
          </p:cNvPicPr>
          <p:nvPr/>
        </p:nvPicPr>
        <p:blipFill>
          <a:blip r:embed="rId6" cstate="print"/>
          <a:srcRect/>
          <a:stretch>
            <a:fillRect/>
          </a:stretch>
        </p:blipFill>
        <p:spPr bwMode="auto">
          <a:xfrm>
            <a:off x="5791200" y="3993007"/>
            <a:ext cx="1825625" cy="1213232"/>
          </a:xfrm>
          <a:prstGeom prst="rect">
            <a:avLst/>
          </a:prstGeom>
          <a:noFill/>
        </p:spPr>
      </p:pic>
    </p:spTree>
    <p:extLst>
      <p:ext uri="{BB962C8B-B14F-4D97-AF65-F5344CB8AC3E}">
        <p14:creationId xmlns:p14="http://schemas.microsoft.com/office/powerpoint/2010/main" val="13577710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73730" name="Text Box 13"/>
          <p:cNvSpPr txBox="1">
            <a:spLocks noChangeArrowheads="1"/>
          </p:cNvSpPr>
          <p:nvPr/>
        </p:nvSpPr>
        <p:spPr bwMode="auto">
          <a:xfrm>
            <a:off x="-533400" y="8686800"/>
            <a:ext cx="8077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http://images.google.com/imgres?imgurl=http://cefn.com/blog/photos/muybridge_stairs.jpg&amp;imgrefurl=http://cefn.com/blog/muybridge.html&amp;h=402&amp;w=640&amp;sz=96&amp;hl=en&amp;start=43&amp;tbnid=wvuxqu0S_C1jbM:&amp;tbnh=86&amp;tbnw=137&amp;prev=/images%3Fq%3Dmuybridge%26start%3D40%26gbv%3D2%26ndsp%3D20%26svnum%3D10%26hl%3Den%26sa%3DN</a:t>
            </a:r>
          </a:p>
        </p:txBody>
      </p:sp>
      <p:pic>
        <p:nvPicPr>
          <p:cNvPr id="10255" name="Picture 15" descr="muybridge_stai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85800"/>
            <a:ext cx="8128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4" descr="muybridge"/>
          <p:cNvPicPr>
            <a:picLocks noChangeAspect="1" noChangeArrowheads="1"/>
          </p:cNvPicPr>
          <p:nvPr/>
        </p:nvPicPr>
        <p:blipFill>
          <a:blip r:embed="rId4">
            <a:extLst>
              <a:ext uri="{28A0092B-C50C-407E-A947-70E740481C1C}">
                <a14:useLocalDpi xmlns:a14="http://schemas.microsoft.com/office/drawing/2010/main" val="0"/>
              </a:ext>
            </a:extLst>
          </a:blip>
          <a:srcRect l="3529" t="2344" r="455" b="3906"/>
          <a:stretch>
            <a:fillRect/>
          </a:stretch>
        </p:blipFill>
        <p:spPr bwMode="auto">
          <a:xfrm>
            <a:off x="1219200" y="685800"/>
            <a:ext cx="70104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duchamp_nude_stai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57200"/>
            <a:ext cx="35575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6" descr="muybridge_stai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304800"/>
            <a:ext cx="4775200"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2" descr="duchamp_founta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685800"/>
            <a:ext cx="62484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DuLHOO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457200"/>
            <a:ext cx="4445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DuchampLHOOQ"/>
          <p:cNvPicPr>
            <a:picLocks noChangeAspect="1" noChangeArrowheads="1"/>
          </p:cNvPicPr>
          <p:nvPr/>
        </p:nvPicPr>
        <p:blipFill>
          <a:blip r:embed="rId8">
            <a:extLst>
              <a:ext uri="{28A0092B-C50C-407E-A947-70E740481C1C}">
                <a14:useLocalDpi xmlns:a14="http://schemas.microsoft.com/office/drawing/2010/main" val="0"/>
              </a:ext>
            </a:extLst>
          </a:blip>
          <a:srcRect l="21007" t="9706" r="22977" b="49988"/>
          <a:stretch>
            <a:fillRect/>
          </a:stretch>
        </p:blipFill>
        <p:spPr bwMode="auto">
          <a:xfrm>
            <a:off x="2133600" y="609600"/>
            <a:ext cx="5092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descr="playch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600200"/>
            <a:ext cx="44958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duchamp_lar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33400"/>
            <a:ext cx="7391400"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11" descr="duchamp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82600" y="4572000"/>
            <a:ext cx="4257675"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marcelduchamp_bridestrippedbar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7588" y="457200"/>
            <a:ext cx="47339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Oval 17"/>
          <p:cNvSpPr>
            <a:spLocks noChangeArrowheads="1"/>
          </p:cNvSpPr>
          <p:nvPr/>
        </p:nvSpPr>
        <p:spPr bwMode="auto">
          <a:xfrm>
            <a:off x="990600" y="5257800"/>
            <a:ext cx="7391400" cy="1219200"/>
          </a:xfrm>
          <a:prstGeom prst="ellipse">
            <a:avLst/>
          </a:prstGeom>
          <a:solidFill>
            <a:schemeClr val="accent1"/>
          </a:solidFill>
          <a:ln w="9525">
            <a:solidFill>
              <a:schemeClr val="tx1"/>
            </a:solidFill>
            <a:round/>
            <a:headEnd/>
            <a:tailEnd/>
          </a:ln>
        </p:spPr>
        <p:txBody>
          <a:bodyPr wrap="none" anchor="ctr"/>
          <a:lstStyle/>
          <a:p>
            <a:pPr algn="ctr"/>
            <a:r>
              <a:rPr lang="en-US" sz="1400" b="1"/>
              <a:t>"I believe that the artist doesn't know what he does. </a:t>
            </a:r>
          </a:p>
          <a:p>
            <a:pPr algn="ctr"/>
            <a:r>
              <a:rPr lang="en-US" sz="1400" b="1"/>
              <a:t>I attach even more importance to the spectator than to the artist."</a:t>
            </a:r>
            <a:endParaRPr lang="en-US"/>
          </a:p>
        </p:txBody>
      </p:sp>
    </p:spTree>
    <p:extLst>
      <p:ext uri="{BB962C8B-B14F-4D97-AF65-F5344CB8AC3E}">
        <p14:creationId xmlns:p14="http://schemas.microsoft.com/office/powerpoint/2010/main" val="16601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255"/>
                                        </p:tgtEl>
                                        <p:attrNameLst>
                                          <p:attrName>style.visibility</p:attrName>
                                        </p:attrNameLst>
                                      </p:cBhvr>
                                      <p:to>
                                        <p:strVal val="visible"/>
                                      </p:to>
                                    </p:set>
                                    <p:anim calcmode="lin" valueType="num">
                                      <p:cBhvr>
                                        <p:cTn id="7" dur="500" fill="hold"/>
                                        <p:tgtEl>
                                          <p:spTgt spid="10255"/>
                                        </p:tgtEl>
                                        <p:attrNameLst>
                                          <p:attrName>ppt_w</p:attrName>
                                        </p:attrNameLst>
                                      </p:cBhvr>
                                      <p:tavLst>
                                        <p:tav tm="0">
                                          <p:val>
                                            <p:fltVal val="0"/>
                                          </p:val>
                                        </p:tav>
                                        <p:tav tm="100000">
                                          <p:val>
                                            <p:strVal val="#ppt_w"/>
                                          </p:val>
                                        </p:tav>
                                      </p:tavLst>
                                    </p:anim>
                                    <p:anim calcmode="lin" valueType="num">
                                      <p:cBhvr>
                                        <p:cTn id="8" dur="500" fill="hold"/>
                                        <p:tgtEl>
                                          <p:spTgt spid="10255"/>
                                        </p:tgtEl>
                                        <p:attrNameLst>
                                          <p:attrName>ppt_h</p:attrName>
                                        </p:attrNameLst>
                                      </p:cBhvr>
                                      <p:tavLst>
                                        <p:tav tm="0">
                                          <p:val>
                                            <p:fltVal val="0"/>
                                          </p:val>
                                        </p:tav>
                                        <p:tav tm="100000">
                                          <p:val>
                                            <p:strVal val="#ppt_h"/>
                                          </p:val>
                                        </p:tav>
                                      </p:tavLst>
                                    </p:anim>
                                    <p:animEffect transition="in" filter="fade">
                                      <p:cBhvr>
                                        <p:cTn id="9" dur="500"/>
                                        <p:tgtEl>
                                          <p:spTgt spid="102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500"/>
                                        <p:tgtEl>
                                          <p:spTgt spid="10255"/>
                                        </p:tgtEl>
                                        <p:attrNameLst>
                                          <p:attrName>ppt_w</p:attrName>
                                        </p:attrNameLst>
                                      </p:cBhvr>
                                      <p:tavLst>
                                        <p:tav tm="0">
                                          <p:val>
                                            <p:strVal val="ppt_w"/>
                                          </p:val>
                                        </p:tav>
                                        <p:tav tm="100000">
                                          <p:val>
                                            <p:fltVal val="0"/>
                                          </p:val>
                                        </p:tav>
                                      </p:tavLst>
                                    </p:anim>
                                    <p:anim calcmode="lin" valueType="num">
                                      <p:cBhvr>
                                        <p:cTn id="14" dur="500"/>
                                        <p:tgtEl>
                                          <p:spTgt spid="10255"/>
                                        </p:tgtEl>
                                        <p:attrNameLst>
                                          <p:attrName>ppt_h</p:attrName>
                                        </p:attrNameLst>
                                      </p:cBhvr>
                                      <p:tavLst>
                                        <p:tav tm="0">
                                          <p:val>
                                            <p:strVal val="ppt_h"/>
                                          </p:val>
                                        </p:tav>
                                        <p:tav tm="100000">
                                          <p:val>
                                            <p:fltVal val="0"/>
                                          </p:val>
                                        </p:tav>
                                      </p:tavLst>
                                    </p:anim>
                                    <p:animEffect transition="out" filter="fade">
                                      <p:cBhvr>
                                        <p:cTn id="15" dur="500"/>
                                        <p:tgtEl>
                                          <p:spTgt spid="10255"/>
                                        </p:tgtEl>
                                      </p:cBhvr>
                                    </p:animEffect>
                                    <p:set>
                                      <p:cBhvr>
                                        <p:cTn id="16" dur="1" fill="hold">
                                          <p:stCondLst>
                                            <p:cond delay="499"/>
                                          </p:stCondLst>
                                        </p:cTn>
                                        <p:tgtEl>
                                          <p:spTgt spid="10255"/>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0254"/>
                                        </p:tgtEl>
                                        <p:attrNameLst>
                                          <p:attrName>style.visibility</p:attrName>
                                        </p:attrNameLst>
                                      </p:cBhvr>
                                      <p:to>
                                        <p:strVal val="visible"/>
                                      </p:to>
                                    </p:set>
                                    <p:anim calcmode="lin" valueType="num">
                                      <p:cBhvr>
                                        <p:cTn id="21" dur="500" fill="hold"/>
                                        <p:tgtEl>
                                          <p:spTgt spid="10254"/>
                                        </p:tgtEl>
                                        <p:attrNameLst>
                                          <p:attrName>ppt_w</p:attrName>
                                        </p:attrNameLst>
                                      </p:cBhvr>
                                      <p:tavLst>
                                        <p:tav tm="0">
                                          <p:val>
                                            <p:fltVal val="0"/>
                                          </p:val>
                                        </p:tav>
                                        <p:tav tm="100000">
                                          <p:val>
                                            <p:strVal val="#ppt_w"/>
                                          </p:val>
                                        </p:tav>
                                      </p:tavLst>
                                    </p:anim>
                                    <p:anim calcmode="lin" valueType="num">
                                      <p:cBhvr>
                                        <p:cTn id="22" dur="500" fill="hold"/>
                                        <p:tgtEl>
                                          <p:spTgt spid="10254"/>
                                        </p:tgtEl>
                                        <p:attrNameLst>
                                          <p:attrName>ppt_h</p:attrName>
                                        </p:attrNameLst>
                                      </p:cBhvr>
                                      <p:tavLst>
                                        <p:tav tm="0">
                                          <p:val>
                                            <p:fltVal val="0"/>
                                          </p:val>
                                        </p:tav>
                                        <p:tav tm="100000">
                                          <p:val>
                                            <p:strVal val="#ppt_h"/>
                                          </p:val>
                                        </p:tav>
                                      </p:tavLst>
                                    </p:anim>
                                    <p:animEffect transition="in" filter="fade">
                                      <p:cBhvr>
                                        <p:cTn id="23" dur="500"/>
                                        <p:tgtEl>
                                          <p:spTgt spid="1025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xit" presetSubtype="0" fill="hold" nodeType="clickEffect">
                                  <p:stCondLst>
                                    <p:cond delay="0"/>
                                  </p:stCondLst>
                                  <p:childTnLst>
                                    <p:anim calcmode="lin" valueType="num">
                                      <p:cBhvr>
                                        <p:cTn id="27" dur="500"/>
                                        <p:tgtEl>
                                          <p:spTgt spid="10254"/>
                                        </p:tgtEl>
                                        <p:attrNameLst>
                                          <p:attrName>ppt_w</p:attrName>
                                        </p:attrNameLst>
                                      </p:cBhvr>
                                      <p:tavLst>
                                        <p:tav tm="0">
                                          <p:val>
                                            <p:strVal val="ppt_w"/>
                                          </p:val>
                                        </p:tav>
                                        <p:tav tm="100000">
                                          <p:val>
                                            <p:fltVal val="0"/>
                                          </p:val>
                                        </p:tav>
                                      </p:tavLst>
                                    </p:anim>
                                    <p:anim calcmode="lin" valueType="num">
                                      <p:cBhvr>
                                        <p:cTn id="28" dur="500"/>
                                        <p:tgtEl>
                                          <p:spTgt spid="10254"/>
                                        </p:tgtEl>
                                        <p:attrNameLst>
                                          <p:attrName>ppt_h</p:attrName>
                                        </p:attrNameLst>
                                      </p:cBhvr>
                                      <p:tavLst>
                                        <p:tav tm="0">
                                          <p:val>
                                            <p:strVal val="ppt_h"/>
                                          </p:val>
                                        </p:tav>
                                        <p:tav tm="100000">
                                          <p:val>
                                            <p:fltVal val="0"/>
                                          </p:val>
                                        </p:tav>
                                      </p:tavLst>
                                    </p:anim>
                                    <p:animEffect transition="out" filter="fade">
                                      <p:cBhvr>
                                        <p:cTn id="29" dur="500"/>
                                        <p:tgtEl>
                                          <p:spTgt spid="10254"/>
                                        </p:tgtEl>
                                      </p:cBhvr>
                                    </p:animEffect>
                                    <p:set>
                                      <p:cBhvr>
                                        <p:cTn id="30" dur="1" fill="hold">
                                          <p:stCondLst>
                                            <p:cond delay="499"/>
                                          </p:stCondLst>
                                        </p:cTn>
                                        <p:tgtEl>
                                          <p:spTgt spid="10254"/>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10245"/>
                                        </p:tgtEl>
                                        <p:attrNameLst>
                                          <p:attrName>style.visibility</p:attrName>
                                        </p:attrNameLst>
                                      </p:cBhvr>
                                      <p:to>
                                        <p:strVal val="visible"/>
                                      </p:to>
                                    </p:set>
                                    <p:anim calcmode="lin" valueType="num">
                                      <p:cBhvr>
                                        <p:cTn id="35" dur="500" fill="hold"/>
                                        <p:tgtEl>
                                          <p:spTgt spid="10245"/>
                                        </p:tgtEl>
                                        <p:attrNameLst>
                                          <p:attrName>ppt_w</p:attrName>
                                        </p:attrNameLst>
                                      </p:cBhvr>
                                      <p:tavLst>
                                        <p:tav tm="0">
                                          <p:val>
                                            <p:fltVal val="0"/>
                                          </p:val>
                                        </p:tav>
                                        <p:tav tm="100000">
                                          <p:val>
                                            <p:strVal val="#ppt_w"/>
                                          </p:val>
                                        </p:tav>
                                      </p:tavLst>
                                    </p:anim>
                                    <p:anim calcmode="lin" valueType="num">
                                      <p:cBhvr>
                                        <p:cTn id="36" dur="500" fill="hold"/>
                                        <p:tgtEl>
                                          <p:spTgt spid="10245"/>
                                        </p:tgtEl>
                                        <p:attrNameLst>
                                          <p:attrName>ppt_h</p:attrName>
                                        </p:attrNameLst>
                                      </p:cBhvr>
                                      <p:tavLst>
                                        <p:tav tm="0">
                                          <p:val>
                                            <p:fltVal val="0"/>
                                          </p:val>
                                        </p:tav>
                                        <p:tav tm="100000">
                                          <p:val>
                                            <p:strVal val="#ppt_h"/>
                                          </p:val>
                                        </p:tav>
                                      </p:tavLst>
                                    </p:anim>
                                    <p:animEffect transition="in" filter="fade">
                                      <p:cBhvr>
                                        <p:cTn id="37" dur="500"/>
                                        <p:tgtEl>
                                          <p:spTgt spid="1024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xit" presetSubtype="0" fill="hold" nodeType="clickEffect">
                                  <p:stCondLst>
                                    <p:cond delay="0"/>
                                  </p:stCondLst>
                                  <p:childTnLst>
                                    <p:anim calcmode="lin" valueType="num">
                                      <p:cBhvr>
                                        <p:cTn id="41" dur="500"/>
                                        <p:tgtEl>
                                          <p:spTgt spid="10245"/>
                                        </p:tgtEl>
                                        <p:attrNameLst>
                                          <p:attrName>ppt_w</p:attrName>
                                        </p:attrNameLst>
                                      </p:cBhvr>
                                      <p:tavLst>
                                        <p:tav tm="0">
                                          <p:val>
                                            <p:strVal val="ppt_w"/>
                                          </p:val>
                                        </p:tav>
                                        <p:tav tm="100000">
                                          <p:val>
                                            <p:fltVal val="0"/>
                                          </p:val>
                                        </p:tav>
                                      </p:tavLst>
                                    </p:anim>
                                    <p:anim calcmode="lin" valueType="num">
                                      <p:cBhvr>
                                        <p:cTn id="42" dur="500"/>
                                        <p:tgtEl>
                                          <p:spTgt spid="10245"/>
                                        </p:tgtEl>
                                        <p:attrNameLst>
                                          <p:attrName>ppt_h</p:attrName>
                                        </p:attrNameLst>
                                      </p:cBhvr>
                                      <p:tavLst>
                                        <p:tav tm="0">
                                          <p:val>
                                            <p:strVal val="ppt_h"/>
                                          </p:val>
                                        </p:tav>
                                        <p:tav tm="100000">
                                          <p:val>
                                            <p:fltVal val="0"/>
                                          </p:val>
                                        </p:tav>
                                      </p:tavLst>
                                    </p:anim>
                                    <p:animEffect transition="out" filter="fade">
                                      <p:cBhvr>
                                        <p:cTn id="43" dur="500"/>
                                        <p:tgtEl>
                                          <p:spTgt spid="10245"/>
                                        </p:tgtEl>
                                      </p:cBhvr>
                                    </p:animEffect>
                                    <p:set>
                                      <p:cBhvr>
                                        <p:cTn id="44" dur="1" fill="hold">
                                          <p:stCondLst>
                                            <p:cond delay="499"/>
                                          </p:stCondLst>
                                        </p:cTn>
                                        <p:tgtEl>
                                          <p:spTgt spid="10245"/>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10252"/>
                                        </p:tgtEl>
                                        <p:attrNameLst>
                                          <p:attrName>style.visibility</p:attrName>
                                        </p:attrNameLst>
                                      </p:cBhvr>
                                      <p:to>
                                        <p:strVal val="visible"/>
                                      </p:to>
                                    </p:set>
                                    <p:anim calcmode="lin" valueType="num">
                                      <p:cBhvr>
                                        <p:cTn id="49" dur="500" fill="hold"/>
                                        <p:tgtEl>
                                          <p:spTgt spid="10252"/>
                                        </p:tgtEl>
                                        <p:attrNameLst>
                                          <p:attrName>ppt_w</p:attrName>
                                        </p:attrNameLst>
                                      </p:cBhvr>
                                      <p:tavLst>
                                        <p:tav tm="0">
                                          <p:val>
                                            <p:fltVal val="0"/>
                                          </p:val>
                                        </p:tav>
                                        <p:tav tm="100000">
                                          <p:val>
                                            <p:strVal val="#ppt_w"/>
                                          </p:val>
                                        </p:tav>
                                      </p:tavLst>
                                    </p:anim>
                                    <p:anim calcmode="lin" valueType="num">
                                      <p:cBhvr>
                                        <p:cTn id="50" dur="500" fill="hold"/>
                                        <p:tgtEl>
                                          <p:spTgt spid="10252"/>
                                        </p:tgtEl>
                                        <p:attrNameLst>
                                          <p:attrName>ppt_h</p:attrName>
                                        </p:attrNameLst>
                                      </p:cBhvr>
                                      <p:tavLst>
                                        <p:tav tm="0">
                                          <p:val>
                                            <p:fltVal val="0"/>
                                          </p:val>
                                        </p:tav>
                                        <p:tav tm="100000">
                                          <p:val>
                                            <p:strVal val="#ppt_h"/>
                                          </p:val>
                                        </p:tav>
                                      </p:tavLst>
                                    </p:anim>
                                    <p:animEffect transition="in" filter="fade">
                                      <p:cBhvr>
                                        <p:cTn id="51" dur="500"/>
                                        <p:tgtEl>
                                          <p:spTgt spid="102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xit" presetSubtype="0" fill="hold" nodeType="clickEffect">
                                  <p:stCondLst>
                                    <p:cond delay="0"/>
                                  </p:stCondLst>
                                  <p:childTnLst>
                                    <p:anim calcmode="lin" valueType="num">
                                      <p:cBhvr>
                                        <p:cTn id="55" dur="500"/>
                                        <p:tgtEl>
                                          <p:spTgt spid="10252"/>
                                        </p:tgtEl>
                                        <p:attrNameLst>
                                          <p:attrName>ppt_w</p:attrName>
                                        </p:attrNameLst>
                                      </p:cBhvr>
                                      <p:tavLst>
                                        <p:tav tm="0">
                                          <p:val>
                                            <p:strVal val="ppt_w"/>
                                          </p:val>
                                        </p:tav>
                                        <p:tav tm="100000">
                                          <p:val>
                                            <p:fltVal val="0"/>
                                          </p:val>
                                        </p:tav>
                                      </p:tavLst>
                                    </p:anim>
                                    <p:anim calcmode="lin" valueType="num">
                                      <p:cBhvr>
                                        <p:cTn id="56" dur="500"/>
                                        <p:tgtEl>
                                          <p:spTgt spid="10252"/>
                                        </p:tgtEl>
                                        <p:attrNameLst>
                                          <p:attrName>ppt_h</p:attrName>
                                        </p:attrNameLst>
                                      </p:cBhvr>
                                      <p:tavLst>
                                        <p:tav tm="0">
                                          <p:val>
                                            <p:strVal val="ppt_h"/>
                                          </p:val>
                                        </p:tav>
                                        <p:tav tm="100000">
                                          <p:val>
                                            <p:fltVal val="0"/>
                                          </p:val>
                                        </p:tav>
                                      </p:tavLst>
                                    </p:anim>
                                    <p:animEffect transition="out" filter="fade">
                                      <p:cBhvr>
                                        <p:cTn id="57" dur="500"/>
                                        <p:tgtEl>
                                          <p:spTgt spid="10252"/>
                                        </p:tgtEl>
                                      </p:cBhvr>
                                    </p:animEffect>
                                    <p:set>
                                      <p:cBhvr>
                                        <p:cTn id="58" dur="1" fill="hold">
                                          <p:stCondLst>
                                            <p:cond delay="499"/>
                                          </p:stCondLst>
                                        </p:cTn>
                                        <p:tgtEl>
                                          <p:spTgt spid="10252"/>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nodeType="clickEffect">
                                  <p:stCondLst>
                                    <p:cond delay="0"/>
                                  </p:stCondLst>
                                  <p:childTnLst>
                                    <p:set>
                                      <p:cBhvr>
                                        <p:cTn id="62" dur="1" fill="hold">
                                          <p:stCondLst>
                                            <p:cond delay="0"/>
                                          </p:stCondLst>
                                        </p:cTn>
                                        <p:tgtEl>
                                          <p:spTgt spid="10249"/>
                                        </p:tgtEl>
                                        <p:attrNameLst>
                                          <p:attrName>style.visibility</p:attrName>
                                        </p:attrNameLst>
                                      </p:cBhvr>
                                      <p:to>
                                        <p:strVal val="visible"/>
                                      </p:to>
                                    </p:set>
                                    <p:anim calcmode="lin" valueType="num">
                                      <p:cBhvr>
                                        <p:cTn id="63" dur="500" fill="hold"/>
                                        <p:tgtEl>
                                          <p:spTgt spid="10249"/>
                                        </p:tgtEl>
                                        <p:attrNameLst>
                                          <p:attrName>ppt_w</p:attrName>
                                        </p:attrNameLst>
                                      </p:cBhvr>
                                      <p:tavLst>
                                        <p:tav tm="0">
                                          <p:val>
                                            <p:fltVal val="0"/>
                                          </p:val>
                                        </p:tav>
                                        <p:tav tm="100000">
                                          <p:val>
                                            <p:strVal val="#ppt_w"/>
                                          </p:val>
                                        </p:tav>
                                      </p:tavLst>
                                    </p:anim>
                                    <p:anim calcmode="lin" valueType="num">
                                      <p:cBhvr>
                                        <p:cTn id="64" dur="500" fill="hold"/>
                                        <p:tgtEl>
                                          <p:spTgt spid="10249"/>
                                        </p:tgtEl>
                                        <p:attrNameLst>
                                          <p:attrName>ppt_h</p:attrName>
                                        </p:attrNameLst>
                                      </p:cBhvr>
                                      <p:tavLst>
                                        <p:tav tm="0">
                                          <p:val>
                                            <p:fltVal val="0"/>
                                          </p:val>
                                        </p:tav>
                                        <p:tav tm="100000">
                                          <p:val>
                                            <p:strVal val="#ppt_h"/>
                                          </p:val>
                                        </p:tav>
                                      </p:tavLst>
                                    </p:anim>
                                    <p:animEffect transition="in" filter="fade">
                                      <p:cBhvr>
                                        <p:cTn id="65" dur="500"/>
                                        <p:tgtEl>
                                          <p:spTgt spid="1024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xit" presetSubtype="0" fill="hold" nodeType="clickEffect">
                                  <p:stCondLst>
                                    <p:cond delay="0"/>
                                  </p:stCondLst>
                                  <p:childTnLst>
                                    <p:anim calcmode="lin" valueType="num">
                                      <p:cBhvr>
                                        <p:cTn id="69" dur="500"/>
                                        <p:tgtEl>
                                          <p:spTgt spid="10249"/>
                                        </p:tgtEl>
                                        <p:attrNameLst>
                                          <p:attrName>ppt_w</p:attrName>
                                        </p:attrNameLst>
                                      </p:cBhvr>
                                      <p:tavLst>
                                        <p:tav tm="0">
                                          <p:val>
                                            <p:strVal val="ppt_w"/>
                                          </p:val>
                                        </p:tav>
                                        <p:tav tm="100000">
                                          <p:val>
                                            <p:fltVal val="0"/>
                                          </p:val>
                                        </p:tav>
                                      </p:tavLst>
                                    </p:anim>
                                    <p:anim calcmode="lin" valueType="num">
                                      <p:cBhvr>
                                        <p:cTn id="70" dur="500"/>
                                        <p:tgtEl>
                                          <p:spTgt spid="10249"/>
                                        </p:tgtEl>
                                        <p:attrNameLst>
                                          <p:attrName>ppt_h</p:attrName>
                                        </p:attrNameLst>
                                      </p:cBhvr>
                                      <p:tavLst>
                                        <p:tav tm="0">
                                          <p:val>
                                            <p:strVal val="ppt_h"/>
                                          </p:val>
                                        </p:tav>
                                        <p:tav tm="100000">
                                          <p:val>
                                            <p:fltVal val="0"/>
                                          </p:val>
                                        </p:tav>
                                      </p:tavLst>
                                    </p:anim>
                                    <p:animEffect transition="out" filter="fade">
                                      <p:cBhvr>
                                        <p:cTn id="71" dur="500"/>
                                        <p:tgtEl>
                                          <p:spTgt spid="10249"/>
                                        </p:tgtEl>
                                      </p:cBhvr>
                                    </p:animEffect>
                                    <p:set>
                                      <p:cBhvr>
                                        <p:cTn id="72" dur="1" fill="hold">
                                          <p:stCondLst>
                                            <p:cond delay="499"/>
                                          </p:stCondLst>
                                        </p:cTn>
                                        <p:tgtEl>
                                          <p:spTgt spid="10249"/>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0" fill="hold" nodeType="clickEffect">
                                  <p:stCondLst>
                                    <p:cond delay="0"/>
                                  </p:stCondLst>
                                  <p:childTnLst>
                                    <p:set>
                                      <p:cBhvr>
                                        <p:cTn id="76" dur="1" fill="hold">
                                          <p:stCondLst>
                                            <p:cond delay="0"/>
                                          </p:stCondLst>
                                        </p:cTn>
                                        <p:tgtEl>
                                          <p:spTgt spid="10246"/>
                                        </p:tgtEl>
                                        <p:attrNameLst>
                                          <p:attrName>style.visibility</p:attrName>
                                        </p:attrNameLst>
                                      </p:cBhvr>
                                      <p:to>
                                        <p:strVal val="visible"/>
                                      </p:to>
                                    </p:set>
                                    <p:anim calcmode="lin" valueType="num">
                                      <p:cBhvr>
                                        <p:cTn id="77" dur="500" fill="hold"/>
                                        <p:tgtEl>
                                          <p:spTgt spid="10246"/>
                                        </p:tgtEl>
                                        <p:attrNameLst>
                                          <p:attrName>ppt_w</p:attrName>
                                        </p:attrNameLst>
                                      </p:cBhvr>
                                      <p:tavLst>
                                        <p:tav tm="0">
                                          <p:val>
                                            <p:fltVal val="0"/>
                                          </p:val>
                                        </p:tav>
                                        <p:tav tm="100000">
                                          <p:val>
                                            <p:strVal val="#ppt_w"/>
                                          </p:val>
                                        </p:tav>
                                      </p:tavLst>
                                    </p:anim>
                                    <p:anim calcmode="lin" valueType="num">
                                      <p:cBhvr>
                                        <p:cTn id="78" dur="500" fill="hold"/>
                                        <p:tgtEl>
                                          <p:spTgt spid="10246"/>
                                        </p:tgtEl>
                                        <p:attrNameLst>
                                          <p:attrName>ppt_h</p:attrName>
                                        </p:attrNameLst>
                                      </p:cBhvr>
                                      <p:tavLst>
                                        <p:tav tm="0">
                                          <p:val>
                                            <p:fltVal val="0"/>
                                          </p:val>
                                        </p:tav>
                                        <p:tav tm="100000">
                                          <p:val>
                                            <p:strVal val="#ppt_h"/>
                                          </p:val>
                                        </p:tav>
                                      </p:tavLst>
                                    </p:anim>
                                    <p:animEffect transition="in" filter="fade">
                                      <p:cBhvr>
                                        <p:cTn id="79" dur="500"/>
                                        <p:tgtEl>
                                          <p:spTgt spid="1024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xit" presetSubtype="0" fill="hold" nodeType="clickEffect">
                                  <p:stCondLst>
                                    <p:cond delay="0"/>
                                  </p:stCondLst>
                                  <p:childTnLst>
                                    <p:anim calcmode="lin" valueType="num">
                                      <p:cBhvr>
                                        <p:cTn id="83" dur="500"/>
                                        <p:tgtEl>
                                          <p:spTgt spid="10246"/>
                                        </p:tgtEl>
                                        <p:attrNameLst>
                                          <p:attrName>ppt_w</p:attrName>
                                        </p:attrNameLst>
                                      </p:cBhvr>
                                      <p:tavLst>
                                        <p:tav tm="0">
                                          <p:val>
                                            <p:strVal val="ppt_w"/>
                                          </p:val>
                                        </p:tav>
                                        <p:tav tm="100000">
                                          <p:val>
                                            <p:fltVal val="0"/>
                                          </p:val>
                                        </p:tav>
                                      </p:tavLst>
                                    </p:anim>
                                    <p:anim calcmode="lin" valueType="num">
                                      <p:cBhvr>
                                        <p:cTn id="84" dur="500"/>
                                        <p:tgtEl>
                                          <p:spTgt spid="10246"/>
                                        </p:tgtEl>
                                        <p:attrNameLst>
                                          <p:attrName>ppt_h</p:attrName>
                                        </p:attrNameLst>
                                      </p:cBhvr>
                                      <p:tavLst>
                                        <p:tav tm="0">
                                          <p:val>
                                            <p:strVal val="ppt_h"/>
                                          </p:val>
                                        </p:tav>
                                        <p:tav tm="100000">
                                          <p:val>
                                            <p:fltVal val="0"/>
                                          </p:val>
                                        </p:tav>
                                      </p:tavLst>
                                    </p:anim>
                                    <p:animEffect transition="out" filter="fade">
                                      <p:cBhvr>
                                        <p:cTn id="85" dur="500"/>
                                        <p:tgtEl>
                                          <p:spTgt spid="10246"/>
                                        </p:tgtEl>
                                      </p:cBhvr>
                                    </p:animEffect>
                                    <p:set>
                                      <p:cBhvr>
                                        <p:cTn id="86" dur="1" fill="hold">
                                          <p:stCondLst>
                                            <p:cond delay="499"/>
                                          </p:stCondLst>
                                        </p:cTn>
                                        <p:tgtEl>
                                          <p:spTgt spid="10246"/>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53" presetClass="entr" presetSubtype="0" fill="hold" nodeType="clickEffect">
                                  <p:stCondLst>
                                    <p:cond delay="0"/>
                                  </p:stCondLst>
                                  <p:childTnLst>
                                    <p:set>
                                      <p:cBhvr>
                                        <p:cTn id="90" dur="1" fill="hold">
                                          <p:stCondLst>
                                            <p:cond delay="0"/>
                                          </p:stCondLst>
                                        </p:cTn>
                                        <p:tgtEl>
                                          <p:spTgt spid="10250"/>
                                        </p:tgtEl>
                                        <p:attrNameLst>
                                          <p:attrName>style.visibility</p:attrName>
                                        </p:attrNameLst>
                                      </p:cBhvr>
                                      <p:to>
                                        <p:strVal val="visible"/>
                                      </p:to>
                                    </p:set>
                                    <p:anim calcmode="lin" valueType="num">
                                      <p:cBhvr>
                                        <p:cTn id="91" dur="500" fill="hold"/>
                                        <p:tgtEl>
                                          <p:spTgt spid="10250"/>
                                        </p:tgtEl>
                                        <p:attrNameLst>
                                          <p:attrName>ppt_w</p:attrName>
                                        </p:attrNameLst>
                                      </p:cBhvr>
                                      <p:tavLst>
                                        <p:tav tm="0">
                                          <p:val>
                                            <p:fltVal val="0"/>
                                          </p:val>
                                        </p:tav>
                                        <p:tav tm="100000">
                                          <p:val>
                                            <p:strVal val="#ppt_w"/>
                                          </p:val>
                                        </p:tav>
                                      </p:tavLst>
                                    </p:anim>
                                    <p:anim calcmode="lin" valueType="num">
                                      <p:cBhvr>
                                        <p:cTn id="92" dur="500" fill="hold"/>
                                        <p:tgtEl>
                                          <p:spTgt spid="10250"/>
                                        </p:tgtEl>
                                        <p:attrNameLst>
                                          <p:attrName>ppt_h</p:attrName>
                                        </p:attrNameLst>
                                      </p:cBhvr>
                                      <p:tavLst>
                                        <p:tav tm="0">
                                          <p:val>
                                            <p:fltVal val="0"/>
                                          </p:val>
                                        </p:tav>
                                        <p:tav tm="100000">
                                          <p:val>
                                            <p:strVal val="#ppt_h"/>
                                          </p:val>
                                        </p:tav>
                                      </p:tavLst>
                                    </p:anim>
                                    <p:animEffect transition="in" filter="fade">
                                      <p:cBhvr>
                                        <p:cTn id="93" dur="500"/>
                                        <p:tgtEl>
                                          <p:spTgt spid="10250"/>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3" presetClass="exit" presetSubtype="0" fill="hold" nodeType="clickEffect">
                                  <p:stCondLst>
                                    <p:cond delay="0"/>
                                  </p:stCondLst>
                                  <p:childTnLst>
                                    <p:anim calcmode="lin" valueType="num">
                                      <p:cBhvr>
                                        <p:cTn id="97" dur="500"/>
                                        <p:tgtEl>
                                          <p:spTgt spid="10250"/>
                                        </p:tgtEl>
                                        <p:attrNameLst>
                                          <p:attrName>ppt_w</p:attrName>
                                        </p:attrNameLst>
                                      </p:cBhvr>
                                      <p:tavLst>
                                        <p:tav tm="0">
                                          <p:val>
                                            <p:strVal val="ppt_w"/>
                                          </p:val>
                                        </p:tav>
                                        <p:tav tm="100000">
                                          <p:val>
                                            <p:fltVal val="0"/>
                                          </p:val>
                                        </p:tav>
                                      </p:tavLst>
                                    </p:anim>
                                    <p:anim calcmode="lin" valueType="num">
                                      <p:cBhvr>
                                        <p:cTn id="98" dur="500"/>
                                        <p:tgtEl>
                                          <p:spTgt spid="10250"/>
                                        </p:tgtEl>
                                        <p:attrNameLst>
                                          <p:attrName>ppt_h</p:attrName>
                                        </p:attrNameLst>
                                      </p:cBhvr>
                                      <p:tavLst>
                                        <p:tav tm="0">
                                          <p:val>
                                            <p:strVal val="ppt_h"/>
                                          </p:val>
                                        </p:tav>
                                        <p:tav tm="100000">
                                          <p:val>
                                            <p:fltVal val="0"/>
                                          </p:val>
                                        </p:tav>
                                      </p:tavLst>
                                    </p:anim>
                                    <p:animEffect transition="out" filter="fade">
                                      <p:cBhvr>
                                        <p:cTn id="99" dur="500"/>
                                        <p:tgtEl>
                                          <p:spTgt spid="10250"/>
                                        </p:tgtEl>
                                      </p:cBhvr>
                                    </p:animEffect>
                                    <p:set>
                                      <p:cBhvr>
                                        <p:cTn id="100" dur="1" fill="hold">
                                          <p:stCondLst>
                                            <p:cond delay="499"/>
                                          </p:stCondLst>
                                        </p:cTn>
                                        <p:tgtEl>
                                          <p:spTgt spid="10250"/>
                                        </p:tgtEl>
                                        <p:attrNameLst>
                                          <p:attrName>style.visibility</p:attrName>
                                        </p:attrNameLst>
                                      </p:cBhvr>
                                      <p:to>
                                        <p:strVal val="hidden"/>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3" presetClass="entr" presetSubtype="0" fill="hold" nodeType="clickEffect">
                                  <p:stCondLst>
                                    <p:cond delay="0"/>
                                  </p:stCondLst>
                                  <p:childTnLst>
                                    <p:set>
                                      <p:cBhvr>
                                        <p:cTn id="104" dur="1" fill="hold">
                                          <p:stCondLst>
                                            <p:cond delay="0"/>
                                          </p:stCondLst>
                                        </p:cTn>
                                        <p:tgtEl>
                                          <p:spTgt spid="10244"/>
                                        </p:tgtEl>
                                        <p:attrNameLst>
                                          <p:attrName>style.visibility</p:attrName>
                                        </p:attrNameLst>
                                      </p:cBhvr>
                                      <p:to>
                                        <p:strVal val="visible"/>
                                      </p:to>
                                    </p:set>
                                    <p:anim calcmode="lin" valueType="num">
                                      <p:cBhvr>
                                        <p:cTn id="105" dur="500" fill="hold"/>
                                        <p:tgtEl>
                                          <p:spTgt spid="10244"/>
                                        </p:tgtEl>
                                        <p:attrNameLst>
                                          <p:attrName>ppt_w</p:attrName>
                                        </p:attrNameLst>
                                      </p:cBhvr>
                                      <p:tavLst>
                                        <p:tav tm="0">
                                          <p:val>
                                            <p:fltVal val="0"/>
                                          </p:val>
                                        </p:tav>
                                        <p:tav tm="100000">
                                          <p:val>
                                            <p:strVal val="#ppt_w"/>
                                          </p:val>
                                        </p:tav>
                                      </p:tavLst>
                                    </p:anim>
                                    <p:anim calcmode="lin" valueType="num">
                                      <p:cBhvr>
                                        <p:cTn id="106" dur="500" fill="hold"/>
                                        <p:tgtEl>
                                          <p:spTgt spid="10244"/>
                                        </p:tgtEl>
                                        <p:attrNameLst>
                                          <p:attrName>ppt_h</p:attrName>
                                        </p:attrNameLst>
                                      </p:cBhvr>
                                      <p:tavLst>
                                        <p:tav tm="0">
                                          <p:val>
                                            <p:fltVal val="0"/>
                                          </p:val>
                                        </p:tav>
                                        <p:tav tm="100000">
                                          <p:val>
                                            <p:strVal val="#ppt_h"/>
                                          </p:val>
                                        </p:tav>
                                      </p:tavLst>
                                    </p:anim>
                                    <p:animEffect transition="in" filter="fade">
                                      <p:cBhvr>
                                        <p:cTn id="107" dur="500"/>
                                        <p:tgtEl>
                                          <p:spTgt spid="1024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3" presetClass="exit" presetSubtype="0" fill="hold" nodeType="clickEffect">
                                  <p:stCondLst>
                                    <p:cond delay="0"/>
                                  </p:stCondLst>
                                  <p:childTnLst>
                                    <p:anim calcmode="lin" valueType="num">
                                      <p:cBhvr>
                                        <p:cTn id="111" dur="500"/>
                                        <p:tgtEl>
                                          <p:spTgt spid="10244"/>
                                        </p:tgtEl>
                                        <p:attrNameLst>
                                          <p:attrName>ppt_w</p:attrName>
                                        </p:attrNameLst>
                                      </p:cBhvr>
                                      <p:tavLst>
                                        <p:tav tm="0">
                                          <p:val>
                                            <p:strVal val="ppt_w"/>
                                          </p:val>
                                        </p:tav>
                                        <p:tav tm="100000">
                                          <p:val>
                                            <p:fltVal val="0"/>
                                          </p:val>
                                        </p:tav>
                                      </p:tavLst>
                                    </p:anim>
                                    <p:anim calcmode="lin" valueType="num">
                                      <p:cBhvr>
                                        <p:cTn id="112" dur="500"/>
                                        <p:tgtEl>
                                          <p:spTgt spid="10244"/>
                                        </p:tgtEl>
                                        <p:attrNameLst>
                                          <p:attrName>ppt_h</p:attrName>
                                        </p:attrNameLst>
                                      </p:cBhvr>
                                      <p:tavLst>
                                        <p:tav tm="0">
                                          <p:val>
                                            <p:strVal val="ppt_h"/>
                                          </p:val>
                                        </p:tav>
                                        <p:tav tm="100000">
                                          <p:val>
                                            <p:fltVal val="0"/>
                                          </p:val>
                                        </p:tav>
                                      </p:tavLst>
                                    </p:anim>
                                    <p:animEffect transition="out" filter="fade">
                                      <p:cBhvr>
                                        <p:cTn id="113" dur="500"/>
                                        <p:tgtEl>
                                          <p:spTgt spid="10244"/>
                                        </p:tgtEl>
                                      </p:cBhvr>
                                    </p:animEffect>
                                    <p:set>
                                      <p:cBhvr>
                                        <p:cTn id="114" dur="1" fill="hold">
                                          <p:stCondLst>
                                            <p:cond delay="499"/>
                                          </p:stCondLst>
                                        </p:cTn>
                                        <p:tgtEl>
                                          <p:spTgt spid="10244"/>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3" presetClass="entr" presetSubtype="0" fill="hold" nodeType="clickEffect">
                                  <p:stCondLst>
                                    <p:cond delay="0"/>
                                  </p:stCondLst>
                                  <p:childTnLst>
                                    <p:set>
                                      <p:cBhvr>
                                        <p:cTn id="118" dur="1" fill="hold">
                                          <p:stCondLst>
                                            <p:cond delay="0"/>
                                          </p:stCondLst>
                                        </p:cTn>
                                        <p:tgtEl>
                                          <p:spTgt spid="10247"/>
                                        </p:tgtEl>
                                        <p:attrNameLst>
                                          <p:attrName>style.visibility</p:attrName>
                                        </p:attrNameLst>
                                      </p:cBhvr>
                                      <p:to>
                                        <p:strVal val="visible"/>
                                      </p:to>
                                    </p:set>
                                    <p:anim calcmode="lin" valueType="num">
                                      <p:cBhvr>
                                        <p:cTn id="119" dur="500" fill="hold"/>
                                        <p:tgtEl>
                                          <p:spTgt spid="10247"/>
                                        </p:tgtEl>
                                        <p:attrNameLst>
                                          <p:attrName>ppt_w</p:attrName>
                                        </p:attrNameLst>
                                      </p:cBhvr>
                                      <p:tavLst>
                                        <p:tav tm="0">
                                          <p:val>
                                            <p:fltVal val="0"/>
                                          </p:val>
                                        </p:tav>
                                        <p:tav tm="100000">
                                          <p:val>
                                            <p:strVal val="#ppt_w"/>
                                          </p:val>
                                        </p:tav>
                                      </p:tavLst>
                                    </p:anim>
                                    <p:anim calcmode="lin" valueType="num">
                                      <p:cBhvr>
                                        <p:cTn id="120" dur="500" fill="hold"/>
                                        <p:tgtEl>
                                          <p:spTgt spid="10247"/>
                                        </p:tgtEl>
                                        <p:attrNameLst>
                                          <p:attrName>ppt_h</p:attrName>
                                        </p:attrNameLst>
                                      </p:cBhvr>
                                      <p:tavLst>
                                        <p:tav tm="0">
                                          <p:val>
                                            <p:fltVal val="0"/>
                                          </p:val>
                                        </p:tav>
                                        <p:tav tm="100000">
                                          <p:val>
                                            <p:strVal val="#ppt_h"/>
                                          </p:val>
                                        </p:tav>
                                      </p:tavLst>
                                    </p:anim>
                                    <p:animEffect transition="in" filter="fade">
                                      <p:cBhvr>
                                        <p:cTn id="121" dur="500"/>
                                        <p:tgtEl>
                                          <p:spTgt spid="1024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53" presetClass="exit" presetSubtype="0" fill="hold" nodeType="clickEffect">
                                  <p:stCondLst>
                                    <p:cond delay="0"/>
                                  </p:stCondLst>
                                  <p:childTnLst>
                                    <p:anim calcmode="lin" valueType="num">
                                      <p:cBhvr>
                                        <p:cTn id="125" dur="500"/>
                                        <p:tgtEl>
                                          <p:spTgt spid="10247"/>
                                        </p:tgtEl>
                                        <p:attrNameLst>
                                          <p:attrName>ppt_w</p:attrName>
                                        </p:attrNameLst>
                                      </p:cBhvr>
                                      <p:tavLst>
                                        <p:tav tm="0">
                                          <p:val>
                                            <p:strVal val="ppt_w"/>
                                          </p:val>
                                        </p:tav>
                                        <p:tav tm="100000">
                                          <p:val>
                                            <p:fltVal val="0"/>
                                          </p:val>
                                        </p:tav>
                                      </p:tavLst>
                                    </p:anim>
                                    <p:anim calcmode="lin" valueType="num">
                                      <p:cBhvr>
                                        <p:cTn id="126" dur="500"/>
                                        <p:tgtEl>
                                          <p:spTgt spid="10247"/>
                                        </p:tgtEl>
                                        <p:attrNameLst>
                                          <p:attrName>ppt_h</p:attrName>
                                        </p:attrNameLst>
                                      </p:cBhvr>
                                      <p:tavLst>
                                        <p:tav tm="0">
                                          <p:val>
                                            <p:strVal val="ppt_h"/>
                                          </p:val>
                                        </p:tav>
                                        <p:tav tm="100000">
                                          <p:val>
                                            <p:fltVal val="0"/>
                                          </p:val>
                                        </p:tav>
                                      </p:tavLst>
                                    </p:anim>
                                    <p:animEffect transition="out" filter="fade">
                                      <p:cBhvr>
                                        <p:cTn id="127" dur="500"/>
                                        <p:tgtEl>
                                          <p:spTgt spid="10247"/>
                                        </p:tgtEl>
                                      </p:cBhvr>
                                    </p:animEffect>
                                    <p:set>
                                      <p:cBhvr>
                                        <p:cTn id="128" dur="1" fill="hold">
                                          <p:stCondLst>
                                            <p:cond delay="499"/>
                                          </p:stCondLst>
                                        </p:cTn>
                                        <p:tgtEl>
                                          <p:spTgt spid="10247"/>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10257"/>
                                        </p:tgtEl>
                                        <p:attrNameLst>
                                          <p:attrName>style.visibility</p:attrName>
                                        </p:attrNameLst>
                                      </p:cBhvr>
                                      <p:to>
                                        <p:strVal val="visible"/>
                                      </p:to>
                                    </p:set>
                                    <p:animEffect transition="in" filter="wipe(down)">
                                      <p:cBhvr>
                                        <p:cTn id="133" dur="500"/>
                                        <p:tgtEl>
                                          <p:spTgt spid="10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981200" y="838200"/>
            <a:ext cx="3810000" cy="4267200"/>
            <a:chOff x="1152" y="672"/>
            <a:chExt cx="1680" cy="1872"/>
          </a:xfrm>
        </p:grpSpPr>
        <p:grpSp>
          <p:nvGrpSpPr>
            <p:cNvPr id="74773" name="Group 3"/>
            <p:cNvGrpSpPr>
              <a:grpSpLocks/>
            </p:cNvGrpSpPr>
            <p:nvPr/>
          </p:nvGrpSpPr>
          <p:grpSpPr bwMode="auto">
            <a:xfrm>
              <a:off x="1152" y="672"/>
              <a:ext cx="1152" cy="624"/>
              <a:chOff x="1152" y="672"/>
              <a:chExt cx="1152" cy="624"/>
            </a:xfrm>
          </p:grpSpPr>
          <p:sp>
            <p:nvSpPr>
              <p:cNvPr id="74782" name="Line 4"/>
              <p:cNvSpPr>
                <a:spLocks noChangeShapeType="1"/>
              </p:cNvSpPr>
              <p:nvPr/>
            </p:nvSpPr>
            <p:spPr bwMode="auto">
              <a:xfrm>
                <a:off x="1152" y="672"/>
                <a:ext cx="1152" cy="0"/>
              </a:xfrm>
              <a:prstGeom prst="line">
                <a:avLst/>
              </a:prstGeom>
              <a:noFill/>
              <a:ln w="28575">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83" name="Line 5"/>
              <p:cNvSpPr>
                <a:spLocks noChangeShapeType="1"/>
              </p:cNvSpPr>
              <p:nvPr/>
            </p:nvSpPr>
            <p:spPr bwMode="auto">
              <a:xfrm>
                <a:off x="1200" y="672"/>
                <a:ext cx="528" cy="624"/>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84" name="Line 6"/>
              <p:cNvSpPr>
                <a:spLocks noChangeShapeType="1"/>
              </p:cNvSpPr>
              <p:nvPr/>
            </p:nvSpPr>
            <p:spPr bwMode="auto">
              <a:xfrm flipH="1">
                <a:off x="1728" y="672"/>
                <a:ext cx="528" cy="624"/>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4774" name="Group 7"/>
            <p:cNvGrpSpPr>
              <a:grpSpLocks/>
            </p:cNvGrpSpPr>
            <p:nvPr/>
          </p:nvGrpSpPr>
          <p:grpSpPr bwMode="auto">
            <a:xfrm>
              <a:off x="1680" y="1296"/>
              <a:ext cx="1152" cy="624"/>
              <a:chOff x="1152" y="672"/>
              <a:chExt cx="1152" cy="624"/>
            </a:xfrm>
          </p:grpSpPr>
          <p:sp>
            <p:nvSpPr>
              <p:cNvPr id="74779" name="Line 8"/>
              <p:cNvSpPr>
                <a:spLocks noChangeShapeType="1"/>
              </p:cNvSpPr>
              <p:nvPr/>
            </p:nvSpPr>
            <p:spPr bwMode="auto">
              <a:xfrm>
                <a:off x="1152" y="672"/>
                <a:ext cx="1152" cy="0"/>
              </a:xfrm>
              <a:prstGeom prst="line">
                <a:avLst/>
              </a:prstGeom>
              <a:noFill/>
              <a:ln w="28575">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80" name="Line 9"/>
              <p:cNvSpPr>
                <a:spLocks noChangeShapeType="1"/>
              </p:cNvSpPr>
              <p:nvPr/>
            </p:nvSpPr>
            <p:spPr bwMode="auto">
              <a:xfrm>
                <a:off x="1200" y="672"/>
                <a:ext cx="528" cy="624"/>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81" name="Line 10"/>
              <p:cNvSpPr>
                <a:spLocks noChangeShapeType="1"/>
              </p:cNvSpPr>
              <p:nvPr/>
            </p:nvSpPr>
            <p:spPr bwMode="auto">
              <a:xfrm flipH="1">
                <a:off x="1728" y="672"/>
                <a:ext cx="528" cy="624"/>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4775" name="Group 11"/>
            <p:cNvGrpSpPr>
              <a:grpSpLocks/>
            </p:cNvGrpSpPr>
            <p:nvPr/>
          </p:nvGrpSpPr>
          <p:grpSpPr bwMode="auto">
            <a:xfrm>
              <a:off x="1152" y="1920"/>
              <a:ext cx="1152" cy="624"/>
              <a:chOff x="1152" y="672"/>
              <a:chExt cx="1152" cy="624"/>
            </a:xfrm>
          </p:grpSpPr>
          <p:sp>
            <p:nvSpPr>
              <p:cNvPr id="74776" name="Line 12"/>
              <p:cNvSpPr>
                <a:spLocks noChangeShapeType="1"/>
              </p:cNvSpPr>
              <p:nvPr/>
            </p:nvSpPr>
            <p:spPr bwMode="auto">
              <a:xfrm>
                <a:off x="1152" y="672"/>
                <a:ext cx="1152" cy="0"/>
              </a:xfrm>
              <a:prstGeom prst="line">
                <a:avLst/>
              </a:prstGeom>
              <a:noFill/>
              <a:ln w="28575">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77" name="Line 13"/>
              <p:cNvSpPr>
                <a:spLocks noChangeShapeType="1"/>
              </p:cNvSpPr>
              <p:nvPr/>
            </p:nvSpPr>
            <p:spPr bwMode="auto">
              <a:xfrm>
                <a:off x="1200" y="672"/>
                <a:ext cx="528" cy="624"/>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78" name="Line 14"/>
              <p:cNvSpPr>
                <a:spLocks noChangeShapeType="1"/>
              </p:cNvSpPr>
              <p:nvPr/>
            </p:nvSpPr>
            <p:spPr bwMode="auto">
              <a:xfrm flipH="1">
                <a:off x="1728" y="672"/>
                <a:ext cx="528" cy="624"/>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74755" name="Text Box 15"/>
          <p:cNvSpPr txBox="1">
            <a:spLocks noChangeArrowheads="1"/>
          </p:cNvSpPr>
          <p:nvPr/>
        </p:nvSpPr>
        <p:spPr bwMode="auto">
          <a:xfrm>
            <a:off x="14319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cs typeface="Arial" charset="0"/>
            </a:endParaRPr>
          </a:p>
        </p:txBody>
      </p:sp>
      <p:sp>
        <p:nvSpPr>
          <p:cNvPr id="198672" name="Text Box 16"/>
          <p:cNvSpPr txBox="1">
            <a:spLocks noChangeArrowheads="1"/>
          </p:cNvSpPr>
          <p:nvPr/>
        </p:nvSpPr>
        <p:spPr bwMode="auto">
          <a:xfrm>
            <a:off x="228600" y="547688"/>
            <a:ext cx="175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cs typeface="Arial" charset="0"/>
              </a:rPr>
              <a:t>Image: A Urinal</a:t>
            </a:r>
          </a:p>
        </p:txBody>
      </p:sp>
      <p:sp>
        <p:nvSpPr>
          <p:cNvPr id="198673" name="Text Box 17"/>
          <p:cNvSpPr txBox="1">
            <a:spLocks noChangeArrowheads="1"/>
          </p:cNvSpPr>
          <p:nvPr/>
        </p:nvSpPr>
        <p:spPr bwMode="auto">
          <a:xfrm>
            <a:off x="4572000" y="533400"/>
            <a:ext cx="357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cs typeface="Arial" charset="0"/>
              </a:rPr>
              <a:t>Belief/Context: Art is pure context</a:t>
            </a:r>
          </a:p>
        </p:txBody>
      </p:sp>
      <p:sp>
        <p:nvSpPr>
          <p:cNvPr id="198674" name="Text Box 18"/>
          <p:cNvSpPr txBox="1">
            <a:spLocks noChangeArrowheads="1"/>
          </p:cNvSpPr>
          <p:nvPr/>
        </p:nvSpPr>
        <p:spPr bwMode="auto">
          <a:xfrm>
            <a:off x="685800" y="2071688"/>
            <a:ext cx="244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cs typeface="Arial" charset="0"/>
              </a:rPr>
              <a:t>Idea: The Readymade</a:t>
            </a:r>
          </a:p>
        </p:txBody>
      </p:sp>
      <p:sp>
        <p:nvSpPr>
          <p:cNvPr id="198675" name="Text Box 19"/>
          <p:cNvSpPr txBox="1">
            <a:spLocks noChangeArrowheads="1"/>
          </p:cNvSpPr>
          <p:nvPr/>
        </p:nvSpPr>
        <p:spPr bwMode="auto">
          <a:xfrm>
            <a:off x="5867400" y="1490663"/>
            <a:ext cx="31940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cs typeface="Arial" charset="0"/>
              </a:rPr>
              <a:t>Language/Framework for </a:t>
            </a:r>
          </a:p>
          <a:p>
            <a:pPr eaLnBrk="1" hangingPunct="1"/>
            <a:r>
              <a:rPr lang="en-US">
                <a:solidFill>
                  <a:srgbClr val="FFFF00"/>
                </a:solidFill>
                <a:cs typeface="Arial" charset="0"/>
              </a:rPr>
              <a:t>Reasoning: The Language</a:t>
            </a:r>
          </a:p>
          <a:p>
            <a:pPr eaLnBrk="1" hangingPunct="1"/>
            <a:r>
              <a:rPr lang="en-US">
                <a:solidFill>
                  <a:srgbClr val="FFFF00"/>
                </a:solidFill>
                <a:cs typeface="Arial" charset="0"/>
              </a:rPr>
              <a:t>Of Institutional Display or </a:t>
            </a:r>
          </a:p>
          <a:p>
            <a:pPr eaLnBrk="1" hangingPunct="1"/>
            <a:r>
              <a:rPr lang="en-US">
                <a:solidFill>
                  <a:srgbClr val="FFFF00"/>
                </a:solidFill>
                <a:cs typeface="Arial" charset="0"/>
              </a:rPr>
              <a:t>“Framing” (Signature, </a:t>
            </a:r>
          </a:p>
          <a:p>
            <a:pPr eaLnBrk="1" hangingPunct="1"/>
            <a:r>
              <a:rPr lang="en-US">
                <a:solidFill>
                  <a:srgbClr val="FFFF00"/>
                </a:solidFill>
                <a:cs typeface="Arial" charset="0"/>
              </a:rPr>
              <a:t>Pedestal as elements of a </a:t>
            </a:r>
          </a:p>
          <a:p>
            <a:pPr eaLnBrk="1" hangingPunct="1"/>
            <a:r>
              <a:rPr lang="en-US">
                <a:solidFill>
                  <a:srgbClr val="FFFF00"/>
                </a:solidFill>
                <a:cs typeface="Arial" charset="0"/>
              </a:rPr>
              <a:t>Symbolic system of aesthetic </a:t>
            </a:r>
          </a:p>
          <a:p>
            <a:pPr eaLnBrk="1" hangingPunct="1"/>
            <a:r>
              <a:rPr lang="en-US">
                <a:solidFill>
                  <a:srgbClr val="FFFF00"/>
                </a:solidFill>
                <a:cs typeface="Arial" charset="0"/>
              </a:rPr>
              <a:t>value)</a:t>
            </a:r>
          </a:p>
        </p:txBody>
      </p:sp>
      <p:sp>
        <p:nvSpPr>
          <p:cNvPr id="198676" name="Text Box 20"/>
          <p:cNvSpPr txBox="1">
            <a:spLocks noChangeArrowheads="1"/>
          </p:cNvSpPr>
          <p:nvPr/>
        </p:nvSpPr>
        <p:spPr bwMode="auto">
          <a:xfrm>
            <a:off x="4648200" y="3519488"/>
            <a:ext cx="2203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cs typeface="Arial" charset="0"/>
              </a:rPr>
              <a:t>Concept: “Fountain”</a:t>
            </a:r>
          </a:p>
        </p:txBody>
      </p:sp>
      <p:sp>
        <p:nvSpPr>
          <p:cNvPr id="198677" name="Text Box 21"/>
          <p:cNvSpPr txBox="1">
            <a:spLocks noChangeArrowheads="1"/>
          </p:cNvSpPr>
          <p:nvPr/>
        </p:nvSpPr>
        <p:spPr bwMode="auto">
          <a:xfrm>
            <a:off x="914400" y="3429000"/>
            <a:ext cx="10985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cs typeface="Arial" charset="0"/>
              </a:rPr>
              <a:t>Conduct/</a:t>
            </a:r>
          </a:p>
          <a:p>
            <a:pPr eaLnBrk="1" hangingPunct="1"/>
            <a:r>
              <a:rPr lang="en-US">
                <a:solidFill>
                  <a:srgbClr val="FFFF00"/>
                </a:solidFill>
                <a:cs typeface="Arial" charset="0"/>
              </a:rPr>
              <a:t>Style:</a:t>
            </a:r>
          </a:p>
          <a:p>
            <a:pPr eaLnBrk="1" hangingPunct="1"/>
            <a:r>
              <a:rPr lang="en-US">
                <a:solidFill>
                  <a:srgbClr val="FFFF00"/>
                </a:solidFill>
                <a:cs typeface="Arial" charset="0"/>
              </a:rPr>
              <a:t>Negation</a:t>
            </a:r>
          </a:p>
        </p:txBody>
      </p:sp>
      <p:sp>
        <p:nvSpPr>
          <p:cNvPr id="198678" name="Text Box 22"/>
          <p:cNvSpPr txBox="1">
            <a:spLocks noChangeArrowheads="1"/>
          </p:cNvSpPr>
          <p:nvPr/>
        </p:nvSpPr>
        <p:spPr bwMode="auto">
          <a:xfrm>
            <a:off x="1438275" y="5029200"/>
            <a:ext cx="36766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rgbClr val="FFFF00"/>
                </a:solidFill>
                <a:cs typeface="Arial" charset="0"/>
              </a:rPr>
              <a:t>Creation</a:t>
            </a:r>
          </a:p>
          <a:p>
            <a:pPr algn="ctr" eaLnBrk="1" hangingPunct="1"/>
            <a:r>
              <a:rPr lang="en-US" sz="900">
                <a:solidFill>
                  <a:srgbClr val="FFFF00"/>
                </a:solidFill>
                <a:cs typeface="Arial" charset="0"/>
              </a:rPr>
              <a:t>(Consciousness of created content)</a:t>
            </a:r>
          </a:p>
          <a:p>
            <a:pPr algn="ctr" eaLnBrk="1" hangingPunct="1"/>
            <a:r>
              <a:rPr lang="en-US">
                <a:solidFill>
                  <a:srgbClr val="FFFF00"/>
                </a:solidFill>
                <a:cs typeface="Arial" charset="0"/>
              </a:rPr>
              <a:t>Art at perpetual war with itself; </a:t>
            </a:r>
          </a:p>
          <a:p>
            <a:pPr algn="ctr" eaLnBrk="1" hangingPunct="1"/>
            <a:r>
              <a:rPr lang="en-US">
                <a:solidFill>
                  <a:srgbClr val="FFFF00"/>
                </a:solidFill>
                <a:cs typeface="Arial" charset="0"/>
              </a:rPr>
              <a:t>Art as Dialectics (Non-teleological)</a:t>
            </a:r>
          </a:p>
        </p:txBody>
      </p:sp>
      <p:sp>
        <p:nvSpPr>
          <p:cNvPr id="198679" name="Text Box 23"/>
          <p:cNvSpPr txBox="1">
            <a:spLocks noChangeArrowheads="1"/>
          </p:cNvSpPr>
          <p:nvPr/>
        </p:nvSpPr>
        <p:spPr bwMode="auto">
          <a:xfrm>
            <a:off x="2819400" y="566738"/>
            <a:ext cx="968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i="1">
                <a:solidFill>
                  <a:srgbClr val="FFFF00"/>
                </a:solidFill>
                <a:cs typeface="Arial" charset="0"/>
              </a:rPr>
              <a:t>Imagination</a:t>
            </a:r>
          </a:p>
        </p:txBody>
      </p:sp>
      <p:sp>
        <p:nvSpPr>
          <p:cNvPr id="198680" name="Text Box 24"/>
          <p:cNvSpPr txBox="1">
            <a:spLocks noChangeArrowheads="1"/>
          </p:cNvSpPr>
          <p:nvPr/>
        </p:nvSpPr>
        <p:spPr bwMode="auto">
          <a:xfrm>
            <a:off x="4038600" y="1981200"/>
            <a:ext cx="9763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i="1">
                <a:solidFill>
                  <a:srgbClr val="FFFF00"/>
                </a:solidFill>
                <a:cs typeface="Arial" charset="0"/>
              </a:rPr>
              <a:t>Speculating</a:t>
            </a:r>
          </a:p>
        </p:txBody>
      </p:sp>
      <p:sp>
        <p:nvSpPr>
          <p:cNvPr id="198681" name="Text Box 25"/>
          <p:cNvSpPr txBox="1">
            <a:spLocks noChangeArrowheads="1"/>
          </p:cNvSpPr>
          <p:nvPr/>
        </p:nvSpPr>
        <p:spPr bwMode="auto">
          <a:xfrm>
            <a:off x="2900363" y="3429000"/>
            <a:ext cx="7572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i="1">
                <a:solidFill>
                  <a:srgbClr val="FFFF00"/>
                </a:solidFill>
                <a:cs typeface="Arial" charset="0"/>
              </a:rPr>
              <a:t>Creating</a:t>
            </a:r>
          </a:p>
        </p:txBody>
      </p:sp>
      <p:sp>
        <p:nvSpPr>
          <p:cNvPr id="198682" name="Text Box 26"/>
          <p:cNvSpPr txBox="1">
            <a:spLocks noChangeArrowheads="1"/>
          </p:cNvSpPr>
          <p:nvPr/>
        </p:nvSpPr>
        <p:spPr bwMode="auto">
          <a:xfrm>
            <a:off x="1600200" y="6156325"/>
            <a:ext cx="3673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solidFill>
                  <a:srgbClr val="FFFF00"/>
                </a:solidFill>
                <a:cs typeface="Arial" charset="0"/>
              </a:rPr>
              <a:t>Original diagram © 1980 Arne Ludvigsen; modified by R. Veon</a:t>
            </a:r>
          </a:p>
          <a:p>
            <a:pPr eaLnBrk="1" hangingPunct="1"/>
            <a:r>
              <a:rPr lang="en-US" sz="1000">
                <a:solidFill>
                  <a:srgbClr val="FFFF00"/>
                </a:solidFill>
                <a:cs typeface="Arial" charset="0"/>
              </a:rPr>
              <a:t>Updated/Interpreting Duchamp </a:t>
            </a:r>
            <a:r>
              <a:rPr lang="en-US" sz="1000">
                <a:solidFill>
                  <a:srgbClr val="FFFF00"/>
                </a:solidFill>
              </a:rPr>
              <a:t>©</a:t>
            </a:r>
            <a:r>
              <a:rPr lang="en-US" sz="1000">
                <a:solidFill>
                  <a:srgbClr val="FFFF00"/>
                </a:solidFill>
                <a:cs typeface="Arial" charset="0"/>
              </a:rPr>
              <a:t> 2007 Raymond E. Veon</a:t>
            </a:r>
          </a:p>
        </p:txBody>
      </p:sp>
      <p:sp>
        <p:nvSpPr>
          <p:cNvPr id="198683" name="Oval 27"/>
          <p:cNvSpPr>
            <a:spLocks noChangeArrowheads="1"/>
          </p:cNvSpPr>
          <p:nvPr/>
        </p:nvSpPr>
        <p:spPr bwMode="auto">
          <a:xfrm>
            <a:off x="5105400" y="5105400"/>
            <a:ext cx="3505200" cy="1143000"/>
          </a:xfrm>
          <a:prstGeom prst="ellipse">
            <a:avLst/>
          </a:prstGeom>
          <a:solidFill>
            <a:srgbClr val="FFFF00"/>
          </a:solidFill>
          <a:ln w="9525">
            <a:solidFill>
              <a:schemeClr val="tx1"/>
            </a:solidFill>
            <a:round/>
            <a:headEnd/>
            <a:tailEnd/>
          </a:ln>
        </p:spPr>
        <p:txBody>
          <a:bodyPr wrap="none" anchor="ctr"/>
          <a:lstStyle/>
          <a:p>
            <a:pPr algn="ctr"/>
            <a:r>
              <a:rPr lang="en-US" sz="2000" b="1">
                <a:cs typeface="Arial" charset="0"/>
              </a:rPr>
              <a:t>Interpreting Duchamp</a:t>
            </a:r>
          </a:p>
          <a:p>
            <a:pPr algn="ctr"/>
            <a:r>
              <a:rPr lang="en-US" sz="1000" b="1">
                <a:cs typeface="Arial" charset="0"/>
              </a:rPr>
              <a:t>(Hypothetical)</a:t>
            </a:r>
          </a:p>
        </p:txBody>
      </p:sp>
      <p:pic>
        <p:nvPicPr>
          <p:cNvPr id="198684"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86" name="Picture 30" descr="duchamp_fount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886200"/>
            <a:ext cx="12954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31" descr="duchamp_fount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762000"/>
            <a:ext cx="60198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88" name="Picture 32"/>
          <p:cNvPicPr>
            <a:picLocks noChangeAspect="1" noChangeArrowheads="1"/>
          </p:cNvPicPr>
          <p:nvPr/>
        </p:nvPicPr>
        <p:blipFill>
          <a:blip r:embed="rId5">
            <a:extLst>
              <a:ext uri="{28A0092B-C50C-407E-A947-70E740481C1C}">
                <a14:useLocalDpi xmlns:a14="http://schemas.microsoft.com/office/drawing/2010/main" val="0"/>
              </a:ext>
            </a:extLst>
          </a:blip>
          <a:srcRect l="18922" t="67607" r="55128" b="15303"/>
          <a:stretch>
            <a:fillRect/>
          </a:stretch>
        </p:blipFill>
        <p:spPr bwMode="auto">
          <a:xfrm>
            <a:off x="6934200" y="3276600"/>
            <a:ext cx="175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89" name="Picture 33" descr="duchamp_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143000"/>
            <a:ext cx="30480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1359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8683"/>
                                        </p:tgtEl>
                                        <p:attrNameLst>
                                          <p:attrName>style.visibility</p:attrName>
                                        </p:attrNameLst>
                                      </p:cBhvr>
                                      <p:to>
                                        <p:strVal val="visible"/>
                                      </p:to>
                                    </p:set>
                                    <p:anim calcmode="lin" valueType="num">
                                      <p:cBhvr>
                                        <p:cTn id="7" dur="1000" fill="hold"/>
                                        <p:tgtEl>
                                          <p:spTgt spid="198683"/>
                                        </p:tgtEl>
                                        <p:attrNameLst>
                                          <p:attrName>ppt_w</p:attrName>
                                        </p:attrNameLst>
                                      </p:cBhvr>
                                      <p:tavLst>
                                        <p:tav tm="0">
                                          <p:val>
                                            <p:strVal val="#ppt_w*0.70"/>
                                          </p:val>
                                        </p:tav>
                                        <p:tav tm="100000">
                                          <p:val>
                                            <p:strVal val="#ppt_w"/>
                                          </p:val>
                                        </p:tav>
                                      </p:tavLst>
                                    </p:anim>
                                    <p:anim calcmode="lin" valueType="num">
                                      <p:cBhvr>
                                        <p:cTn id="8" dur="1000" fill="hold"/>
                                        <p:tgtEl>
                                          <p:spTgt spid="198683"/>
                                        </p:tgtEl>
                                        <p:attrNameLst>
                                          <p:attrName>ppt_h</p:attrName>
                                        </p:attrNameLst>
                                      </p:cBhvr>
                                      <p:tavLst>
                                        <p:tav tm="0">
                                          <p:val>
                                            <p:strVal val="#ppt_h"/>
                                          </p:val>
                                        </p:tav>
                                        <p:tav tm="100000">
                                          <p:val>
                                            <p:strVal val="#ppt_h"/>
                                          </p:val>
                                        </p:tav>
                                      </p:tavLst>
                                    </p:anim>
                                    <p:animEffect transition="in" filter="fade">
                                      <p:cBhvr>
                                        <p:cTn id="9" dur="1000"/>
                                        <p:tgtEl>
                                          <p:spTgt spid="19868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98682"/>
                                        </p:tgtEl>
                                        <p:attrNameLst>
                                          <p:attrName>style.visibility</p:attrName>
                                        </p:attrNameLst>
                                      </p:cBhvr>
                                      <p:to>
                                        <p:strVal val="visible"/>
                                      </p:to>
                                    </p:set>
                                    <p:anim calcmode="lin" valueType="num">
                                      <p:cBhvr>
                                        <p:cTn id="19" dur="1000" fill="hold"/>
                                        <p:tgtEl>
                                          <p:spTgt spid="198682"/>
                                        </p:tgtEl>
                                        <p:attrNameLst>
                                          <p:attrName>ppt_w</p:attrName>
                                        </p:attrNameLst>
                                      </p:cBhvr>
                                      <p:tavLst>
                                        <p:tav tm="0">
                                          <p:val>
                                            <p:strVal val="#ppt_w*0.70"/>
                                          </p:val>
                                        </p:tav>
                                        <p:tav tm="100000">
                                          <p:val>
                                            <p:strVal val="#ppt_w"/>
                                          </p:val>
                                        </p:tav>
                                      </p:tavLst>
                                    </p:anim>
                                    <p:anim calcmode="lin" valueType="num">
                                      <p:cBhvr>
                                        <p:cTn id="20" dur="1000" fill="hold"/>
                                        <p:tgtEl>
                                          <p:spTgt spid="198682"/>
                                        </p:tgtEl>
                                        <p:attrNameLst>
                                          <p:attrName>ppt_h</p:attrName>
                                        </p:attrNameLst>
                                      </p:cBhvr>
                                      <p:tavLst>
                                        <p:tav tm="0">
                                          <p:val>
                                            <p:strVal val="#ppt_h"/>
                                          </p:val>
                                        </p:tav>
                                        <p:tav tm="100000">
                                          <p:val>
                                            <p:strVal val="#ppt_h"/>
                                          </p:val>
                                        </p:tav>
                                      </p:tavLst>
                                    </p:anim>
                                    <p:animEffect transition="in" filter="fade">
                                      <p:cBhvr>
                                        <p:cTn id="21" dur="1000"/>
                                        <p:tgtEl>
                                          <p:spTgt spid="19868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198679"/>
                                        </p:tgtEl>
                                        <p:attrNameLst>
                                          <p:attrName>style.visibility</p:attrName>
                                        </p:attrNameLst>
                                      </p:cBhvr>
                                      <p:to>
                                        <p:strVal val="visible"/>
                                      </p:to>
                                    </p:set>
                                    <p:anim calcmode="lin" valueType="num">
                                      <p:cBhvr additive="base">
                                        <p:cTn id="26" dur="500" fill="hold"/>
                                        <p:tgtEl>
                                          <p:spTgt spid="198679"/>
                                        </p:tgtEl>
                                        <p:attrNameLst>
                                          <p:attrName>ppt_x</p:attrName>
                                        </p:attrNameLst>
                                      </p:cBhvr>
                                      <p:tavLst>
                                        <p:tav tm="0">
                                          <p:val>
                                            <p:strVal val="#ppt_x"/>
                                          </p:val>
                                        </p:tav>
                                        <p:tav tm="100000">
                                          <p:val>
                                            <p:strVal val="#ppt_x"/>
                                          </p:val>
                                        </p:tav>
                                      </p:tavLst>
                                    </p:anim>
                                    <p:anim calcmode="lin" valueType="num">
                                      <p:cBhvr additive="base">
                                        <p:cTn id="27" dur="500" fill="hold"/>
                                        <p:tgtEl>
                                          <p:spTgt spid="198679"/>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98680"/>
                                        </p:tgtEl>
                                        <p:attrNameLst>
                                          <p:attrName>style.visibility</p:attrName>
                                        </p:attrNameLst>
                                      </p:cBhvr>
                                      <p:to>
                                        <p:strVal val="visible"/>
                                      </p:to>
                                    </p:set>
                                    <p:anim calcmode="lin" valueType="num">
                                      <p:cBhvr additive="base">
                                        <p:cTn id="30" dur="500" fill="hold"/>
                                        <p:tgtEl>
                                          <p:spTgt spid="198680"/>
                                        </p:tgtEl>
                                        <p:attrNameLst>
                                          <p:attrName>ppt_x</p:attrName>
                                        </p:attrNameLst>
                                      </p:cBhvr>
                                      <p:tavLst>
                                        <p:tav tm="0">
                                          <p:val>
                                            <p:strVal val="#ppt_x"/>
                                          </p:val>
                                        </p:tav>
                                        <p:tav tm="100000">
                                          <p:val>
                                            <p:strVal val="#ppt_x"/>
                                          </p:val>
                                        </p:tav>
                                      </p:tavLst>
                                    </p:anim>
                                    <p:anim calcmode="lin" valueType="num">
                                      <p:cBhvr additive="base">
                                        <p:cTn id="31" dur="500" fill="hold"/>
                                        <p:tgtEl>
                                          <p:spTgt spid="198680"/>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98681"/>
                                        </p:tgtEl>
                                        <p:attrNameLst>
                                          <p:attrName>style.visibility</p:attrName>
                                        </p:attrNameLst>
                                      </p:cBhvr>
                                      <p:to>
                                        <p:strVal val="visible"/>
                                      </p:to>
                                    </p:set>
                                    <p:anim calcmode="lin" valueType="num">
                                      <p:cBhvr additive="base">
                                        <p:cTn id="34" dur="500" fill="hold"/>
                                        <p:tgtEl>
                                          <p:spTgt spid="198681"/>
                                        </p:tgtEl>
                                        <p:attrNameLst>
                                          <p:attrName>ppt_x</p:attrName>
                                        </p:attrNameLst>
                                      </p:cBhvr>
                                      <p:tavLst>
                                        <p:tav tm="0">
                                          <p:val>
                                            <p:strVal val="#ppt_x"/>
                                          </p:val>
                                        </p:tav>
                                        <p:tav tm="100000">
                                          <p:val>
                                            <p:strVal val="#ppt_x"/>
                                          </p:val>
                                        </p:tav>
                                      </p:tavLst>
                                    </p:anim>
                                    <p:anim calcmode="lin" valueType="num">
                                      <p:cBhvr additive="base">
                                        <p:cTn id="35" dur="500" fill="hold"/>
                                        <p:tgtEl>
                                          <p:spTgt spid="198681"/>
                                        </p:tgtEl>
                                        <p:attrNameLst>
                                          <p:attrName>ppt_y</p:attrName>
                                        </p:attrNameLst>
                                      </p:cBhvr>
                                      <p:tavLst>
                                        <p:tav tm="0">
                                          <p:val>
                                            <p:strVal val="0-#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3" fill="hold" grpId="0" nodeType="clickEffect">
                                  <p:stCondLst>
                                    <p:cond delay="0"/>
                                  </p:stCondLst>
                                  <p:childTnLst>
                                    <p:set>
                                      <p:cBhvr>
                                        <p:cTn id="39" dur="1" fill="hold">
                                          <p:stCondLst>
                                            <p:cond delay="0"/>
                                          </p:stCondLst>
                                        </p:cTn>
                                        <p:tgtEl>
                                          <p:spTgt spid="198673"/>
                                        </p:tgtEl>
                                        <p:attrNameLst>
                                          <p:attrName>style.visibility</p:attrName>
                                        </p:attrNameLst>
                                      </p:cBhvr>
                                      <p:to>
                                        <p:strVal val="visible"/>
                                      </p:to>
                                    </p:set>
                                    <p:anim calcmode="lin" valueType="num">
                                      <p:cBhvr additive="base">
                                        <p:cTn id="40" dur="500" fill="hold"/>
                                        <p:tgtEl>
                                          <p:spTgt spid="198673"/>
                                        </p:tgtEl>
                                        <p:attrNameLst>
                                          <p:attrName>ppt_x</p:attrName>
                                        </p:attrNameLst>
                                      </p:cBhvr>
                                      <p:tavLst>
                                        <p:tav tm="0">
                                          <p:val>
                                            <p:strVal val="1+#ppt_w/2"/>
                                          </p:val>
                                        </p:tav>
                                        <p:tav tm="100000">
                                          <p:val>
                                            <p:strVal val="#ppt_x"/>
                                          </p:val>
                                        </p:tav>
                                      </p:tavLst>
                                    </p:anim>
                                    <p:anim calcmode="lin" valueType="num">
                                      <p:cBhvr additive="base">
                                        <p:cTn id="41" dur="500" fill="hold"/>
                                        <p:tgtEl>
                                          <p:spTgt spid="198673"/>
                                        </p:tgtEl>
                                        <p:attrNameLst>
                                          <p:attrName>ppt_y</p:attrName>
                                        </p:attrNameLst>
                                      </p:cBhvr>
                                      <p:tavLst>
                                        <p:tav tm="0">
                                          <p:val>
                                            <p:strVal val="0-#ppt_h/2"/>
                                          </p:val>
                                        </p:tav>
                                        <p:tav tm="100000">
                                          <p:val>
                                            <p:strVal val="#ppt_y"/>
                                          </p:val>
                                        </p:tav>
                                      </p:tavLst>
                                    </p:anim>
                                  </p:childTnLst>
                                </p:cTn>
                              </p:par>
                              <p:par>
                                <p:cTn id="42" presetID="8" presetClass="emph" presetSubtype="0" fill="hold" grpId="1" nodeType="withEffect">
                                  <p:stCondLst>
                                    <p:cond delay="0"/>
                                  </p:stCondLst>
                                  <p:childTnLst>
                                    <p:animRot by="21600000">
                                      <p:cBhvr>
                                        <p:cTn id="43" dur="500" fill="hold"/>
                                        <p:tgtEl>
                                          <p:spTgt spid="198673"/>
                                        </p:tgtEl>
                                        <p:attrNameLst>
                                          <p:attrName>r</p:attrName>
                                        </p:attrNameLst>
                                      </p:cBhvr>
                                    </p:animRo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198684"/>
                                        </p:tgtEl>
                                        <p:attrNameLst>
                                          <p:attrName>style.visibility</p:attrName>
                                        </p:attrNameLst>
                                      </p:cBhvr>
                                      <p:to>
                                        <p:strVal val="visible"/>
                                      </p:to>
                                    </p:set>
                                    <p:anim calcmode="lin" valueType="num">
                                      <p:cBhvr additive="base">
                                        <p:cTn id="48" dur="500" fill="hold"/>
                                        <p:tgtEl>
                                          <p:spTgt spid="198684"/>
                                        </p:tgtEl>
                                        <p:attrNameLst>
                                          <p:attrName>ppt_x</p:attrName>
                                        </p:attrNameLst>
                                      </p:cBhvr>
                                      <p:tavLst>
                                        <p:tav tm="0">
                                          <p:val>
                                            <p:strVal val="#ppt_x"/>
                                          </p:val>
                                        </p:tav>
                                        <p:tav tm="100000">
                                          <p:val>
                                            <p:strVal val="#ppt_x"/>
                                          </p:val>
                                        </p:tav>
                                      </p:tavLst>
                                    </p:anim>
                                    <p:anim calcmode="lin" valueType="num">
                                      <p:cBhvr additive="base">
                                        <p:cTn id="49" dur="500" fill="hold"/>
                                        <p:tgtEl>
                                          <p:spTgt spid="19868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98672"/>
                                        </p:tgtEl>
                                        <p:attrNameLst>
                                          <p:attrName>style.visibility</p:attrName>
                                        </p:attrNameLst>
                                      </p:cBhvr>
                                      <p:to>
                                        <p:strVal val="visible"/>
                                      </p:to>
                                    </p:set>
                                    <p:anim calcmode="lin" valueType="num">
                                      <p:cBhvr additive="base">
                                        <p:cTn id="52" dur="500" fill="hold"/>
                                        <p:tgtEl>
                                          <p:spTgt spid="198672"/>
                                        </p:tgtEl>
                                        <p:attrNameLst>
                                          <p:attrName>ppt_x</p:attrName>
                                        </p:attrNameLst>
                                      </p:cBhvr>
                                      <p:tavLst>
                                        <p:tav tm="0">
                                          <p:val>
                                            <p:strVal val="#ppt_x"/>
                                          </p:val>
                                        </p:tav>
                                        <p:tav tm="100000">
                                          <p:val>
                                            <p:strVal val="#ppt_x"/>
                                          </p:val>
                                        </p:tav>
                                      </p:tavLst>
                                    </p:anim>
                                    <p:anim calcmode="lin" valueType="num">
                                      <p:cBhvr additive="base">
                                        <p:cTn id="53" dur="500" fill="hold"/>
                                        <p:tgtEl>
                                          <p:spTgt spid="198672"/>
                                        </p:tgtEl>
                                        <p:attrNameLst>
                                          <p:attrName>ppt_y</p:attrName>
                                        </p:attrNameLst>
                                      </p:cBhvr>
                                      <p:tavLst>
                                        <p:tav tm="0">
                                          <p:val>
                                            <p:strVal val="1+#ppt_h/2"/>
                                          </p:val>
                                        </p:tav>
                                        <p:tav tm="100000">
                                          <p:val>
                                            <p:strVal val="#ppt_y"/>
                                          </p:val>
                                        </p:tav>
                                      </p:tavLst>
                                    </p:anim>
                                  </p:childTnLst>
                                </p:cTn>
                              </p:par>
                              <p:par>
                                <p:cTn id="54" presetID="8" presetClass="emph" presetSubtype="0" fill="hold" nodeType="withEffect">
                                  <p:stCondLst>
                                    <p:cond delay="0"/>
                                  </p:stCondLst>
                                  <p:childTnLst>
                                    <p:animRot by="21600000">
                                      <p:cBhvr>
                                        <p:cTn id="55" dur="500" fill="hold"/>
                                        <p:tgtEl>
                                          <p:spTgt spid="198684"/>
                                        </p:tgtEl>
                                        <p:attrNameLst>
                                          <p:attrName>r</p:attrName>
                                        </p:attrNameLst>
                                      </p:cBhvr>
                                    </p:animRot>
                                  </p:childTnLst>
                                </p:cTn>
                              </p:par>
                              <p:par>
                                <p:cTn id="56" presetID="8" presetClass="emph" presetSubtype="0" fill="hold" grpId="1" nodeType="withEffect">
                                  <p:stCondLst>
                                    <p:cond delay="0"/>
                                  </p:stCondLst>
                                  <p:childTnLst>
                                    <p:animRot by="21600000">
                                      <p:cBhvr>
                                        <p:cTn id="57" dur="500" fill="hold"/>
                                        <p:tgtEl>
                                          <p:spTgt spid="198672"/>
                                        </p:tgtEl>
                                        <p:attrNameLst>
                                          <p:attrName>r</p:attrName>
                                        </p:attrNameLst>
                                      </p:cBhvr>
                                    </p:animRo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grpId="0" nodeType="clickEffect">
                                  <p:stCondLst>
                                    <p:cond delay="0"/>
                                  </p:stCondLst>
                                  <p:childTnLst>
                                    <p:set>
                                      <p:cBhvr>
                                        <p:cTn id="61" dur="1" fill="hold">
                                          <p:stCondLst>
                                            <p:cond delay="0"/>
                                          </p:stCondLst>
                                        </p:cTn>
                                        <p:tgtEl>
                                          <p:spTgt spid="198674"/>
                                        </p:tgtEl>
                                        <p:attrNameLst>
                                          <p:attrName>style.visibility</p:attrName>
                                        </p:attrNameLst>
                                      </p:cBhvr>
                                      <p:to>
                                        <p:strVal val="visible"/>
                                      </p:to>
                                    </p:set>
                                    <p:anim calcmode="lin" valueType="num">
                                      <p:cBhvr additive="base">
                                        <p:cTn id="62" dur="500" fill="hold"/>
                                        <p:tgtEl>
                                          <p:spTgt spid="198674"/>
                                        </p:tgtEl>
                                        <p:attrNameLst>
                                          <p:attrName>ppt_x</p:attrName>
                                        </p:attrNameLst>
                                      </p:cBhvr>
                                      <p:tavLst>
                                        <p:tav tm="0">
                                          <p:val>
                                            <p:strVal val="1+#ppt_w/2"/>
                                          </p:val>
                                        </p:tav>
                                        <p:tav tm="100000">
                                          <p:val>
                                            <p:strVal val="#ppt_x"/>
                                          </p:val>
                                        </p:tav>
                                      </p:tavLst>
                                    </p:anim>
                                    <p:anim calcmode="lin" valueType="num">
                                      <p:cBhvr additive="base">
                                        <p:cTn id="63" dur="500" fill="hold"/>
                                        <p:tgtEl>
                                          <p:spTgt spid="198674"/>
                                        </p:tgtEl>
                                        <p:attrNameLst>
                                          <p:attrName>ppt_y</p:attrName>
                                        </p:attrNameLst>
                                      </p:cBhvr>
                                      <p:tavLst>
                                        <p:tav tm="0">
                                          <p:val>
                                            <p:strVal val="#ppt_y"/>
                                          </p:val>
                                        </p:tav>
                                        <p:tav tm="100000">
                                          <p:val>
                                            <p:strVal val="#ppt_y"/>
                                          </p:val>
                                        </p:tav>
                                      </p:tavLst>
                                    </p:anim>
                                  </p:childTnLst>
                                </p:cTn>
                              </p:par>
                              <p:par>
                                <p:cTn id="64" presetID="8" presetClass="emph" presetSubtype="0" fill="hold" grpId="1" nodeType="withEffect">
                                  <p:stCondLst>
                                    <p:cond delay="0"/>
                                  </p:stCondLst>
                                  <p:childTnLst>
                                    <p:animRot by="21600000">
                                      <p:cBhvr>
                                        <p:cTn id="65" dur="500" fill="hold"/>
                                        <p:tgtEl>
                                          <p:spTgt spid="198674"/>
                                        </p:tgtEl>
                                        <p:attrNameLst>
                                          <p:attrName>r</p:attrName>
                                        </p:attrNameLst>
                                      </p:cBhvr>
                                    </p:animRot>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9" fill="hold" grpId="0" nodeType="clickEffect">
                                  <p:stCondLst>
                                    <p:cond delay="0"/>
                                  </p:stCondLst>
                                  <p:childTnLst>
                                    <p:set>
                                      <p:cBhvr>
                                        <p:cTn id="69" dur="1" fill="hold">
                                          <p:stCondLst>
                                            <p:cond delay="0"/>
                                          </p:stCondLst>
                                        </p:cTn>
                                        <p:tgtEl>
                                          <p:spTgt spid="198675"/>
                                        </p:tgtEl>
                                        <p:attrNameLst>
                                          <p:attrName>style.visibility</p:attrName>
                                        </p:attrNameLst>
                                      </p:cBhvr>
                                      <p:to>
                                        <p:strVal val="visible"/>
                                      </p:to>
                                    </p:set>
                                    <p:anim calcmode="lin" valueType="num">
                                      <p:cBhvr additive="base">
                                        <p:cTn id="70" dur="500" fill="hold"/>
                                        <p:tgtEl>
                                          <p:spTgt spid="198675"/>
                                        </p:tgtEl>
                                        <p:attrNameLst>
                                          <p:attrName>ppt_x</p:attrName>
                                        </p:attrNameLst>
                                      </p:cBhvr>
                                      <p:tavLst>
                                        <p:tav tm="0">
                                          <p:val>
                                            <p:strVal val="0-#ppt_w/2"/>
                                          </p:val>
                                        </p:tav>
                                        <p:tav tm="100000">
                                          <p:val>
                                            <p:strVal val="#ppt_x"/>
                                          </p:val>
                                        </p:tav>
                                      </p:tavLst>
                                    </p:anim>
                                    <p:anim calcmode="lin" valueType="num">
                                      <p:cBhvr additive="base">
                                        <p:cTn id="71" dur="500" fill="hold"/>
                                        <p:tgtEl>
                                          <p:spTgt spid="198675"/>
                                        </p:tgtEl>
                                        <p:attrNameLst>
                                          <p:attrName>ppt_y</p:attrName>
                                        </p:attrNameLst>
                                      </p:cBhvr>
                                      <p:tavLst>
                                        <p:tav tm="0">
                                          <p:val>
                                            <p:strVal val="0-#ppt_h/2"/>
                                          </p:val>
                                        </p:tav>
                                        <p:tav tm="100000">
                                          <p:val>
                                            <p:strVal val="#ppt_y"/>
                                          </p:val>
                                        </p:tav>
                                      </p:tavLst>
                                    </p:anim>
                                  </p:childTnLst>
                                </p:cTn>
                              </p:par>
                              <p:par>
                                <p:cTn id="72" presetID="8" presetClass="emph" presetSubtype="0" fill="hold" grpId="1" nodeType="withEffect">
                                  <p:stCondLst>
                                    <p:cond delay="0"/>
                                  </p:stCondLst>
                                  <p:childTnLst>
                                    <p:animRot by="21600000">
                                      <p:cBhvr>
                                        <p:cTn id="73" dur="500" fill="hold"/>
                                        <p:tgtEl>
                                          <p:spTgt spid="198675"/>
                                        </p:tgtEl>
                                        <p:attrNameLst>
                                          <p:attrName>r</p:attrName>
                                        </p:attrNameLst>
                                      </p:cBhvr>
                                    </p:animRot>
                                  </p:childTnLst>
                                </p:cTn>
                              </p:par>
                            </p:childTnLst>
                          </p:cTn>
                        </p:par>
                      </p:childTnLst>
                    </p:cTn>
                  </p:par>
                  <p:par>
                    <p:cTn id="74" fill="hold" nodeType="clickPar">
                      <p:stCondLst>
                        <p:cond delay="indefinite"/>
                      </p:stCondLst>
                      <p:childTnLst>
                        <p:par>
                          <p:cTn id="75" fill="hold" nodeType="withGroup">
                            <p:stCondLst>
                              <p:cond delay="0"/>
                            </p:stCondLst>
                            <p:childTnLst>
                              <p:par>
                                <p:cTn id="76" presetID="53" presetClass="entr" presetSubtype="0" fill="hold" nodeType="clickEffect">
                                  <p:stCondLst>
                                    <p:cond delay="0"/>
                                  </p:stCondLst>
                                  <p:childTnLst>
                                    <p:set>
                                      <p:cBhvr>
                                        <p:cTn id="77" dur="1" fill="hold">
                                          <p:stCondLst>
                                            <p:cond delay="0"/>
                                          </p:stCondLst>
                                        </p:cTn>
                                        <p:tgtEl>
                                          <p:spTgt spid="198689"/>
                                        </p:tgtEl>
                                        <p:attrNameLst>
                                          <p:attrName>style.visibility</p:attrName>
                                        </p:attrNameLst>
                                      </p:cBhvr>
                                      <p:to>
                                        <p:strVal val="visible"/>
                                      </p:to>
                                    </p:set>
                                    <p:anim calcmode="lin" valueType="num">
                                      <p:cBhvr>
                                        <p:cTn id="78" dur="500" fill="hold"/>
                                        <p:tgtEl>
                                          <p:spTgt spid="198689"/>
                                        </p:tgtEl>
                                        <p:attrNameLst>
                                          <p:attrName>ppt_w</p:attrName>
                                        </p:attrNameLst>
                                      </p:cBhvr>
                                      <p:tavLst>
                                        <p:tav tm="0">
                                          <p:val>
                                            <p:fltVal val="0"/>
                                          </p:val>
                                        </p:tav>
                                        <p:tav tm="100000">
                                          <p:val>
                                            <p:strVal val="#ppt_w"/>
                                          </p:val>
                                        </p:tav>
                                      </p:tavLst>
                                    </p:anim>
                                    <p:anim calcmode="lin" valueType="num">
                                      <p:cBhvr>
                                        <p:cTn id="79" dur="500" fill="hold"/>
                                        <p:tgtEl>
                                          <p:spTgt spid="198689"/>
                                        </p:tgtEl>
                                        <p:attrNameLst>
                                          <p:attrName>ppt_h</p:attrName>
                                        </p:attrNameLst>
                                      </p:cBhvr>
                                      <p:tavLst>
                                        <p:tav tm="0">
                                          <p:val>
                                            <p:fltVal val="0"/>
                                          </p:val>
                                        </p:tav>
                                        <p:tav tm="100000">
                                          <p:val>
                                            <p:strVal val="#ppt_h"/>
                                          </p:val>
                                        </p:tav>
                                      </p:tavLst>
                                    </p:anim>
                                    <p:animEffect transition="in" filter="fade">
                                      <p:cBhvr>
                                        <p:cTn id="80" dur="500"/>
                                        <p:tgtEl>
                                          <p:spTgt spid="19868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xit" presetSubtype="0" fill="hold" nodeType="clickEffect">
                                  <p:stCondLst>
                                    <p:cond delay="0"/>
                                  </p:stCondLst>
                                  <p:childTnLst>
                                    <p:anim calcmode="lin" valueType="num">
                                      <p:cBhvr>
                                        <p:cTn id="84" dur="500"/>
                                        <p:tgtEl>
                                          <p:spTgt spid="198689"/>
                                        </p:tgtEl>
                                        <p:attrNameLst>
                                          <p:attrName>ppt_w</p:attrName>
                                        </p:attrNameLst>
                                      </p:cBhvr>
                                      <p:tavLst>
                                        <p:tav tm="0">
                                          <p:val>
                                            <p:strVal val="ppt_w"/>
                                          </p:val>
                                        </p:tav>
                                        <p:tav tm="100000">
                                          <p:val>
                                            <p:fltVal val="0"/>
                                          </p:val>
                                        </p:tav>
                                      </p:tavLst>
                                    </p:anim>
                                    <p:anim calcmode="lin" valueType="num">
                                      <p:cBhvr>
                                        <p:cTn id="85" dur="500"/>
                                        <p:tgtEl>
                                          <p:spTgt spid="198689"/>
                                        </p:tgtEl>
                                        <p:attrNameLst>
                                          <p:attrName>ppt_h</p:attrName>
                                        </p:attrNameLst>
                                      </p:cBhvr>
                                      <p:tavLst>
                                        <p:tav tm="0">
                                          <p:val>
                                            <p:strVal val="ppt_h"/>
                                          </p:val>
                                        </p:tav>
                                        <p:tav tm="100000">
                                          <p:val>
                                            <p:fltVal val="0"/>
                                          </p:val>
                                        </p:tav>
                                      </p:tavLst>
                                    </p:anim>
                                    <p:animEffect transition="out" filter="fade">
                                      <p:cBhvr>
                                        <p:cTn id="86" dur="500"/>
                                        <p:tgtEl>
                                          <p:spTgt spid="198689"/>
                                        </p:tgtEl>
                                      </p:cBhvr>
                                    </p:animEffect>
                                    <p:set>
                                      <p:cBhvr>
                                        <p:cTn id="87" dur="1" fill="hold">
                                          <p:stCondLst>
                                            <p:cond delay="499"/>
                                          </p:stCondLst>
                                        </p:cTn>
                                        <p:tgtEl>
                                          <p:spTgt spid="198689"/>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2" presetClass="entr" presetSubtype="4" fill="hold" nodeType="clickEffect">
                                  <p:stCondLst>
                                    <p:cond delay="0"/>
                                  </p:stCondLst>
                                  <p:childTnLst>
                                    <p:set>
                                      <p:cBhvr>
                                        <p:cTn id="91" dur="1" fill="hold">
                                          <p:stCondLst>
                                            <p:cond delay="0"/>
                                          </p:stCondLst>
                                        </p:cTn>
                                        <p:tgtEl>
                                          <p:spTgt spid="198688"/>
                                        </p:tgtEl>
                                        <p:attrNameLst>
                                          <p:attrName>style.visibility</p:attrName>
                                        </p:attrNameLst>
                                      </p:cBhvr>
                                      <p:to>
                                        <p:strVal val="visible"/>
                                      </p:to>
                                    </p:set>
                                    <p:anim calcmode="lin" valueType="num">
                                      <p:cBhvr additive="base">
                                        <p:cTn id="92" dur="500" fill="hold"/>
                                        <p:tgtEl>
                                          <p:spTgt spid="198688"/>
                                        </p:tgtEl>
                                        <p:attrNameLst>
                                          <p:attrName>ppt_x</p:attrName>
                                        </p:attrNameLst>
                                      </p:cBhvr>
                                      <p:tavLst>
                                        <p:tav tm="0">
                                          <p:val>
                                            <p:strVal val="#ppt_x"/>
                                          </p:val>
                                        </p:tav>
                                        <p:tav tm="100000">
                                          <p:val>
                                            <p:strVal val="#ppt_x"/>
                                          </p:val>
                                        </p:tav>
                                      </p:tavLst>
                                    </p:anim>
                                    <p:anim calcmode="lin" valueType="num">
                                      <p:cBhvr additive="base">
                                        <p:cTn id="93" dur="500" fill="hold"/>
                                        <p:tgtEl>
                                          <p:spTgt spid="198688"/>
                                        </p:tgtEl>
                                        <p:attrNameLst>
                                          <p:attrName>ppt_y</p:attrName>
                                        </p:attrNameLst>
                                      </p:cBhvr>
                                      <p:tavLst>
                                        <p:tav tm="0">
                                          <p:val>
                                            <p:strVal val="1+#ppt_h/2"/>
                                          </p:val>
                                        </p:tav>
                                        <p:tav tm="100000">
                                          <p:val>
                                            <p:strVal val="#ppt_y"/>
                                          </p:val>
                                        </p:tav>
                                      </p:tavLst>
                                    </p:anim>
                                  </p:childTnLst>
                                </p:cTn>
                              </p:par>
                              <p:par>
                                <p:cTn id="94" presetID="8" presetClass="emph" presetSubtype="0" fill="hold" nodeType="withEffect">
                                  <p:stCondLst>
                                    <p:cond delay="0"/>
                                  </p:stCondLst>
                                  <p:childTnLst>
                                    <p:animRot by="21600000">
                                      <p:cBhvr>
                                        <p:cTn id="95" dur="500" fill="hold"/>
                                        <p:tgtEl>
                                          <p:spTgt spid="198688"/>
                                        </p:tgtEl>
                                        <p:attrNameLst>
                                          <p:attrName>r</p:attrName>
                                        </p:attrNameLst>
                                      </p:cBhvr>
                                    </p:animRot>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1" fill="hold" grpId="0" nodeType="clickEffect">
                                  <p:stCondLst>
                                    <p:cond delay="0"/>
                                  </p:stCondLst>
                                  <p:childTnLst>
                                    <p:set>
                                      <p:cBhvr>
                                        <p:cTn id="99" dur="1" fill="hold">
                                          <p:stCondLst>
                                            <p:cond delay="0"/>
                                          </p:stCondLst>
                                        </p:cTn>
                                        <p:tgtEl>
                                          <p:spTgt spid="198676"/>
                                        </p:tgtEl>
                                        <p:attrNameLst>
                                          <p:attrName>style.visibility</p:attrName>
                                        </p:attrNameLst>
                                      </p:cBhvr>
                                      <p:to>
                                        <p:strVal val="visible"/>
                                      </p:to>
                                    </p:set>
                                    <p:anim calcmode="lin" valueType="num">
                                      <p:cBhvr additive="base">
                                        <p:cTn id="100" dur="500" fill="hold"/>
                                        <p:tgtEl>
                                          <p:spTgt spid="198676"/>
                                        </p:tgtEl>
                                        <p:attrNameLst>
                                          <p:attrName>ppt_x</p:attrName>
                                        </p:attrNameLst>
                                      </p:cBhvr>
                                      <p:tavLst>
                                        <p:tav tm="0">
                                          <p:val>
                                            <p:strVal val="#ppt_x"/>
                                          </p:val>
                                        </p:tav>
                                        <p:tav tm="100000">
                                          <p:val>
                                            <p:strVal val="#ppt_x"/>
                                          </p:val>
                                        </p:tav>
                                      </p:tavLst>
                                    </p:anim>
                                    <p:anim calcmode="lin" valueType="num">
                                      <p:cBhvr additive="base">
                                        <p:cTn id="101" dur="500" fill="hold"/>
                                        <p:tgtEl>
                                          <p:spTgt spid="198676"/>
                                        </p:tgtEl>
                                        <p:attrNameLst>
                                          <p:attrName>ppt_y</p:attrName>
                                        </p:attrNameLst>
                                      </p:cBhvr>
                                      <p:tavLst>
                                        <p:tav tm="0">
                                          <p:val>
                                            <p:strVal val="0-#ppt_h/2"/>
                                          </p:val>
                                        </p:tav>
                                        <p:tav tm="100000">
                                          <p:val>
                                            <p:strVal val="#ppt_y"/>
                                          </p:val>
                                        </p:tav>
                                      </p:tavLst>
                                    </p:anim>
                                  </p:childTnLst>
                                </p:cTn>
                              </p:par>
                              <p:par>
                                <p:cTn id="102" presetID="2" presetClass="entr" presetSubtype="1" fill="hold" nodeType="withEffect">
                                  <p:stCondLst>
                                    <p:cond delay="0"/>
                                  </p:stCondLst>
                                  <p:childTnLst>
                                    <p:set>
                                      <p:cBhvr>
                                        <p:cTn id="103" dur="1" fill="hold">
                                          <p:stCondLst>
                                            <p:cond delay="0"/>
                                          </p:stCondLst>
                                        </p:cTn>
                                        <p:tgtEl>
                                          <p:spTgt spid="198686"/>
                                        </p:tgtEl>
                                        <p:attrNameLst>
                                          <p:attrName>style.visibility</p:attrName>
                                        </p:attrNameLst>
                                      </p:cBhvr>
                                      <p:to>
                                        <p:strVal val="visible"/>
                                      </p:to>
                                    </p:set>
                                    <p:anim calcmode="lin" valueType="num">
                                      <p:cBhvr additive="base">
                                        <p:cTn id="104" dur="500" fill="hold"/>
                                        <p:tgtEl>
                                          <p:spTgt spid="198686"/>
                                        </p:tgtEl>
                                        <p:attrNameLst>
                                          <p:attrName>ppt_x</p:attrName>
                                        </p:attrNameLst>
                                      </p:cBhvr>
                                      <p:tavLst>
                                        <p:tav tm="0">
                                          <p:val>
                                            <p:strVal val="#ppt_x"/>
                                          </p:val>
                                        </p:tav>
                                        <p:tav tm="100000">
                                          <p:val>
                                            <p:strVal val="#ppt_x"/>
                                          </p:val>
                                        </p:tav>
                                      </p:tavLst>
                                    </p:anim>
                                    <p:anim calcmode="lin" valueType="num">
                                      <p:cBhvr additive="base">
                                        <p:cTn id="105" dur="500" fill="hold"/>
                                        <p:tgtEl>
                                          <p:spTgt spid="198686"/>
                                        </p:tgtEl>
                                        <p:attrNameLst>
                                          <p:attrName>ppt_y</p:attrName>
                                        </p:attrNameLst>
                                      </p:cBhvr>
                                      <p:tavLst>
                                        <p:tav tm="0">
                                          <p:val>
                                            <p:strVal val="0-#ppt_h/2"/>
                                          </p:val>
                                        </p:tav>
                                        <p:tav tm="100000">
                                          <p:val>
                                            <p:strVal val="#ppt_y"/>
                                          </p:val>
                                        </p:tav>
                                      </p:tavLst>
                                    </p:anim>
                                  </p:childTnLst>
                                </p:cTn>
                              </p:par>
                              <p:par>
                                <p:cTn id="106" presetID="8" presetClass="emph" presetSubtype="0" fill="hold" grpId="1" nodeType="withEffect">
                                  <p:stCondLst>
                                    <p:cond delay="0"/>
                                  </p:stCondLst>
                                  <p:childTnLst>
                                    <p:animRot by="21600000">
                                      <p:cBhvr>
                                        <p:cTn id="107" dur="500" fill="hold"/>
                                        <p:tgtEl>
                                          <p:spTgt spid="198676"/>
                                        </p:tgtEl>
                                        <p:attrNameLst>
                                          <p:attrName>r</p:attrName>
                                        </p:attrNameLst>
                                      </p:cBhvr>
                                    </p:animRot>
                                  </p:childTnLst>
                                </p:cTn>
                              </p:par>
                              <p:par>
                                <p:cTn id="108" presetID="8" presetClass="emph" presetSubtype="0" fill="hold" nodeType="withEffect">
                                  <p:stCondLst>
                                    <p:cond delay="0"/>
                                  </p:stCondLst>
                                  <p:childTnLst>
                                    <p:animRot by="21600000">
                                      <p:cBhvr>
                                        <p:cTn id="109" dur="500" fill="hold"/>
                                        <p:tgtEl>
                                          <p:spTgt spid="198686"/>
                                        </p:tgtEl>
                                        <p:attrNameLst>
                                          <p:attrName>r</p:attrName>
                                        </p:attrNameLst>
                                      </p:cBhvr>
                                    </p:animRo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8" fill="hold" grpId="0" nodeType="clickEffect">
                                  <p:stCondLst>
                                    <p:cond delay="0"/>
                                  </p:stCondLst>
                                  <p:childTnLst>
                                    <p:set>
                                      <p:cBhvr>
                                        <p:cTn id="113" dur="1" fill="hold">
                                          <p:stCondLst>
                                            <p:cond delay="0"/>
                                          </p:stCondLst>
                                        </p:cTn>
                                        <p:tgtEl>
                                          <p:spTgt spid="198677"/>
                                        </p:tgtEl>
                                        <p:attrNameLst>
                                          <p:attrName>style.visibility</p:attrName>
                                        </p:attrNameLst>
                                      </p:cBhvr>
                                      <p:to>
                                        <p:strVal val="visible"/>
                                      </p:to>
                                    </p:set>
                                    <p:anim calcmode="lin" valueType="num">
                                      <p:cBhvr additive="base">
                                        <p:cTn id="114" dur="500" fill="hold"/>
                                        <p:tgtEl>
                                          <p:spTgt spid="198677"/>
                                        </p:tgtEl>
                                        <p:attrNameLst>
                                          <p:attrName>ppt_x</p:attrName>
                                        </p:attrNameLst>
                                      </p:cBhvr>
                                      <p:tavLst>
                                        <p:tav tm="0">
                                          <p:val>
                                            <p:strVal val="0-#ppt_w/2"/>
                                          </p:val>
                                        </p:tav>
                                        <p:tav tm="100000">
                                          <p:val>
                                            <p:strVal val="#ppt_x"/>
                                          </p:val>
                                        </p:tav>
                                      </p:tavLst>
                                    </p:anim>
                                    <p:anim calcmode="lin" valueType="num">
                                      <p:cBhvr additive="base">
                                        <p:cTn id="115" dur="500" fill="hold"/>
                                        <p:tgtEl>
                                          <p:spTgt spid="198677"/>
                                        </p:tgtEl>
                                        <p:attrNameLst>
                                          <p:attrName>ppt_y</p:attrName>
                                        </p:attrNameLst>
                                      </p:cBhvr>
                                      <p:tavLst>
                                        <p:tav tm="0">
                                          <p:val>
                                            <p:strVal val="#ppt_y"/>
                                          </p:val>
                                        </p:tav>
                                        <p:tav tm="100000">
                                          <p:val>
                                            <p:strVal val="#ppt_y"/>
                                          </p:val>
                                        </p:tav>
                                      </p:tavLst>
                                    </p:anim>
                                  </p:childTnLst>
                                </p:cTn>
                              </p:par>
                              <p:par>
                                <p:cTn id="116" presetID="8" presetClass="emph" presetSubtype="0" fill="hold" grpId="1" nodeType="withEffect">
                                  <p:stCondLst>
                                    <p:cond delay="0"/>
                                  </p:stCondLst>
                                  <p:childTnLst>
                                    <p:animRot by="21600000">
                                      <p:cBhvr>
                                        <p:cTn id="117" dur="500" fill="hold"/>
                                        <p:tgtEl>
                                          <p:spTgt spid="198677"/>
                                        </p:tgtEl>
                                        <p:attrNameLst>
                                          <p:attrName>r</p:attrName>
                                        </p:attrNameLst>
                                      </p:cBhvr>
                                    </p:animRo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 presetClass="entr" presetSubtype="1" fill="hold" grpId="0" nodeType="clickEffect">
                                  <p:stCondLst>
                                    <p:cond delay="0"/>
                                  </p:stCondLst>
                                  <p:childTnLst>
                                    <p:set>
                                      <p:cBhvr>
                                        <p:cTn id="121" dur="1" fill="hold">
                                          <p:stCondLst>
                                            <p:cond delay="0"/>
                                          </p:stCondLst>
                                        </p:cTn>
                                        <p:tgtEl>
                                          <p:spTgt spid="198678"/>
                                        </p:tgtEl>
                                        <p:attrNameLst>
                                          <p:attrName>style.visibility</p:attrName>
                                        </p:attrNameLst>
                                      </p:cBhvr>
                                      <p:to>
                                        <p:strVal val="visible"/>
                                      </p:to>
                                    </p:set>
                                    <p:anim calcmode="lin" valueType="num">
                                      <p:cBhvr additive="base">
                                        <p:cTn id="122" dur="500" fill="hold"/>
                                        <p:tgtEl>
                                          <p:spTgt spid="198678"/>
                                        </p:tgtEl>
                                        <p:attrNameLst>
                                          <p:attrName>ppt_x</p:attrName>
                                        </p:attrNameLst>
                                      </p:cBhvr>
                                      <p:tavLst>
                                        <p:tav tm="0">
                                          <p:val>
                                            <p:strVal val="#ppt_x"/>
                                          </p:val>
                                        </p:tav>
                                        <p:tav tm="100000">
                                          <p:val>
                                            <p:strVal val="#ppt_x"/>
                                          </p:val>
                                        </p:tav>
                                      </p:tavLst>
                                    </p:anim>
                                    <p:anim calcmode="lin" valueType="num">
                                      <p:cBhvr additive="base">
                                        <p:cTn id="123" dur="500" fill="hold"/>
                                        <p:tgtEl>
                                          <p:spTgt spid="198678"/>
                                        </p:tgtEl>
                                        <p:attrNameLst>
                                          <p:attrName>ppt_y</p:attrName>
                                        </p:attrNameLst>
                                      </p:cBhvr>
                                      <p:tavLst>
                                        <p:tav tm="0">
                                          <p:val>
                                            <p:strVal val="0-#ppt_h/2"/>
                                          </p:val>
                                        </p:tav>
                                        <p:tav tm="100000">
                                          <p:val>
                                            <p:strVal val="#ppt_y"/>
                                          </p:val>
                                        </p:tav>
                                      </p:tavLst>
                                    </p:anim>
                                  </p:childTnLst>
                                </p:cTn>
                              </p:par>
                              <p:par>
                                <p:cTn id="124" presetID="8" presetClass="emph" presetSubtype="0" fill="hold" grpId="1" nodeType="withEffect">
                                  <p:stCondLst>
                                    <p:cond delay="0"/>
                                  </p:stCondLst>
                                  <p:childTnLst>
                                    <p:animRot by="21600000">
                                      <p:cBhvr>
                                        <p:cTn id="125" dur="500" fill="hold"/>
                                        <p:tgtEl>
                                          <p:spTgt spid="1986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72" grpId="0"/>
      <p:bldP spid="198672" grpId="1"/>
      <p:bldP spid="198673" grpId="0"/>
      <p:bldP spid="198673" grpId="1"/>
      <p:bldP spid="198674" grpId="0"/>
      <p:bldP spid="198674" grpId="1"/>
      <p:bldP spid="198675" grpId="0"/>
      <p:bldP spid="198675" grpId="1"/>
      <p:bldP spid="198676" grpId="0"/>
      <p:bldP spid="198676" grpId="1"/>
      <p:bldP spid="198677" grpId="0"/>
      <p:bldP spid="198677" grpId="1"/>
      <p:bldP spid="198678" grpId="0"/>
      <p:bldP spid="198678" grpId="1"/>
      <p:bldP spid="198679" grpId="0"/>
      <p:bldP spid="198680" grpId="0"/>
      <p:bldP spid="198681" grpId="0"/>
      <p:bldP spid="198682" grpId="0"/>
      <p:bldP spid="19868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94562" name="Line 2"/>
          <p:cNvSpPr>
            <a:spLocks noChangeShapeType="1"/>
          </p:cNvSpPr>
          <p:nvPr/>
        </p:nvSpPr>
        <p:spPr bwMode="auto">
          <a:xfrm>
            <a:off x="1219200" y="3400425"/>
            <a:ext cx="34290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563" name="Line 3"/>
          <p:cNvSpPr>
            <a:spLocks noChangeShapeType="1"/>
          </p:cNvSpPr>
          <p:nvPr/>
        </p:nvSpPr>
        <p:spPr bwMode="auto">
          <a:xfrm flipH="1">
            <a:off x="2957513" y="3324225"/>
            <a:ext cx="1522412" cy="21590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564" name="Line 4"/>
          <p:cNvSpPr>
            <a:spLocks noChangeShapeType="1"/>
          </p:cNvSpPr>
          <p:nvPr/>
        </p:nvSpPr>
        <p:spPr bwMode="auto">
          <a:xfrm>
            <a:off x="1447800" y="3378200"/>
            <a:ext cx="1524000" cy="2105025"/>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565" name="Text Box 5"/>
          <p:cNvSpPr txBox="1">
            <a:spLocks noChangeArrowheads="1"/>
          </p:cNvSpPr>
          <p:nvPr/>
        </p:nvSpPr>
        <p:spPr bwMode="auto">
          <a:xfrm>
            <a:off x="457200" y="3216275"/>
            <a:ext cx="749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FFFF00"/>
                </a:solidFill>
                <a:cs typeface="Arial" charset="0"/>
              </a:rPr>
              <a:t>Image</a:t>
            </a:r>
          </a:p>
        </p:txBody>
      </p:sp>
      <p:sp>
        <p:nvSpPr>
          <p:cNvPr id="194566" name="Text Box 6"/>
          <p:cNvSpPr txBox="1">
            <a:spLocks noChangeArrowheads="1"/>
          </p:cNvSpPr>
          <p:nvPr/>
        </p:nvSpPr>
        <p:spPr bwMode="auto">
          <a:xfrm>
            <a:off x="4648200" y="3248025"/>
            <a:ext cx="9413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FFFF00"/>
                </a:solidFill>
                <a:cs typeface="Arial" charset="0"/>
              </a:rPr>
              <a:t>Belief, </a:t>
            </a:r>
          </a:p>
          <a:p>
            <a:pPr eaLnBrk="1" hangingPunct="1"/>
            <a:r>
              <a:rPr lang="en-US" sz="1600">
                <a:solidFill>
                  <a:srgbClr val="FFFF00"/>
                </a:solidFill>
                <a:cs typeface="Arial" charset="0"/>
              </a:rPr>
              <a:t>Context,</a:t>
            </a:r>
          </a:p>
          <a:p>
            <a:pPr eaLnBrk="1" hangingPunct="1"/>
            <a:r>
              <a:rPr lang="en-US" sz="1600">
                <a:solidFill>
                  <a:srgbClr val="FFFF00"/>
                </a:solidFill>
                <a:cs typeface="Arial" charset="0"/>
              </a:rPr>
              <a:t>Or </a:t>
            </a:r>
          </a:p>
          <a:p>
            <a:pPr eaLnBrk="1" hangingPunct="1"/>
            <a:r>
              <a:rPr lang="en-US" sz="1600">
                <a:solidFill>
                  <a:srgbClr val="FFFF00"/>
                </a:solidFill>
                <a:cs typeface="Arial" charset="0"/>
              </a:rPr>
              <a:t>Frame</a:t>
            </a:r>
          </a:p>
        </p:txBody>
      </p:sp>
      <p:sp>
        <p:nvSpPr>
          <p:cNvPr id="194567" name="Text Box 7"/>
          <p:cNvSpPr txBox="1">
            <a:spLocks noChangeArrowheads="1"/>
          </p:cNvSpPr>
          <p:nvPr/>
        </p:nvSpPr>
        <p:spPr bwMode="auto">
          <a:xfrm>
            <a:off x="2697163" y="5534025"/>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FFFF00"/>
                </a:solidFill>
                <a:cs typeface="Arial" charset="0"/>
              </a:rPr>
              <a:t>Idea</a:t>
            </a:r>
          </a:p>
        </p:txBody>
      </p:sp>
      <p:sp>
        <p:nvSpPr>
          <p:cNvPr id="194575" name="Oval 15"/>
          <p:cNvSpPr>
            <a:spLocks noChangeArrowheads="1"/>
          </p:cNvSpPr>
          <p:nvPr/>
        </p:nvSpPr>
        <p:spPr bwMode="auto">
          <a:xfrm>
            <a:off x="4267200" y="4191000"/>
            <a:ext cx="4495800" cy="1524000"/>
          </a:xfrm>
          <a:prstGeom prst="ellipse">
            <a:avLst/>
          </a:prstGeom>
          <a:solidFill>
            <a:schemeClr val="accent1"/>
          </a:solidFill>
          <a:ln w="9525">
            <a:solidFill>
              <a:schemeClr val="tx1"/>
            </a:solidFill>
            <a:round/>
            <a:headEnd/>
            <a:tailEnd/>
          </a:ln>
        </p:spPr>
        <p:txBody>
          <a:bodyPr wrap="none" anchor="ctr"/>
          <a:lstStyle/>
          <a:p>
            <a:pPr algn="ctr"/>
            <a:r>
              <a:rPr lang="en-US"/>
              <a:t>But what if the belief/context</a:t>
            </a:r>
          </a:p>
          <a:p>
            <a:pPr algn="ctr"/>
            <a:r>
              <a:rPr lang="en-US"/>
              <a:t>is about art itself?</a:t>
            </a:r>
          </a:p>
        </p:txBody>
      </p:sp>
      <p:pic>
        <p:nvPicPr>
          <p:cNvPr id="88073" name="Picture 16" descr="three faces transparent"/>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304800" y="228600"/>
            <a:ext cx="1577975" cy="2362200"/>
          </a:xfrm>
          <a:noFill/>
        </p:spPr>
      </p:pic>
      <p:sp>
        <p:nvSpPr>
          <p:cNvPr id="194578" name="AutoShape 18"/>
          <p:cNvSpPr>
            <a:spLocks/>
          </p:cNvSpPr>
          <p:nvPr/>
        </p:nvSpPr>
        <p:spPr bwMode="auto">
          <a:xfrm>
            <a:off x="5410200" y="1343025"/>
            <a:ext cx="685800" cy="4114800"/>
          </a:xfrm>
          <a:prstGeom prst="leftBrace">
            <a:avLst>
              <a:gd name="adj1" fmla="val 50000"/>
              <a:gd name="adj2" fmla="val 50000"/>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FF00"/>
              </a:solidFill>
            </a:endParaRPr>
          </a:p>
        </p:txBody>
      </p:sp>
      <p:sp>
        <p:nvSpPr>
          <p:cNvPr id="194579" name="Text Box 19"/>
          <p:cNvSpPr txBox="1">
            <a:spLocks noChangeArrowheads="1"/>
          </p:cNvSpPr>
          <p:nvPr/>
        </p:nvSpPr>
        <p:spPr bwMode="auto">
          <a:xfrm>
            <a:off x="6213475" y="989013"/>
            <a:ext cx="2400300"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solidFill>
                  <a:srgbClr val="FFFF00"/>
                </a:solidFill>
              </a:rPr>
              <a:t>Art is…</a:t>
            </a:r>
          </a:p>
          <a:p>
            <a:pPr eaLnBrk="1" hangingPunct="1"/>
            <a:r>
              <a:rPr lang="en-US" sz="1400">
                <a:solidFill>
                  <a:srgbClr val="FFFF00"/>
                </a:solidFill>
              </a:rPr>
              <a:t>-the inventive arrangement </a:t>
            </a:r>
          </a:p>
          <a:p>
            <a:pPr eaLnBrk="1" hangingPunct="1"/>
            <a:r>
              <a:rPr lang="en-US" sz="1400">
                <a:solidFill>
                  <a:srgbClr val="FFFF00"/>
                </a:solidFill>
              </a:rPr>
              <a:t>  of formal qualities without </a:t>
            </a:r>
          </a:p>
          <a:p>
            <a:pPr eaLnBrk="1" hangingPunct="1"/>
            <a:r>
              <a:rPr lang="en-US" sz="1400">
                <a:solidFill>
                  <a:srgbClr val="FFFF00"/>
                </a:solidFill>
              </a:rPr>
              <a:t>  personal or social meaning</a:t>
            </a:r>
          </a:p>
          <a:p>
            <a:pPr eaLnBrk="1" hangingPunct="1"/>
            <a:r>
              <a:rPr lang="en-US" sz="1400">
                <a:solidFill>
                  <a:srgbClr val="FFFF00"/>
                </a:solidFill>
              </a:rPr>
              <a:t>-a language/symbol system</a:t>
            </a:r>
          </a:p>
          <a:p>
            <a:pPr eaLnBrk="1" hangingPunct="1"/>
            <a:r>
              <a:rPr lang="en-US" sz="1400">
                <a:solidFill>
                  <a:srgbClr val="FFFF00"/>
                </a:solidFill>
              </a:rPr>
              <a:t>-an infinite regress of signs</a:t>
            </a:r>
          </a:p>
          <a:p>
            <a:pPr eaLnBrk="1" hangingPunct="1"/>
            <a:r>
              <a:rPr lang="en-US" sz="1400">
                <a:solidFill>
                  <a:srgbClr val="FFFF00"/>
                </a:solidFill>
              </a:rPr>
              <a:t>-anything (meaningless)</a:t>
            </a:r>
          </a:p>
          <a:p>
            <a:pPr eaLnBrk="1" hangingPunct="1"/>
            <a:r>
              <a:rPr lang="en-US" sz="1400">
                <a:solidFill>
                  <a:srgbClr val="FFFF00"/>
                </a:solidFill>
              </a:rPr>
              <a:t>-pure context</a:t>
            </a:r>
          </a:p>
          <a:p>
            <a:pPr eaLnBrk="1" hangingPunct="1"/>
            <a:r>
              <a:rPr lang="en-US" sz="1400">
                <a:solidFill>
                  <a:srgbClr val="FFFF00"/>
                </a:solidFill>
              </a:rPr>
              <a:t>-a network of suggestive </a:t>
            </a:r>
          </a:p>
          <a:p>
            <a:pPr eaLnBrk="1" hangingPunct="1"/>
            <a:r>
              <a:rPr lang="en-US" sz="1400">
                <a:solidFill>
                  <a:srgbClr val="FFFF00"/>
                </a:solidFill>
              </a:rPr>
              <a:t>  ambiguity</a:t>
            </a:r>
          </a:p>
          <a:p>
            <a:pPr eaLnBrk="1" hangingPunct="1"/>
            <a:r>
              <a:rPr lang="en-US" sz="1400">
                <a:solidFill>
                  <a:srgbClr val="FFFF00"/>
                </a:solidFill>
              </a:rPr>
              <a:t>-a social code</a:t>
            </a:r>
          </a:p>
          <a:p>
            <a:pPr eaLnBrk="1" hangingPunct="1"/>
            <a:r>
              <a:rPr lang="en-US" sz="1400">
                <a:solidFill>
                  <a:srgbClr val="FFFF00"/>
                </a:solidFill>
              </a:rPr>
              <a:t>-an expression of </a:t>
            </a:r>
          </a:p>
          <a:p>
            <a:pPr eaLnBrk="1" hangingPunct="1"/>
            <a:r>
              <a:rPr lang="en-US" sz="1400">
                <a:solidFill>
                  <a:srgbClr val="FFFF00"/>
                </a:solidFill>
              </a:rPr>
              <a:t>  ideological power</a:t>
            </a:r>
          </a:p>
          <a:p>
            <a:pPr eaLnBrk="1" hangingPunct="1"/>
            <a:r>
              <a:rPr lang="en-US" sz="1400">
                <a:solidFill>
                  <a:srgbClr val="FFFF00"/>
                </a:solidFill>
              </a:rPr>
              <a:t>-a system exhibiting the </a:t>
            </a:r>
          </a:p>
          <a:p>
            <a:pPr eaLnBrk="1" hangingPunct="1"/>
            <a:r>
              <a:rPr lang="en-US" sz="1400">
                <a:solidFill>
                  <a:srgbClr val="FFFF00"/>
                </a:solidFill>
              </a:rPr>
              <a:t>  slippage of meaning</a:t>
            </a:r>
          </a:p>
          <a:p>
            <a:pPr eaLnBrk="1" hangingPunct="1"/>
            <a:r>
              <a:rPr lang="en-US" sz="1400">
                <a:solidFill>
                  <a:srgbClr val="FFFF00"/>
                </a:solidFill>
              </a:rPr>
              <a:t>-emotional embodiment</a:t>
            </a:r>
          </a:p>
          <a:p>
            <a:pPr eaLnBrk="1" hangingPunct="1"/>
            <a:r>
              <a:rPr lang="en-US" sz="1400">
                <a:solidFill>
                  <a:srgbClr val="FFFF00"/>
                </a:solidFill>
              </a:rPr>
              <a:t>The image is…</a:t>
            </a:r>
          </a:p>
          <a:p>
            <a:pPr eaLnBrk="1" hangingPunct="1"/>
            <a:r>
              <a:rPr lang="en-US" sz="1400">
                <a:solidFill>
                  <a:srgbClr val="FFFF00"/>
                </a:solidFill>
              </a:rPr>
              <a:t>-irrelevant</a:t>
            </a:r>
          </a:p>
          <a:p>
            <a:pPr eaLnBrk="1" hangingPunct="1"/>
            <a:r>
              <a:rPr lang="en-US" sz="1400">
                <a:solidFill>
                  <a:srgbClr val="FFFF00"/>
                </a:solidFill>
              </a:rPr>
              <a:t>-secondary to language</a:t>
            </a:r>
          </a:p>
          <a:p>
            <a:pPr eaLnBrk="1" hangingPunct="1"/>
            <a:r>
              <a:rPr lang="en-US" sz="1400">
                <a:solidFill>
                  <a:srgbClr val="FFFF00"/>
                </a:solidFill>
              </a:rPr>
              <a:t>-socially determined</a:t>
            </a:r>
          </a:p>
          <a:p>
            <a:pPr eaLnBrk="1" hangingPunct="1"/>
            <a:r>
              <a:rPr lang="en-US" sz="1400">
                <a:solidFill>
                  <a:srgbClr val="FFFF00"/>
                </a:solidFill>
              </a:rPr>
              <a:t>The artist is…</a:t>
            </a:r>
          </a:p>
          <a:p>
            <a:pPr eaLnBrk="1" hangingPunct="1"/>
            <a:r>
              <a:rPr lang="en-US" sz="1400">
                <a:solidFill>
                  <a:srgbClr val="FFFF00"/>
                </a:solidFill>
              </a:rPr>
              <a:t>-a businessman </a:t>
            </a:r>
          </a:p>
          <a:p>
            <a:pPr eaLnBrk="1" hangingPunct="1"/>
            <a:r>
              <a:rPr lang="en-US" sz="1400">
                <a:solidFill>
                  <a:srgbClr val="FFFF00"/>
                </a:solidFill>
              </a:rPr>
              <a:t>  (Warhol, Kastabi)</a:t>
            </a:r>
          </a:p>
          <a:p>
            <a:pPr eaLnBrk="1" hangingPunct="1"/>
            <a:r>
              <a:rPr lang="en-US"/>
              <a:t> </a:t>
            </a:r>
          </a:p>
        </p:txBody>
      </p:sp>
      <p:sp>
        <p:nvSpPr>
          <p:cNvPr id="88076" name="Text Box 20"/>
          <p:cNvSpPr txBox="1">
            <a:spLocks noChangeArrowheads="1"/>
          </p:cNvSpPr>
          <p:nvPr/>
        </p:nvSpPr>
        <p:spPr bwMode="auto">
          <a:xfrm>
            <a:off x="1736725" y="1004888"/>
            <a:ext cx="3714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i="1" u="sng">
                <a:solidFill>
                  <a:srgbClr val="FFFF00"/>
                </a:solidFill>
              </a:rPr>
              <a:t>The Interface Model of Creativity</a:t>
            </a:r>
          </a:p>
        </p:txBody>
      </p:sp>
      <p:sp>
        <p:nvSpPr>
          <p:cNvPr id="194573" name="Oval 13"/>
          <p:cNvSpPr>
            <a:spLocks noChangeArrowheads="1"/>
          </p:cNvSpPr>
          <p:nvPr/>
        </p:nvSpPr>
        <p:spPr bwMode="auto">
          <a:xfrm>
            <a:off x="4267200" y="1524000"/>
            <a:ext cx="4495800" cy="1524000"/>
          </a:xfrm>
          <a:prstGeom prst="ellipse">
            <a:avLst/>
          </a:prstGeom>
          <a:solidFill>
            <a:schemeClr val="accent1"/>
          </a:solidFill>
          <a:ln w="9525">
            <a:solidFill>
              <a:schemeClr val="tx1"/>
            </a:solidFill>
            <a:round/>
            <a:headEnd/>
            <a:tailEnd/>
          </a:ln>
        </p:spPr>
        <p:txBody>
          <a:bodyPr wrap="none" anchor="ctr"/>
          <a:lstStyle/>
          <a:p>
            <a:pPr algn="ctr"/>
            <a:r>
              <a:rPr lang="en-US"/>
              <a:t>Change the belief/image—</a:t>
            </a:r>
          </a:p>
          <a:p>
            <a:pPr algn="ctr"/>
            <a:r>
              <a:rPr lang="en-US"/>
              <a:t>Change the idea!</a:t>
            </a:r>
          </a:p>
        </p:txBody>
      </p:sp>
    </p:spTree>
    <p:extLst>
      <p:ext uri="{BB962C8B-B14F-4D97-AF65-F5344CB8AC3E}">
        <p14:creationId xmlns:p14="http://schemas.microsoft.com/office/powerpoint/2010/main" val="3061177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4566"/>
                                        </p:tgtEl>
                                        <p:attrNameLst>
                                          <p:attrName>style.visibility</p:attrName>
                                        </p:attrNameLst>
                                      </p:cBhvr>
                                      <p:to>
                                        <p:strVal val="visible"/>
                                      </p:to>
                                    </p:set>
                                    <p:anim calcmode="lin" valueType="num">
                                      <p:cBhvr additive="base">
                                        <p:cTn id="7" dur="500" fill="hold"/>
                                        <p:tgtEl>
                                          <p:spTgt spid="194566"/>
                                        </p:tgtEl>
                                        <p:attrNameLst>
                                          <p:attrName>ppt_x</p:attrName>
                                        </p:attrNameLst>
                                      </p:cBhvr>
                                      <p:tavLst>
                                        <p:tav tm="0">
                                          <p:val>
                                            <p:strVal val="1+#ppt_w/2"/>
                                          </p:val>
                                        </p:tav>
                                        <p:tav tm="100000">
                                          <p:val>
                                            <p:strVal val="#ppt_x"/>
                                          </p:val>
                                        </p:tav>
                                      </p:tavLst>
                                    </p:anim>
                                    <p:anim calcmode="lin" valueType="num">
                                      <p:cBhvr additive="base">
                                        <p:cTn id="8" dur="500" fill="hold"/>
                                        <p:tgtEl>
                                          <p:spTgt spid="19456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94565"/>
                                        </p:tgtEl>
                                        <p:attrNameLst>
                                          <p:attrName>style.visibility</p:attrName>
                                        </p:attrNameLst>
                                      </p:cBhvr>
                                      <p:to>
                                        <p:strVal val="visible"/>
                                      </p:to>
                                    </p:set>
                                    <p:anim calcmode="lin" valueType="num">
                                      <p:cBhvr additive="base">
                                        <p:cTn id="11" dur="500" fill="hold"/>
                                        <p:tgtEl>
                                          <p:spTgt spid="194565"/>
                                        </p:tgtEl>
                                        <p:attrNameLst>
                                          <p:attrName>ppt_x</p:attrName>
                                        </p:attrNameLst>
                                      </p:cBhvr>
                                      <p:tavLst>
                                        <p:tav tm="0">
                                          <p:val>
                                            <p:strVal val="0-#ppt_w/2"/>
                                          </p:val>
                                        </p:tav>
                                        <p:tav tm="100000">
                                          <p:val>
                                            <p:strVal val="#ppt_x"/>
                                          </p:val>
                                        </p:tav>
                                      </p:tavLst>
                                    </p:anim>
                                    <p:anim calcmode="lin" valueType="num">
                                      <p:cBhvr additive="base">
                                        <p:cTn id="12" dur="500" fill="hold"/>
                                        <p:tgtEl>
                                          <p:spTgt spid="194565"/>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94567"/>
                                        </p:tgtEl>
                                        <p:attrNameLst>
                                          <p:attrName>style.visibility</p:attrName>
                                        </p:attrNameLst>
                                      </p:cBhvr>
                                      <p:to>
                                        <p:strVal val="visible"/>
                                      </p:to>
                                    </p:set>
                                    <p:anim calcmode="lin" valueType="num">
                                      <p:cBhvr additive="base">
                                        <p:cTn id="15" dur="500" fill="hold"/>
                                        <p:tgtEl>
                                          <p:spTgt spid="194567"/>
                                        </p:tgtEl>
                                        <p:attrNameLst>
                                          <p:attrName>ppt_x</p:attrName>
                                        </p:attrNameLst>
                                      </p:cBhvr>
                                      <p:tavLst>
                                        <p:tav tm="0">
                                          <p:val>
                                            <p:strVal val="0-#ppt_w/2"/>
                                          </p:val>
                                        </p:tav>
                                        <p:tav tm="100000">
                                          <p:val>
                                            <p:strVal val="#ppt_x"/>
                                          </p:val>
                                        </p:tav>
                                      </p:tavLst>
                                    </p:anim>
                                    <p:anim calcmode="lin" valueType="num">
                                      <p:cBhvr additive="base">
                                        <p:cTn id="16" dur="500" fill="hold"/>
                                        <p:tgtEl>
                                          <p:spTgt spid="19456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94562"/>
                                        </p:tgtEl>
                                        <p:attrNameLst>
                                          <p:attrName>style.visibility</p:attrName>
                                        </p:attrNameLst>
                                      </p:cBhvr>
                                      <p:to>
                                        <p:strVal val="visible"/>
                                      </p:to>
                                    </p:set>
                                    <p:anim calcmode="lin" valueType="num">
                                      <p:cBhvr additive="base">
                                        <p:cTn id="19" dur="500" fill="hold"/>
                                        <p:tgtEl>
                                          <p:spTgt spid="194562"/>
                                        </p:tgtEl>
                                        <p:attrNameLst>
                                          <p:attrName>ppt_x</p:attrName>
                                        </p:attrNameLst>
                                      </p:cBhvr>
                                      <p:tavLst>
                                        <p:tav tm="0">
                                          <p:val>
                                            <p:strVal val="#ppt_x"/>
                                          </p:val>
                                        </p:tav>
                                        <p:tav tm="100000">
                                          <p:val>
                                            <p:strVal val="#ppt_x"/>
                                          </p:val>
                                        </p:tav>
                                      </p:tavLst>
                                    </p:anim>
                                    <p:anim calcmode="lin" valueType="num">
                                      <p:cBhvr additive="base">
                                        <p:cTn id="20" dur="500" fill="hold"/>
                                        <p:tgtEl>
                                          <p:spTgt spid="194562"/>
                                        </p:tgtEl>
                                        <p:attrNameLst>
                                          <p:attrName>ppt_y</p:attrName>
                                        </p:attrNameLst>
                                      </p:cBhvr>
                                      <p:tavLst>
                                        <p:tav tm="0">
                                          <p:val>
                                            <p:strVal val="0-#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194564"/>
                                        </p:tgtEl>
                                        <p:attrNameLst>
                                          <p:attrName>style.visibility</p:attrName>
                                        </p:attrNameLst>
                                      </p:cBhvr>
                                      <p:to>
                                        <p:strVal val="visible"/>
                                      </p:to>
                                    </p:set>
                                    <p:anim calcmode="lin" valueType="num">
                                      <p:cBhvr additive="base">
                                        <p:cTn id="23" dur="500" fill="hold"/>
                                        <p:tgtEl>
                                          <p:spTgt spid="194564"/>
                                        </p:tgtEl>
                                        <p:attrNameLst>
                                          <p:attrName>ppt_x</p:attrName>
                                        </p:attrNameLst>
                                      </p:cBhvr>
                                      <p:tavLst>
                                        <p:tav tm="0">
                                          <p:val>
                                            <p:strVal val="0-#ppt_w/2"/>
                                          </p:val>
                                        </p:tav>
                                        <p:tav tm="100000">
                                          <p:val>
                                            <p:strVal val="#ppt_x"/>
                                          </p:val>
                                        </p:tav>
                                      </p:tavLst>
                                    </p:anim>
                                    <p:anim calcmode="lin" valueType="num">
                                      <p:cBhvr additive="base">
                                        <p:cTn id="24" dur="500" fill="hold"/>
                                        <p:tgtEl>
                                          <p:spTgt spid="194564"/>
                                        </p:tgtEl>
                                        <p:attrNameLst>
                                          <p:attrName>ppt_y</p:attrName>
                                        </p:attrNameLst>
                                      </p:cBhvr>
                                      <p:tavLst>
                                        <p:tav tm="0">
                                          <p:val>
                                            <p:strVal val="1+#ppt_h/2"/>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94563"/>
                                        </p:tgtEl>
                                        <p:attrNameLst>
                                          <p:attrName>style.visibility</p:attrName>
                                        </p:attrNameLst>
                                      </p:cBhvr>
                                      <p:to>
                                        <p:strVal val="visible"/>
                                      </p:to>
                                    </p:set>
                                    <p:anim calcmode="lin" valueType="num">
                                      <p:cBhvr additive="base">
                                        <p:cTn id="27" dur="500" fill="hold"/>
                                        <p:tgtEl>
                                          <p:spTgt spid="194563"/>
                                        </p:tgtEl>
                                        <p:attrNameLst>
                                          <p:attrName>ppt_x</p:attrName>
                                        </p:attrNameLst>
                                      </p:cBhvr>
                                      <p:tavLst>
                                        <p:tav tm="0">
                                          <p:val>
                                            <p:strVal val="1+#ppt_w/2"/>
                                          </p:val>
                                        </p:tav>
                                        <p:tav tm="100000">
                                          <p:val>
                                            <p:strVal val="#ppt_x"/>
                                          </p:val>
                                        </p:tav>
                                      </p:tavLst>
                                    </p:anim>
                                    <p:anim calcmode="lin" valueType="num">
                                      <p:cBhvr additive="base">
                                        <p:cTn id="28" dur="500" fill="hold"/>
                                        <p:tgtEl>
                                          <p:spTgt spid="194563"/>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4573"/>
                                        </p:tgtEl>
                                        <p:attrNameLst>
                                          <p:attrName>style.visibility</p:attrName>
                                        </p:attrNameLst>
                                      </p:cBhvr>
                                      <p:to>
                                        <p:strVal val="visible"/>
                                      </p:to>
                                    </p:set>
                                    <p:animEffect transition="in" filter="dissolve">
                                      <p:cBhvr>
                                        <p:cTn id="33" dur="500"/>
                                        <p:tgtEl>
                                          <p:spTgt spid="19457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94575"/>
                                        </p:tgtEl>
                                        <p:attrNameLst>
                                          <p:attrName>style.visibility</p:attrName>
                                        </p:attrNameLst>
                                      </p:cBhvr>
                                      <p:to>
                                        <p:strVal val="visible"/>
                                      </p:to>
                                    </p:set>
                                    <p:animEffect transition="in" filter="dissolve">
                                      <p:cBhvr>
                                        <p:cTn id="38" dur="500"/>
                                        <p:tgtEl>
                                          <p:spTgt spid="19457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194575"/>
                                        </p:tgtEl>
                                      </p:cBhvr>
                                    </p:animEffect>
                                    <p:set>
                                      <p:cBhvr>
                                        <p:cTn id="43" dur="1" fill="hold">
                                          <p:stCondLst>
                                            <p:cond delay="499"/>
                                          </p:stCondLst>
                                        </p:cTn>
                                        <p:tgtEl>
                                          <p:spTgt spid="194575"/>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194573"/>
                                        </p:tgtEl>
                                      </p:cBhvr>
                                    </p:animEffect>
                                    <p:set>
                                      <p:cBhvr>
                                        <p:cTn id="46" dur="1" fill="hold">
                                          <p:stCondLst>
                                            <p:cond delay="499"/>
                                          </p:stCondLst>
                                        </p:cTn>
                                        <p:tgtEl>
                                          <p:spTgt spid="194573"/>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4578"/>
                                        </p:tgtEl>
                                        <p:attrNameLst>
                                          <p:attrName>style.visibility</p:attrName>
                                        </p:attrNameLst>
                                      </p:cBhvr>
                                      <p:to>
                                        <p:strVal val="visible"/>
                                      </p:to>
                                    </p:set>
                                    <p:animEffect transition="in" filter="wipe(left)">
                                      <p:cBhvr>
                                        <p:cTn id="51" dur="500"/>
                                        <p:tgtEl>
                                          <p:spTgt spid="19457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194579">
                                            <p:txEl>
                                              <p:pRg st="0" end="0"/>
                                            </p:txEl>
                                          </p:spTgt>
                                        </p:tgtEl>
                                        <p:attrNameLst>
                                          <p:attrName>style.visibility</p:attrName>
                                        </p:attrNameLst>
                                      </p:cBhvr>
                                      <p:to>
                                        <p:strVal val="visible"/>
                                      </p:to>
                                    </p:set>
                                    <p:animEffect transition="in" filter="wipe(down)">
                                      <p:cBhvr>
                                        <p:cTn id="56" dur="500"/>
                                        <p:tgtEl>
                                          <p:spTgt spid="194579">
                                            <p:txEl>
                                              <p:pRg st="0" end="0"/>
                                            </p:txEl>
                                          </p:spTgt>
                                        </p:tgtEl>
                                      </p:cBhvr>
                                    </p:animEffect>
                                  </p:childTnLst>
                                </p:cTn>
                              </p:par>
                              <p:par>
                                <p:cTn id="57" presetID="22" presetClass="entr" presetSubtype="4" fill="hold" nodeType="withEffect">
                                  <p:stCondLst>
                                    <p:cond delay="0"/>
                                  </p:stCondLst>
                                  <p:childTnLst>
                                    <p:set>
                                      <p:cBhvr>
                                        <p:cTn id="58" dur="1" fill="hold">
                                          <p:stCondLst>
                                            <p:cond delay="0"/>
                                          </p:stCondLst>
                                        </p:cTn>
                                        <p:tgtEl>
                                          <p:spTgt spid="194579">
                                            <p:txEl>
                                              <p:pRg st="1" end="1"/>
                                            </p:txEl>
                                          </p:spTgt>
                                        </p:tgtEl>
                                        <p:attrNameLst>
                                          <p:attrName>style.visibility</p:attrName>
                                        </p:attrNameLst>
                                      </p:cBhvr>
                                      <p:to>
                                        <p:strVal val="visible"/>
                                      </p:to>
                                    </p:set>
                                    <p:animEffect transition="in" filter="wipe(down)">
                                      <p:cBhvr>
                                        <p:cTn id="59" dur="500"/>
                                        <p:tgtEl>
                                          <p:spTgt spid="194579">
                                            <p:txEl>
                                              <p:pRg st="1" end="1"/>
                                            </p:txEl>
                                          </p:spTgt>
                                        </p:tgtEl>
                                      </p:cBhvr>
                                    </p:animEffect>
                                  </p:childTnLst>
                                </p:cTn>
                              </p:par>
                              <p:par>
                                <p:cTn id="60" presetID="22" presetClass="entr" presetSubtype="4" fill="hold" nodeType="withEffect">
                                  <p:stCondLst>
                                    <p:cond delay="0"/>
                                  </p:stCondLst>
                                  <p:childTnLst>
                                    <p:set>
                                      <p:cBhvr>
                                        <p:cTn id="61" dur="1" fill="hold">
                                          <p:stCondLst>
                                            <p:cond delay="0"/>
                                          </p:stCondLst>
                                        </p:cTn>
                                        <p:tgtEl>
                                          <p:spTgt spid="194579">
                                            <p:txEl>
                                              <p:pRg st="4" end="4"/>
                                            </p:txEl>
                                          </p:spTgt>
                                        </p:tgtEl>
                                        <p:attrNameLst>
                                          <p:attrName>style.visibility</p:attrName>
                                        </p:attrNameLst>
                                      </p:cBhvr>
                                      <p:to>
                                        <p:strVal val="visible"/>
                                      </p:to>
                                    </p:set>
                                    <p:animEffect transition="in" filter="wipe(down)">
                                      <p:cBhvr>
                                        <p:cTn id="62" dur="500"/>
                                        <p:tgtEl>
                                          <p:spTgt spid="194579">
                                            <p:txEl>
                                              <p:pRg st="4" end="4"/>
                                            </p:txEl>
                                          </p:spTgt>
                                        </p:tgtEl>
                                      </p:cBhvr>
                                    </p:animEffect>
                                  </p:childTnLst>
                                </p:cTn>
                              </p:par>
                              <p:par>
                                <p:cTn id="63" presetID="22" presetClass="entr" presetSubtype="4" fill="hold" nodeType="withEffect">
                                  <p:stCondLst>
                                    <p:cond delay="0"/>
                                  </p:stCondLst>
                                  <p:childTnLst>
                                    <p:set>
                                      <p:cBhvr>
                                        <p:cTn id="64" dur="1" fill="hold">
                                          <p:stCondLst>
                                            <p:cond delay="0"/>
                                          </p:stCondLst>
                                        </p:cTn>
                                        <p:tgtEl>
                                          <p:spTgt spid="194579">
                                            <p:txEl>
                                              <p:pRg st="5" end="5"/>
                                            </p:txEl>
                                          </p:spTgt>
                                        </p:tgtEl>
                                        <p:attrNameLst>
                                          <p:attrName>style.visibility</p:attrName>
                                        </p:attrNameLst>
                                      </p:cBhvr>
                                      <p:to>
                                        <p:strVal val="visible"/>
                                      </p:to>
                                    </p:set>
                                    <p:animEffect transition="in" filter="wipe(down)">
                                      <p:cBhvr>
                                        <p:cTn id="65" dur="500"/>
                                        <p:tgtEl>
                                          <p:spTgt spid="194579">
                                            <p:txEl>
                                              <p:pRg st="5" end="5"/>
                                            </p:txEl>
                                          </p:spTgt>
                                        </p:tgtEl>
                                      </p:cBhvr>
                                    </p:animEffect>
                                  </p:childTnLst>
                                </p:cTn>
                              </p:par>
                              <p:par>
                                <p:cTn id="66" presetID="22" presetClass="entr" presetSubtype="4" fill="hold" nodeType="withEffect">
                                  <p:stCondLst>
                                    <p:cond delay="0"/>
                                  </p:stCondLst>
                                  <p:childTnLst>
                                    <p:set>
                                      <p:cBhvr>
                                        <p:cTn id="67" dur="1" fill="hold">
                                          <p:stCondLst>
                                            <p:cond delay="0"/>
                                          </p:stCondLst>
                                        </p:cTn>
                                        <p:tgtEl>
                                          <p:spTgt spid="194579">
                                            <p:txEl>
                                              <p:pRg st="6" end="6"/>
                                            </p:txEl>
                                          </p:spTgt>
                                        </p:tgtEl>
                                        <p:attrNameLst>
                                          <p:attrName>style.visibility</p:attrName>
                                        </p:attrNameLst>
                                      </p:cBhvr>
                                      <p:to>
                                        <p:strVal val="visible"/>
                                      </p:to>
                                    </p:set>
                                    <p:animEffect transition="in" filter="wipe(down)">
                                      <p:cBhvr>
                                        <p:cTn id="68" dur="500"/>
                                        <p:tgtEl>
                                          <p:spTgt spid="194579">
                                            <p:txEl>
                                              <p:pRg st="6" end="6"/>
                                            </p:txEl>
                                          </p:spTgt>
                                        </p:tgtEl>
                                      </p:cBhvr>
                                    </p:animEffect>
                                  </p:childTnLst>
                                </p:cTn>
                              </p:par>
                              <p:par>
                                <p:cTn id="69" presetID="22" presetClass="entr" presetSubtype="4" fill="hold" nodeType="withEffect">
                                  <p:stCondLst>
                                    <p:cond delay="0"/>
                                  </p:stCondLst>
                                  <p:childTnLst>
                                    <p:set>
                                      <p:cBhvr>
                                        <p:cTn id="70" dur="1" fill="hold">
                                          <p:stCondLst>
                                            <p:cond delay="0"/>
                                          </p:stCondLst>
                                        </p:cTn>
                                        <p:tgtEl>
                                          <p:spTgt spid="194579">
                                            <p:txEl>
                                              <p:pRg st="7" end="7"/>
                                            </p:txEl>
                                          </p:spTgt>
                                        </p:tgtEl>
                                        <p:attrNameLst>
                                          <p:attrName>style.visibility</p:attrName>
                                        </p:attrNameLst>
                                      </p:cBhvr>
                                      <p:to>
                                        <p:strVal val="visible"/>
                                      </p:to>
                                    </p:set>
                                    <p:animEffect transition="in" filter="wipe(down)">
                                      <p:cBhvr>
                                        <p:cTn id="71" dur="500"/>
                                        <p:tgtEl>
                                          <p:spTgt spid="194579">
                                            <p:txEl>
                                              <p:pRg st="7" end="7"/>
                                            </p:txEl>
                                          </p:spTgt>
                                        </p:tgtEl>
                                      </p:cBhvr>
                                    </p:animEffect>
                                  </p:childTnLst>
                                </p:cTn>
                              </p:par>
                              <p:par>
                                <p:cTn id="72" presetID="22" presetClass="entr" presetSubtype="4" fill="hold" nodeType="withEffect">
                                  <p:stCondLst>
                                    <p:cond delay="0"/>
                                  </p:stCondLst>
                                  <p:childTnLst>
                                    <p:set>
                                      <p:cBhvr>
                                        <p:cTn id="73" dur="1" fill="hold">
                                          <p:stCondLst>
                                            <p:cond delay="0"/>
                                          </p:stCondLst>
                                        </p:cTn>
                                        <p:tgtEl>
                                          <p:spTgt spid="194579">
                                            <p:txEl>
                                              <p:pRg st="8" end="8"/>
                                            </p:txEl>
                                          </p:spTgt>
                                        </p:tgtEl>
                                        <p:attrNameLst>
                                          <p:attrName>style.visibility</p:attrName>
                                        </p:attrNameLst>
                                      </p:cBhvr>
                                      <p:to>
                                        <p:strVal val="visible"/>
                                      </p:to>
                                    </p:set>
                                    <p:animEffect transition="in" filter="wipe(down)">
                                      <p:cBhvr>
                                        <p:cTn id="74" dur="500"/>
                                        <p:tgtEl>
                                          <p:spTgt spid="194579">
                                            <p:txEl>
                                              <p:pRg st="8" end="8"/>
                                            </p:txEl>
                                          </p:spTgt>
                                        </p:tgtEl>
                                      </p:cBhvr>
                                    </p:animEffect>
                                  </p:childTnLst>
                                </p:cTn>
                              </p:par>
                              <p:par>
                                <p:cTn id="75" presetID="22" presetClass="entr" presetSubtype="4" fill="hold" nodeType="withEffect">
                                  <p:stCondLst>
                                    <p:cond delay="0"/>
                                  </p:stCondLst>
                                  <p:childTnLst>
                                    <p:set>
                                      <p:cBhvr>
                                        <p:cTn id="76" dur="1" fill="hold">
                                          <p:stCondLst>
                                            <p:cond delay="0"/>
                                          </p:stCondLst>
                                        </p:cTn>
                                        <p:tgtEl>
                                          <p:spTgt spid="194579">
                                            <p:txEl>
                                              <p:pRg st="9" end="9"/>
                                            </p:txEl>
                                          </p:spTgt>
                                        </p:tgtEl>
                                        <p:attrNameLst>
                                          <p:attrName>style.visibility</p:attrName>
                                        </p:attrNameLst>
                                      </p:cBhvr>
                                      <p:to>
                                        <p:strVal val="visible"/>
                                      </p:to>
                                    </p:set>
                                    <p:animEffect transition="in" filter="wipe(down)">
                                      <p:cBhvr>
                                        <p:cTn id="77" dur="500"/>
                                        <p:tgtEl>
                                          <p:spTgt spid="194579">
                                            <p:txEl>
                                              <p:pRg st="9" end="9"/>
                                            </p:txEl>
                                          </p:spTgt>
                                        </p:tgtEl>
                                      </p:cBhvr>
                                    </p:animEffect>
                                  </p:childTnLst>
                                </p:cTn>
                              </p:par>
                              <p:par>
                                <p:cTn id="78" presetID="22" presetClass="entr" presetSubtype="4" fill="hold" nodeType="withEffect">
                                  <p:stCondLst>
                                    <p:cond delay="0"/>
                                  </p:stCondLst>
                                  <p:childTnLst>
                                    <p:set>
                                      <p:cBhvr>
                                        <p:cTn id="79" dur="1" fill="hold">
                                          <p:stCondLst>
                                            <p:cond delay="0"/>
                                          </p:stCondLst>
                                        </p:cTn>
                                        <p:tgtEl>
                                          <p:spTgt spid="194579">
                                            <p:txEl>
                                              <p:pRg st="10" end="10"/>
                                            </p:txEl>
                                          </p:spTgt>
                                        </p:tgtEl>
                                        <p:attrNameLst>
                                          <p:attrName>style.visibility</p:attrName>
                                        </p:attrNameLst>
                                      </p:cBhvr>
                                      <p:to>
                                        <p:strVal val="visible"/>
                                      </p:to>
                                    </p:set>
                                    <p:animEffect transition="in" filter="wipe(down)">
                                      <p:cBhvr>
                                        <p:cTn id="80" dur="500"/>
                                        <p:tgtEl>
                                          <p:spTgt spid="194579">
                                            <p:txEl>
                                              <p:pRg st="10" end="10"/>
                                            </p:txEl>
                                          </p:spTgt>
                                        </p:tgtEl>
                                      </p:cBhvr>
                                    </p:animEffect>
                                  </p:childTnLst>
                                </p:cTn>
                              </p:par>
                              <p:par>
                                <p:cTn id="81" presetID="22" presetClass="entr" presetSubtype="4" fill="hold" nodeType="withEffect">
                                  <p:stCondLst>
                                    <p:cond delay="0"/>
                                  </p:stCondLst>
                                  <p:childTnLst>
                                    <p:set>
                                      <p:cBhvr>
                                        <p:cTn id="82" dur="1" fill="hold">
                                          <p:stCondLst>
                                            <p:cond delay="0"/>
                                          </p:stCondLst>
                                        </p:cTn>
                                        <p:tgtEl>
                                          <p:spTgt spid="194579">
                                            <p:txEl>
                                              <p:pRg st="11" end="11"/>
                                            </p:txEl>
                                          </p:spTgt>
                                        </p:tgtEl>
                                        <p:attrNameLst>
                                          <p:attrName>style.visibility</p:attrName>
                                        </p:attrNameLst>
                                      </p:cBhvr>
                                      <p:to>
                                        <p:strVal val="visible"/>
                                      </p:to>
                                    </p:set>
                                    <p:animEffect transition="in" filter="wipe(down)">
                                      <p:cBhvr>
                                        <p:cTn id="83" dur="500"/>
                                        <p:tgtEl>
                                          <p:spTgt spid="194579">
                                            <p:txEl>
                                              <p:pRg st="11" end="11"/>
                                            </p:txEl>
                                          </p:spTgt>
                                        </p:tgtEl>
                                      </p:cBhvr>
                                    </p:animEffect>
                                  </p:childTnLst>
                                </p:cTn>
                              </p:par>
                              <p:par>
                                <p:cTn id="84" presetID="22" presetClass="entr" presetSubtype="4" fill="hold" nodeType="withEffect">
                                  <p:stCondLst>
                                    <p:cond delay="0"/>
                                  </p:stCondLst>
                                  <p:childTnLst>
                                    <p:set>
                                      <p:cBhvr>
                                        <p:cTn id="85" dur="1" fill="hold">
                                          <p:stCondLst>
                                            <p:cond delay="0"/>
                                          </p:stCondLst>
                                        </p:cTn>
                                        <p:tgtEl>
                                          <p:spTgt spid="194579">
                                            <p:txEl>
                                              <p:pRg st="12" end="12"/>
                                            </p:txEl>
                                          </p:spTgt>
                                        </p:tgtEl>
                                        <p:attrNameLst>
                                          <p:attrName>style.visibility</p:attrName>
                                        </p:attrNameLst>
                                      </p:cBhvr>
                                      <p:to>
                                        <p:strVal val="visible"/>
                                      </p:to>
                                    </p:set>
                                    <p:animEffect transition="in" filter="wipe(down)">
                                      <p:cBhvr>
                                        <p:cTn id="86" dur="500"/>
                                        <p:tgtEl>
                                          <p:spTgt spid="194579">
                                            <p:txEl>
                                              <p:pRg st="12" end="12"/>
                                            </p:txEl>
                                          </p:spTgt>
                                        </p:tgtEl>
                                      </p:cBhvr>
                                    </p:animEffect>
                                  </p:childTnLst>
                                </p:cTn>
                              </p:par>
                              <p:par>
                                <p:cTn id="87" presetID="22" presetClass="entr" presetSubtype="4" fill="hold" nodeType="withEffect">
                                  <p:stCondLst>
                                    <p:cond delay="0"/>
                                  </p:stCondLst>
                                  <p:childTnLst>
                                    <p:set>
                                      <p:cBhvr>
                                        <p:cTn id="88" dur="1" fill="hold">
                                          <p:stCondLst>
                                            <p:cond delay="0"/>
                                          </p:stCondLst>
                                        </p:cTn>
                                        <p:tgtEl>
                                          <p:spTgt spid="194579">
                                            <p:txEl>
                                              <p:pRg st="13" end="13"/>
                                            </p:txEl>
                                          </p:spTgt>
                                        </p:tgtEl>
                                        <p:attrNameLst>
                                          <p:attrName>style.visibility</p:attrName>
                                        </p:attrNameLst>
                                      </p:cBhvr>
                                      <p:to>
                                        <p:strVal val="visible"/>
                                      </p:to>
                                    </p:set>
                                    <p:animEffect transition="in" filter="wipe(down)">
                                      <p:cBhvr>
                                        <p:cTn id="89" dur="500"/>
                                        <p:tgtEl>
                                          <p:spTgt spid="194579">
                                            <p:txEl>
                                              <p:pRg st="13" end="13"/>
                                            </p:txEl>
                                          </p:spTgt>
                                        </p:tgtEl>
                                      </p:cBhvr>
                                    </p:animEffect>
                                  </p:childTnLst>
                                </p:cTn>
                              </p:par>
                              <p:par>
                                <p:cTn id="90" presetID="22" presetClass="entr" presetSubtype="4" fill="hold" nodeType="withEffect">
                                  <p:stCondLst>
                                    <p:cond delay="0"/>
                                  </p:stCondLst>
                                  <p:childTnLst>
                                    <p:set>
                                      <p:cBhvr>
                                        <p:cTn id="91" dur="1" fill="hold">
                                          <p:stCondLst>
                                            <p:cond delay="0"/>
                                          </p:stCondLst>
                                        </p:cTn>
                                        <p:tgtEl>
                                          <p:spTgt spid="194579">
                                            <p:txEl>
                                              <p:pRg st="2" end="2"/>
                                            </p:txEl>
                                          </p:spTgt>
                                        </p:tgtEl>
                                        <p:attrNameLst>
                                          <p:attrName>style.visibility</p:attrName>
                                        </p:attrNameLst>
                                      </p:cBhvr>
                                      <p:to>
                                        <p:strVal val="visible"/>
                                      </p:to>
                                    </p:set>
                                    <p:animEffect transition="in" filter="wipe(down)">
                                      <p:cBhvr>
                                        <p:cTn id="92" dur="500"/>
                                        <p:tgtEl>
                                          <p:spTgt spid="194579">
                                            <p:txEl>
                                              <p:pRg st="2" end="2"/>
                                            </p:txEl>
                                          </p:spTgt>
                                        </p:tgtEl>
                                      </p:cBhvr>
                                    </p:animEffect>
                                  </p:childTnLst>
                                </p:cTn>
                              </p:par>
                              <p:par>
                                <p:cTn id="93" presetID="22" presetClass="entr" presetSubtype="4" fill="hold" nodeType="withEffect">
                                  <p:stCondLst>
                                    <p:cond delay="0"/>
                                  </p:stCondLst>
                                  <p:childTnLst>
                                    <p:set>
                                      <p:cBhvr>
                                        <p:cTn id="94" dur="1" fill="hold">
                                          <p:stCondLst>
                                            <p:cond delay="0"/>
                                          </p:stCondLst>
                                        </p:cTn>
                                        <p:tgtEl>
                                          <p:spTgt spid="194579">
                                            <p:txEl>
                                              <p:pRg st="3" end="3"/>
                                            </p:txEl>
                                          </p:spTgt>
                                        </p:tgtEl>
                                        <p:attrNameLst>
                                          <p:attrName>style.visibility</p:attrName>
                                        </p:attrNameLst>
                                      </p:cBhvr>
                                      <p:to>
                                        <p:strVal val="visible"/>
                                      </p:to>
                                    </p:set>
                                    <p:animEffect transition="in" filter="wipe(down)">
                                      <p:cBhvr>
                                        <p:cTn id="95" dur="500"/>
                                        <p:tgtEl>
                                          <p:spTgt spid="194579">
                                            <p:txEl>
                                              <p:pRg st="3" end="3"/>
                                            </p:txEl>
                                          </p:spTgt>
                                        </p:tgtEl>
                                      </p:cBhvr>
                                    </p:animEffect>
                                  </p:childTnLst>
                                </p:cTn>
                              </p:par>
                              <p:par>
                                <p:cTn id="96" presetID="22" presetClass="entr" presetSubtype="4" fill="hold" nodeType="withEffect">
                                  <p:stCondLst>
                                    <p:cond delay="0"/>
                                  </p:stCondLst>
                                  <p:childTnLst>
                                    <p:set>
                                      <p:cBhvr>
                                        <p:cTn id="97" dur="1" fill="hold">
                                          <p:stCondLst>
                                            <p:cond delay="0"/>
                                          </p:stCondLst>
                                        </p:cTn>
                                        <p:tgtEl>
                                          <p:spTgt spid="194579">
                                            <p:txEl>
                                              <p:pRg st="14" end="14"/>
                                            </p:txEl>
                                          </p:spTgt>
                                        </p:tgtEl>
                                        <p:attrNameLst>
                                          <p:attrName>style.visibility</p:attrName>
                                        </p:attrNameLst>
                                      </p:cBhvr>
                                      <p:to>
                                        <p:strVal val="visible"/>
                                      </p:to>
                                    </p:set>
                                    <p:animEffect transition="in" filter="wipe(down)">
                                      <p:cBhvr>
                                        <p:cTn id="98" dur="500"/>
                                        <p:tgtEl>
                                          <p:spTgt spid="194579">
                                            <p:txEl>
                                              <p:pRg st="14" end="14"/>
                                            </p:txEl>
                                          </p:spTgt>
                                        </p:tgtEl>
                                      </p:cBhvr>
                                    </p:animEffect>
                                  </p:childTnLst>
                                </p:cTn>
                              </p:par>
                              <p:par>
                                <p:cTn id="99" presetID="22" presetClass="entr" presetSubtype="4" fill="hold" nodeType="withEffect">
                                  <p:stCondLst>
                                    <p:cond delay="0"/>
                                  </p:stCondLst>
                                  <p:childTnLst>
                                    <p:set>
                                      <p:cBhvr>
                                        <p:cTn id="100" dur="1" fill="hold">
                                          <p:stCondLst>
                                            <p:cond delay="0"/>
                                          </p:stCondLst>
                                        </p:cTn>
                                        <p:tgtEl>
                                          <p:spTgt spid="194579">
                                            <p:txEl>
                                              <p:pRg st="15" end="15"/>
                                            </p:txEl>
                                          </p:spTgt>
                                        </p:tgtEl>
                                        <p:attrNameLst>
                                          <p:attrName>style.visibility</p:attrName>
                                        </p:attrNameLst>
                                      </p:cBhvr>
                                      <p:to>
                                        <p:strVal val="visible"/>
                                      </p:to>
                                    </p:set>
                                    <p:animEffect transition="in" filter="wipe(down)">
                                      <p:cBhvr>
                                        <p:cTn id="101" dur="500"/>
                                        <p:tgtEl>
                                          <p:spTgt spid="194579">
                                            <p:txEl>
                                              <p:pRg st="15" end="15"/>
                                            </p:txEl>
                                          </p:spTgt>
                                        </p:tgtEl>
                                      </p:cBhvr>
                                    </p:animEffect>
                                  </p:childTnLst>
                                </p:cTn>
                              </p:par>
                              <p:par>
                                <p:cTn id="102" presetID="22" presetClass="entr" presetSubtype="4" fill="hold" nodeType="withEffect">
                                  <p:stCondLst>
                                    <p:cond delay="0"/>
                                  </p:stCondLst>
                                  <p:childTnLst>
                                    <p:set>
                                      <p:cBhvr>
                                        <p:cTn id="103" dur="1" fill="hold">
                                          <p:stCondLst>
                                            <p:cond delay="0"/>
                                          </p:stCondLst>
                                        </p:cTn>
                                        <p:tgtEl>
                                          <p:spTgt spid="194579">
                                            <p:txEl>
                                              <p:pRg st="16" end="16"/>
                                            </p:txEl>
                                          </p:spTgt>
                                        </p:tgtEl>
                                        <p:attrNameLst>
                                          <p:attrName>style.visibility</p:attrName>
                                        </p:attrNameLst>
                                      </p:cBhvr>
                                      <p:to>
                                        <p:strVal val="visible"/>
                                      </p:to>
                                    </p:set>
                                    <p:animEffect transition="in" filter="wipe(down)">
                                      <p:cBhvr>
                                        <p:cTn id="104" dur="500"/>
                                        <p:tgtEl>
                                          <p:spTgt spid="194579">
                                            <p:txEl>
                                              <p:pRg st="16" end="16"/>
                                            </p:txEl>
                                          </p:spTgt>
                                        </p:tgtEl>
                                      </p:cBhvr>
                                    </p:animEffect>
                                  </p:childTnLst>
                                </p:cTn>
                              </p:par>
                              <p:par>
                                <p:cTn id="105" presetID="22" presetClass="entr" presetSubtype="4" fill="hold" nodeType="withEffect">
                                  <p:stCondLst>
                                    <p:cond delay="0"/>
                                  </p:stCondLst>
                                  <p:childTnLst>
                                    <p:set>
                                      <p:cBhvr>
                                        <p:cTn id="106" dur="1" fill="hold">
                                          <p:stCondLst>
                                            <p:cond delay="0"/>
                                          </p:stCondLst>
                                        </p:cTn>
                                        <p:tgtEl>
                                          <p:spTgt spid="194579">
                                            <p:txEl>
                                              <p:pRg st="17" end="17"/>
                                            </p:txEl>
                                          </p:spTgt>
                                        </p:tgtEl>
                                        <p:attrNameLst>
                                          <p:attrName>style.visibility</p:attrName>
                                        </p:attrNameLst>
                                      </p:cBhvr>
                                      <p:to>
                                        <p:strVal val="visible"/>
                                      </p:to>
                                    </p:set>
                                    <p:animEffect transition="in" filter="wipe(down)">
                                      <p:cBhvr>
                                        <p:cTn id="107" dur="500"/>
                                        <p:tgtEl>
                                          <p:spTgt spid="194579">
                                            <p:txEl>
                                              <p:pRg st="17" end="17"/>
                                            </p:txEl>
                                          </p:spTgt>
                                        </p:tgtEl>
                                      </p:cBhvr>
                                    </p:animEffect>
                                  </p:childTnLst>
                                </p:cTn>
                              </p:par>
                              <p:par>
                                <p:cTn id="108" presetID="22" presetClass="entr" presetSubtype="4" fill="hold" nodeType="withEffect">
                                  <p:stCondLst>
                                    <p:cond delay="0"/>
                                  </p:stCondLst>
                                  <p:childTnLst>
                                    <p:set>
                                      <p:cBhvr>
                                        <p:cTn id="109" dur="1" fill="hold">
                                          <p:stCondLst>
                                            <p:cond delay="0"/>
                                          </p:stCondLst>
                                        </p:cTn>
                                        <p:tgtEl>
                                          <p:spTgt spid="194579">
                                            <p:txEl>
                                              <p:pRg st="18" end="18"/>
                                            </p:txEl>
                                          </p:spTgt>
                                        </p:tgtEl>
                                        <p:attrNameLst>
                                          <p:attrName>style.visibility</p:attrName>
                                        </p:attrNameLst>
                                      </p:cBhvr>
                                      <p:to>
                                        <p:strVal val="visible"/>
                                      </p:to>
                                    </p:set>
                                    <p:animEffect transition="in" filter="wipe(down)">
                                      <p:cBhvr>
                                        <p:cTn id="110" dur="500"/>
                                        <p:tgtEl>
                                          <p:spTgt spid="194579">
                                            <p:txEl>
                                              <p:pRg st="18" end="18"/>
                                            </p:txEl>
                                          </p:spTgt>
                                        </p:tgtEl>
                                      </p:cBhvr>
                                    </p:animEffect>
                                  </p:childTnLst>
                                </p:cTn>
                              </p:par>
                              <p:par>
                                <p:cTn id="111" presetID="22" presetClass="entr" presetSubtype="4" fill="hold" nodeType="withEffect">
                                  <p:stCondLst>
                                    <p:cond delay="0"/>
                                  </p:stCondLst>
                                  <p:childTnLst>
                                    <p:set>
                                      <p:cBhvr>
                                        <p:cTn id="112" dur="1" fill="hold">
                                          <p:stCondLst>
                                            <p:cond delay="0"/>
                                          </p:stCondLst>
                                        </p:cTn>
                                        <p:tgtEl>
                                          <p:spTgt spid="194579">
                                            <p:txEl>
                                              <p:pRg st="19" end="19"/>
                                            </p:txEl>
                                          </p:spTgt>
                                        </p:tgtEl>
                                        <p:attrNameLst>
                                          <p:attrName>style.visibility</p:attrName>
                                        </p:attrNameLst>
                                      </p:cBhvr>
                                      <p:to>
                                        <p:strVal val="visible"/>
                                      </p:to>
                                    </p:set>
                                    <p:animEffect transition="in" filter="wipe(down)">
                                      <p:cBhvr>
                                        <p:cTn id="113" dur="500"/>
                                        <p:tgtEl>
                                          <p:spTgt spid="194579">
                                            <p:txEl>
                                              <p:pRg st="19" end="19"/>
                                            </p:txEl>
                                          </p:spTgt>
                                        </p:tgtEl>
                                      </p:cBhvr>
                                    </p:animEffect>
                                  </p:childTnLst>
                                </p:cTn>
                              </p:par>
                              <p:par>
                                <p:cTn id="114" presetID="22" presetClass="entr" presetSubtype="4" fill="hold" nodeType="withEffect">
                                  <p:stCondLst>
                                    <p:cond delay="0"/>
                                  </p:stCondLst>
                                  <p:childTnLst>
                                    <p:set>
                                      <p:cBhvr>
                                        <p:cTn id="115" dur="1" fill="hold">
                                          <p:stCondLst>
                                            <p:cond delay="0"/>
                                          </p:stCondLst>
                                        </p:cTn>
                                        <p:tgtEl>
                                          <p:spTgt spid="194579">
                                            <p:txEl>
                                              <p:pRg st="20" end="20"/>
                                            </p:txEl>
                                          </p:spTgt>
                                        </p:tgtEl>
                                        <p:attrNameLst>
                                          <p:attrName>style.visibility</p:attrName>
                                        </p:attrNameLst>
                                      </p:cBhvr>
                                      <p:to>
                                        <p:strVal val="visible"/>
                                      </p:to>
                                    </p:set>
                                    <p:animEffect transition="in" filter="wipe(down)">
                                      <p:cBhvr>
                                        <p:cTn id="116" dur="500"/>
                                        <p:tgtEl>
                                          <p:spTgt spid="194579">
                                            <p:txEl>
                                              <p:pRg st="20" end="20"/>
                                            </p:txEl>
                                          </p:spTgt>
                                        </p:tgtEl>
                                      </p:cBhvr>
                                    </p:animEffect>
                                  </p:childTnLst>
                                </p:cTn>
                              </p:par>
                              <p:par>
                                <p:cTn id="117" presetID="22" presetClass="entr" presetSubtype="4" fill="hold" nodeType="withEffect">
                                  <p:stCondLst>
                                    <p:cond delay="0"/>
                                  </p:stCondLst>
                                  <p:childTnLst>
                                    <p:set>
                                      <p:cBhvr>
                                        <p:cTn id="118" dur="1" fill="hold">
                                          <p:stCondLst>
                                            <p:cond delay="0"/>
                                          </p:stCondLst>
                                        </p:cTn>
                                        <p:tgtEl>
                                          <p:spTgt spid="194579">
                                            <p:txEl>
                                              <p:pRg st="21" end="21"/>
                                            </p:txEl>
                                          </p:spTgt>
                                        </p:tgtEl>
                                        <p:attrNameLst>
                                          <p:attrName>style.visibility</p:attrName>
                                        </p:attrNameLst>
                                      </p:cBhvr>
                                      <p:to>
                                        <p:strVal val="visible"/>
                                      </p:to>
                                    </p:set>
                                    <p:animEffect transition="in" filter="wipe(down)">
                                      <p:cBhvr>
                                        <p:cTn id="119" dur="500"/>
                                        <p:tgtEl>
                                          <p:spTgt spid="194579">
                                            <p:txEl>
                                              <p:pRg st="21" end="21"/>
                                            </p:txEl>
                                          </p:spTgt>
                                        </p:tgtEl>
                                      </p:cBhvr>
                                    </p:animEffect>
                                  </p:childTnLst>
                                </p:cTn>
                              </p:par>
                              <p:par>
                                <p:cTn id="120" presetID="22" presetClass="entr" presetSubtype="4" fill="hold" nodeType="withEffect">
                                  <p:stCondLst>
                                    <p:cond delay="0"/>
                                  </p:stCondLst>
                                  <p:childTnLst>
                                    <p:set>
                                      <p:cBhvr>
                                        <p:cTn id="121" dur="1" fill="hold">
                                          <p:stCondLst>
                                            <p:cond delay="0"/>
                                          </p:stCondLst>
                                        </p:cTn>
                                        <p:tgtEl>
                                          <p:spTgt spid="194579">
                                            <p:txEl>
                                              <p:pRg st="22" end="22"/>
                                            </p:txEl>
                                          </p:spTgt>
                                        </p:tgtEl>
                                        <p:attrNameLst>
                                          <p:attrName>style.visibility</p:attrName>
                                        </p:attrNameLst>
                                      </p:cBhvr>
                                      <p:to>
                                        <p:strVal val="visible"/>
                                      </p:to>
                                    </p:set>
                                    <p:animEffect transition="in" filter="wipe(down)">
                                      <p:cBhvr>
                                        <p:cTn id="122" dur="500"/>
                                        <p:tgtEl>
                                          <p:spTgt spid="194579">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animBg="1"/>
      <p:bldP spid="194563" grpId="0" animBg="1"/>
      <p:bldP spid="194564" grpId="0" animBg="1"/>
      <p:bldP spid="194565" grpId="0"/>
      <p:bldP spid="194566" grpId="0"/>
      <p:bldP spid="194567" grpId="0"/>
      <p:bldP spid="194575" grpId="0" animBg="1"/>
      <p:bldP spid="194575" grpId="1" animBg="1"/>
      <p:bldP spid="194578" grpId="0" animBg="1"/>
      <p:bldP spid="194573" grpId="0" animBg="1"/>
      <p:bldP spid="19457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84326" name="Rectangle 6"/>
          <p:cNvSpPr>
            <a:spLocks noGrp="1" noChangeArrowheads="1"/>
          </p:cNvSpPr>
          <p:nvPr>
            <p:ph type="title"/>
          </p:nvPr>
        </p:nvSpPr>
        <p:spPr/>
        <p:txBody>
          <a:bodyPr>
            <a:normAutofit fontScale="90000"/>
          </a:bodyPr>
          <a:lstStyle/>
          <a:p>
            <a:r>
              <a:rPr lang="en-US" sz="4000">
                <a:solidFill>
                  <a:srgbClr val="FFFF00"/>
                </a:solidFill>
              </a:rPr>
              <a:t>Case Study: Sometimes Context CAN Be Everything!</a:t>
            </a:r>
          </a:p>
        </p:txBody>
      </p:sp>
      <p:pic>
        <p:nvPicPr>
          <p:cNvPr id="184325" name="Picture 5" descr="0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90750" y="2262188"/>
            <a:ext cx="4762500" cy="320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2464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84325"/>
                                        </p:tgtEl>
                                        <p:attrNameLst>
                                          <p:attrName>style.visibility</p:attrName>
                                        </p:attrNameLst>
                                      </p:cBhvr>
                                      <p:to>
                                        <p:strVal val="visible"/>
                                      </p:to>
                                    </p:set>
                                    <p:anim calcmode="lin" valueType="num">
                                      <p:cBhvr>
                                        <p:cTn id="7" dur="500" fill="hold"/>
                                        <p:tgtEl>
                                          <p:spTgt spid="184325"/>
                                        </p:tgtEl>
                                        <p:attrNameLst>
                                          <p:attrName>ppt_w</p:attrName>
                                        </p:attrNameLst>
                                      </p:cBhvr>
                                      <p:tavLst>
                                        <p:tav tm="0">
                                          <p:val>
                                            <p:fltVal val="0"/>
                                          </p:val>
                                        </p:tav>
                                        <p:tav tm="100000">
                                          <p:val>
                                            <p:strVal val="#ppt_w"/>
                                          </p:val>
                                        </p:tav>
                                      </p:tavLst>
                                    </p:anim>
                                    <p:anim calcmode="lin" valueType="num">
                                      <p:cBhvr>
                                        <p:cTn id="8" dur="500" fill="hold"/>
                                        <p:tgtEl>
                                          <p:spTgt spid="184325"/>
                                        </p:tgtEl>
                                        <p:attrNameLst>
                                          <p:attrName>ppt_h</p:attrName>
                                        </p:attrNameLst>
                                      </p:cBhvr>
                                      <p:tavLst>
                                        <p:tav tm="0">
                                          <p:val>
                                            <p:fltVal val="0"/>
                                          </p:val>
                                        </p:tav>
                                        <p:tav tm="100000">
                                          <p:val>
                                            <p:strVal val="#ppt_h"/>
                                          </p:val>
                                        </p:tav>
                                      </p:tavLst>
                                    </p:anim>
                                    <p:animEffect transition="in" filter="fade">
                                      <p:cBhvr>
                                        <p:cTn id="9"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grpSp>
        <p:nvGrpSpPr>
          <p:cNvPr id="238594" name="Group 2"/>
          <p:cNvGrpSpPr>
            <a:grpSpLocks/>
          </p:cNvGrpSpPr>
          <p:nvPr/>
        </p:nvGrpSpPr>
        <p:grpSpPr bwMode="auto">
          <a:xfrm>
            <a:off x="1981200" y="838200"/>
            <a:ext cx="3810000" cy="4267200"/>
            <a:chOff x="1152" y="672"/>
            <a:chExt cx="1680" cy="1872"/>
          </a:xfrm>
        </p:grpSpPr>
        <p:grpSp>
          <p:nvGrpSpPr>
            <p:cNvPr id="238595" name="Group 3"/>
            <p:cNvGrpSpPr>
              <a:grpSpLocks/>
            </p:cNvGrpSpPr>
            <p:nvPr/>
          </p:nvGrpSpPr>
          <p:grpSpPr bwMode="auto">
            <a:xfrm>
              <a:off x="1152" y="672"/>
              <a:ext cx="1152" cy="624"/>
              <a:chOff x="1152" y="672"/>
              <a:chExt cx="1152" cy="624"/>
            </a:xfrm>
          </p:grpSpPr>
          <p:sp>
            <p:nvSpPr>
              <p:cNvPr id="238596" name="Line 4"/>
              <p:cNvSpPr>
                <a:spLocks noChangeShapeType="1"/>
              </p:cNvSpPr>
              <p:nvPr/>
            </p:nvSpPr>
            <p:spPr bwMode="auto">
              <a:xfrm>
                <a:off x="1152" y="672"/>
                <a:ext cx="1152" cy="0"/>
              </a:xfrm>
              <a:prstGeom prst="line">
                <a:avLst/>
              </a:prstGeom>
              <a:noFill/>
              <a:ln w="28575">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597" name="Line 5"/>
              <p:cNvSpPr>
                <a:spLocks noChangeShapeType="1"/>
              </p:cNvSpPr>
              <p:nvPr/>
            </p:nvSpPr>
            <p:spPr bwMode="auto">
              <a:xfrm>
                <a:off x="1200" y="672"/>
                <a:ext cx="528" cy="624"/>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598" name="Line 6"/>
              <p:cNvSpPr>
                <a:spLocks noChangeShapeType="1"/>
              </p:cNvSpPr>
              <p:nvPr/>
            </p:nvSpPr>
            <p:spPr bwMode="auto">
              <a:xfrm flipH="1">
                <a:off x="1728" y="672"/>
                <a:ext cx="528" cy="624"/>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8599" name="Group 7"/>
            <p:cNvGrpSpPr>
              <a:grpSpLocks/>
            </p:cNvGrpSpPr>
            <p:nvPr/>
          </p:nvGrpSpPr>
          <p:grpSpPr bwMode="auto">
            <a:xfrm>
              <a:off x="1680" y="1296"/>
              <a:ext cx="1152" cy="624"/>
              <a:chOff x="1152" y="672"/>
              <a:chExt cx="1152" cy="624"/>
            </a:xfrm>
          </p:grpSpPr>
          <p:sp>
            <p:nvSpPr>
              <p:cNvPr id="238600" name="Line 8"/>
              <p:cNvSpPr>
                <a:spLocks noChangeShapeType="1"/>
              </p:cNvSpPr>
              <p:nvPr/>
            </p:nvSpPr>
            <p:spPr bwMode="auto">
              <a:xfrm>
                <a:off x="1152" y="672"/>
                <a:ext cx="1152" cy="0"/>
              </a:xfrm>
              <a:prstGeom prst="line">
                <a:avLst/>
              </a:prstGeom>
              <a:noFill/>
              <a:ln w="28575">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601" name="Line 9"/>
              <p:cNvSpPr>
                <a:spLocks noChangeShapeType="1"/>
              </p:cNvSpPr>
              <p:nvPr/>
            </p:nvSpPr>
            <p:spPr bwMode="auto">
              <a:xfrm>
                <a:off x="1200" y="672"/>
                <a:ext cx="528" cy="624"/>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602" name="Line 10"/>
              <p:cNvSpPr>
                <a:spLocks noChangeShapeType="1"/>
              </p:cNvSpPr>
              <p:nvPr/>
            </p:nvSpPr>
            <p:spPr bwMode="auto">
              <a:xfrm flipH="1">
                <a:off x="1728" y="672"/>
                <a:ext cx="528" cy="624"/>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8603" name="Group 11"/>
            <p:cNvGrpSpPr>
              <a:grpSpLocks/>
            </p:cNvGrpSpPr>
            <p:nvPr/>
          </p:nvGrpSpPr>
          <p:grpSpPr bwMode="auto">
            <a:xfrm>
              <a:off x="1152" y="1920"/>
              <a:ext cx="1152" cy="624"/>
              <a:chOff x="1152" y="672"/>
              <a:chExt cx="1152" cy="624"/>
            </a:xfrm>
          </p:grpSpPr>
          <p:sp>
            <p:nvSpPr>
              <p:cNvPr id="238604" name="Line 12"/>
              <p:cNvSpPr>
                <a:spLocks noChangeShapeType="1"/>
              </p:cNvSpPr>
              <p:nvPr/>
            </p:nvSpPr>
            <p:spPr bwMode="auto">
              <a:xfrm>
                <a:off x="1152" y="672"/>
                <a:ext cx="1152" cy="0"/>
              </a:xfrm>
              <a:prstGeom prst="line">
                <a:avLst/>
              </a:prstGeom>
              <a:noFill/>
              <a:ln w="28575">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605" name="Line 13"/>
              <p:cNvSpPr>
                <a:spLocks noChangeShapeType="1"/>
              </p:cNvSpPr>
              <p:nvPr/>
            </p:nvSpPr>
            <p:spPr bwMode="auto">
              <a:xfrm>
                <a:off x="1200" y="672"/>
                <a:ext cx="528" cy="624"/>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606" name="Line 14"/>
              <p:cNvSpPr>
                <a:spLocks noChangeShapeType="1"/>
              </p:cNvSpPr>
              <p:nvPr/>
            </p:nvSpPr>
            <p:spPr bwMode="auto">
              <a:xfrm flipH="1">
                <a:off x="1728" y="672"/>
                <a:ext cx="528" cy="624"/>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38607" name="Text Box 15"/>
          <p:cNvSpPr txBox="1">
            <a:spLocks noChangeArrowheads="1"/>
          </p:cNvSpPr>
          <p:nvPr/>
        </p:nvSpPr>
        <p:spPr bwMode="auto">
          <a:xfrm>
            <a:off x="1431925" y="569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38608" name="Text Box 16"/>
          <p:cNvSpPr txBox="1">
            <a:spLocks noChangeArrowheads="1"/>
          </p:cNvSpPr>
          <p:nvPr/>
        </p:nvSpPr>
        <p:spPr bwMode="auto">
          <a:xfrm>
            <a:off x="1143000" y="547688"/>
            <a:ext cx="81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00"/>
                </a:solidFill>
              </a:rPr>
              <a:t>Image</a:t>
            </a:r>
          </a:p>
        </p:txBody>
      </p:sp>
      <p:sp>
        <p:nvSpPr>
          <p:cNvPr id="238609" name="Text Box 17"/>
          <p:cNvSpPr txBox="1">
            <a:spLocks noChangeArrowheads="1"/>
          </p:cNvSpPr>
          <p:nvPr/>
        </p:nvSpPr>
        <p:spPr bwMode="auto">
          <a:xfrm>
            <a:off x="4572000" y="533400"/>
            <a:ext cx="3054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00"/>
                </a:solidFill>
              </a:rPr>
              <a:t>Belief: The Meaning Of An</a:t>
            </a:r>
          </a:p>
          <a:p>
            <a:r>
              <a:rPr lang="en-US">
                <a:solidFill>
                  <a:srgbClr val="FFFF00"/>
                </a:solidFill>
              </a:rPr>
              <a:t>Artwork Lies Outside Of The</a:t>
            </a:r>
          </a:p>
          <a:p>
            <a:r>
              <a:rPr lang="en-US">
                <a:solidFill>
                  <a:srgbClr val="FFFF00"/>
                </a:solidFill>
              </a:rPr>
              <a:t>Object</a:t>
            </a:r>
          </a:p>
        </p:txBody>
      </p:sp>
      <p:sp>
        <p:nvSpPr>
          <p:cNvPr id="238610" name="Text Box 18"/>
          <p:cNvSpPr txBox="1">
            <a:spLocks noChangeArrowheads="1"/>
          </p:cNvSpPr>
          <p:nvPr/>
        </p:nvSpPr>
        <p:spPr bwMode="auto">
          <a:xfrm>
            <a:off x="2381250" y="199548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00"/>
                </a:solidFill>
              </a:rPr>
              <a:t>Idea</a:t>
            </a:r>
          </a:p>
        </p:txBody>
      </p:sp>
      <p:sp>
        <p:nvSpPr>
          <p:cNvPr id="238611" name="Text Box 19"/>
          <p:cNvSpPr txBox="1">
            <a:spLocks noChangeArrowheads="1"/>
          </p:cNvSpPr>
          <p:nvPr/>
        </p:nvSpPr>
        <p:spPr bwMode="auto">
          <a:xfrm>
            <a:off x="5734050" y="1995488"/>
            <a:ext cx="2724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00"/>
                </a:solidFill>
              </a:rPr>
              <a:t>Language: Basic Visual</a:t>
            </a:r>
          </a:p>
          <a:p>
            <a:r>
              <a:rPr lang="en-US">
                <a:solidFill>
                  <a:srgbClr val="FFFF00"/>
                </a:solidFill>
              </a:rPr>
              <a:t>Shapes/Forms; Industrial</a:t>
            </a:r>
          </a:p>
          <a:p>
            <a:r>
              <a:rPr lang="en-US">
                <a:solidFill>
                  <a:srgbClr val="FFFF00"/>
                </a:solidFill>
              </a:rPr>
              <a:t>Materials; Commodities</a:t>
            </a:r>
          </a:p>
        </p:txBody>
      </p:sp>
      <p:sp>
        <p:nvSpPr>
          <p:cNvPr id="238612" name="Text Box 20"/>
          <p:cNvSpPr txBox="1">
            <a:spLocks noChangeArrowheads="1"/>
          </p:cNvSpPr>
          <p:nvPr/>
        </p:nvSpPr>
        <p:spPr bwMode="auto">
          <a:xfrm>
            <a:off x="4572000" y="34290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00"/>
                </a:solidFill>
              </a:rPr>
              <a:t>Concept</a:t>
            </a:r>
          </a:p>
        </p:txBody>
      </p:sp>
      <p:sp>
        <p:nvSpPr>
          <p:cNvPr id="238613" name="Text Box 21"/>
          <p:cNvSpPr txBox="1">
            <a:spLocks noChangeArrowheads="1"/>
          </p:cNvSpPr>
          <p:nvPr/>
        </p:nvSpPr>
        <p:spPr bwMode="auto">
          <a:xfrm>
            <a:off x="914400" y="3429000"/>
            <a:ext cx="17589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00"/>
                </a:solidFill>
              </a:rPr>
              <a:t>Conduct/</a:t>
            </a:r>
          </a:p>
          <a:p>
            <a:r>
              <a:rPr lang="en-US">
                <a:solidFill>
                  <a:srgbClr val="FFFF00"/>
                </a:solidFill>
              </a:rPr>
              <a:t>Style:</a:t>
            </a:r>
          </a:p>
          <a:p>
            <a:r>
              <a:rPr lang="en-US">
                <a:solidFill>
                  <a:srgbClr val="FFFF00"/>
                </a:solidFill>
              </a:rPr>
              <a:t>Placement;</a:t>
            </a:r>
          </a:p>
          <a:p>
            <a:r>
              <a:rPr lang="en-US">
                <a:solidFill>
                  <a:srgbClr val="FFFF00"/>
                </a:solidFill>
              </a:rPr>
              <a:t>Challenging </a:t>
            </a:r>
          </a:p>
          <a:p>
            <a:r>
              <a:rPr lang="en-US">
                <a:solidFill>
                  <a:srgbClr val="FFFF00"/>
                </a:solidFill>
              </a:rPr>
              <a:t>Preconceptions</a:t>
            </a:r>
          </a:p>
          <a:p>
            <a:r>
              <a:rPr lang="en-US">
                <a:solidFill>
                  <a:srgbClr val="FFFF00"/>
                </a:solidFill>
              </a:rPr>
              <a:t>About Art</a:t>
            </a:r>
          </a:p>
        </p:txBody>
      </p:sp>
      <p:sp>
        <p:nvSpPr>
          <p:cNvPr id="238614" name="Text Box 22"/>
          <p:cNvSpPr txBox="1">
            <a:spLocks noChangeArrowheads="1"/>
          </p:cNvSpPr>
          <p:nvPr/>
        </p:nvSpPr>
        <p:spPr bwMode="auto">
          <a:xfrm>
            <a:off x="2286000" y="5029200"/>
            <a:ext cx="19812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solidFill>
                  <a:srgbClr val="FFFF00"/>
                </a:solidFill>
              </a:rPr>
              <a:t>Creation</a:t>
            </a:r>
          </a:p>
          <a:p>
            <a:pPr algn="ctr"/>
            <a:r>
              <a:rPr lang="en-US" sz="900">
                <a:solidFill>
                  <a:srgbClr val="FFFF00"/>
                </a:solidFill>
              </a:rPr>
              <a:t>(Consciousness of created content)</a:t>
            </a:r>
          </a:p>
        </p:txBody>
      </p:sp>
      <p:sp>
        <p:nvSpPr>
          <p:cNvPr id="238615" name="Text Box 23"/>
          <p:cNvSpPr txBox="1">
            <a:spLocks noChangeArrowheads="1"/>
          </p:cNvSpPr>
          <p:nvPr/>
        </p:nvSpPr>
        <p:spPr bwMode="auto">
          <a:xfrm>
            <a:off x="2819400" y="566738"/>
            <a:ext cx="9683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i="1">
                <a:solidFill>
                  <a:srgbClr val="FFFF00"/>
                </a:solidFill>
              </a:rPr>
              <a:t>Imagination</a:t>
            </a:r>
          </a:p>
        </p:txBody>
      </p:sp>
      <p:sp>
        <p:nvSpPr>
          <p:cNvPr id="238616" name="Text Box 24"/>
          <p:cNvSpPr txBox="1">
            <a:spLocks noChangeArrowheads="1"/>
          </p:cNvSpPr>
          <p:nvPr/>
        </p:nvSpPr>
        <p:spPr bwMode="auto">
          <a:xfrm>
            <a:off x="4038600" y="1981200"/>
            <a:ext cx="9763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i="1">
                <a:solidFill>
                  <a:srgbClr val="FFFF00"/>
                </a:solidFill>
              </a:rPr>
              <a:t>Speculating</a:t>
            </a:r>
          </a:p>
        </p:txBody>
      </p:sp>
      <p:sp>
        <p:nvSpPr>
          <p:cNvPr id="238617" name="Text Box 25"/>
          <p:cNvSpPr txBox="1">
            <a:spLocks noChangeArrowheads="1"/>
          </p:cNvSpPr>
          <p:nvPr/>
        </p:nvSpPr>
        <p:spPr bwMode="auto">
          <a:xfrm>
            <a:off x="2900363" y="3429000"/>
            <a:ext cx="7572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i="1">
                <a:solidFill>
                  <a:srgbClr val="FFFF00"/>
                </a:solidFill>
              </a:rPr>
              <a:t>Creating</a:t>
            </a:r>
          </a:p>
        </p:txBody>
      </p:sp>
      <p:sp>
        <p:nvSpPr>
          <p:cNvPr id="238618" name="Text Box 26"/>
          <p:cNvSpPr txBox="1">
            <a:spLocks noChangeArrowheads="1"/>
          </p:cNvSpPr>
          <p:nvPr/>
        </p:nvSpPr>
        <p:spPr bwMode="auto">
          <a:xfrm>
            <a:off x="1584325" y="5926138"/>
            <a:ext cx="1503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solidFill>
                  <a:srgbClr val="FFFF00"/>
                </a:solidFill>
              </a:rPr>
              <a:t>© 1980 Arne Ludvigsen</a:t>
            </a:r>
          </a:p>
          <a:p>
            <a:r>
              <a:rPr lang="en-US" sz="1000">
                <a:solidFill>
                  <a:srgbClr val="FFFF00"/>
                </a:solidFill>
              </a:rPr>
              <a:t>Updated, R. Veon 1991</a:t>
            </a:r>
          </a:p>
        </p:txBody>
      </p:sp>
      <p:sp>
        <p:nvSpPr>
          <p:cNvPr id="238619" name="Oval 27"/>
          <p:cNvSpPr>
            <a:spLocks noChangeArrowheads="1"/>
          </p:cNvSpPr>
          <p:nvPr/>
        </p:nvSpPr>
        <p:spPr bwMode="auto">
          <a:xfrm>
            <a:off x="5105400" y="4343400"/>
            <a:ext cx="3505200" cy="11430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t>Mapping Minimalism</a:t>
            </a:r>
          </a:p>
          <a:p>
            <a:pPr algn="ctr"/>
            <a:r>
              <a:rPr lang="en-US" sz="1000" b="1" dirty="0"/>
              <a:t>(Carl Andre Floor Piece)</a:t>
            </a:r>
          </a:p>
        </p:txBody>
      </p:sp>
    </p:spTree>
    <p:extLst>
      <p:ext uri="{BB962C8B-B14F-4D97-AF65-F5344CB8AC3E}">
        <p14:creationId xmlns:p14="http://schemas.microsoft.com/office/powerpoint/2010/main" val="3790091656"/>
      </p:ext>
    </p:extLst>
  </p:cSld>
  <p:clrMapOvr>
    <a:masterClrMapping/>
  </p:clrMapOvr>
  <p:transition advTm="7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Assessment Rubric (2)</a:t>
            </a:r>
            <a:endParaRPr lang="en-US" dirty="0"/>
          </a:p>
        </p:txBody>
      </p:sp>
      <p:sp>
        <p:nvSpPr>
          <p:cNvPr id="6" name="Text Placeholder 5"/>
          <p:cNvSpPr>
            <a:spLocks noGrp="1"/>
          </p:cNvSpPr>
          <p:nvPr>
            <p:ph type="body" sz="half" idx="2"/>
          </p:nvPr>
        </p:nvSpPr>
        <p:spPr>
          <a:xfrm>
            <a:off x="457201" y="1435100"/>
            <a:ext cx="1905000" cy="4691063"/>
          </a:xfrm>
        </p:spPr>
        <p:txBody>
          <a:bodyPr/>
          <a:lstStyle/>
          <a:p>
            <a:r>
              <a:rPr lang="en-US" dirty="0" smtClean="0"/>
              <a:t>Fill out student info on </a:t>
            </a:r>
            <a:r>
              <a:rPr lang="en-US" b="1" dirty="0" smtClean="0">
                <a:solidFill>
                  <a:srgbClr val="FF0000"/>
                </a:solidFill>
              </a:rPr>
              <a:t>TWO</a:t>
            </a:r>
            <a:r>
              <a:rPr lang="en-US" dirty="0" smtClean="0"/>
              <a:t> Rubrics</a:t>
            </a:r>
          </a:p>
          <a:p>
            <a:endParaRPr lang="en-US" dirty="0"/>
          </a:p>
          <a:p>
            <a:endParaRPr lang="en-US" dirty="0" smtClean="0"/>
          </a:p>
          <a:p>
            <a:r>
              <a:rPr lang="en-US" dirty="0" smtClean="0"/>
              <a:t>Complete ONE</a:t>
            </a:r>
          </a:p>
          <a:p>
            <a:r>
              <a:rPr lang="en-US" dirty="0" smtClean="0"/>
              <a:t>(Your assessment of your student; this will be used to “assess your assessment” and to align external and internal assessments)</a:t>
            </a:r>
          </a:p>
          <a:p>
            <a:endParaRPr lang="en-US" dirty="0"/>
          </a:p>
          <a:p>
            <a:endParaRPr lang="en-US" dirty="0" smtClean="0"/>
          </a:p>
          <a:p>
            <a:r>
              <a:rPr lang="en-US" dirty="0" smtClean="0"/>
              <a:t>Leave one BLANK</a:t>
            </a:r>
          </a:p>
          <a:p>
            <a:r>
              <a:rPr lang="en-US" dirty="0" smtClean="0"/>
              <a:t>(For outside assessors)</a:t>
            </a:r>
            <a:endParaRPr lang="en-US" dirty="0"/>
          </a:p>
        </p:txBody>
      </p:sp>
      <p:pic>
        <p:nvPicPr>
          <p:cNvPr id="3"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02" t="8021" r="16416" b="30953"/>
          <a:stretch/>
        </p:blipFill>
        <p:spPr bwMode="auto">
          <a:xfrm>
            <a:off x="2667000" y="1981200"/>
            <a:ext cx="6126120" cy="40385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Bent Arrow 6"/>
          <p:cNvSpPr/>
          <p:nvPr/>
        </p:nvSpPr>
        <p:spPr>
          <a:xfrm rot="16200000" flipH="1" flipV="1">
            <a:off x="4038600" y="-76200"/>
            <a:ext cx="457200" cy="3657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425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aymond Veon\Documents\Fed PD Art Ed Grant\Assessing Student Learning in the Arts\Critical Analysis Part 2 Mock 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8" t="6220" r="9747" b="9380"/>
          <a:stretch/>
        </p:blipFill>
        <p:spPr bwMode="auto">
          <a:xfrm>
            <a:off x="5426915" y="304800"/>
            <a:ext cx="3280746" cy="46377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Artifact Order</a:t>
            </a:r>
            <a:endParaRPr lang="en-US" dirty="0"/>
          </a:p>
        </p:txBody>
      </p:sp>
      <p:sp>
        <p:nvSpPr>
          <p:cNvPr id="6" name="Text Placeholder 5"/>
          <p:cNvSpPr>
            <a:spLocks noGrp="1"/>
          </p:cNvSpPr>
          <p:nvPr>
            <p:ph type="body" sz="half" idx="2"/>
          </p:nvPr>
        </p:nvSpPr>
        <p:spPr>
          <a:xfrm>
            <a:off x="457200" y="1435100"/>
            <a:ext cx="2438400" cy="4691063"/>
          </a:xfrm>
        </p:spPr>
        <p:txBody>
          <a:bodyPr/>
          <a:lstStyle/>
          <a:p>
            <a:r>
              <a:rPr lang="en-US" b="1" dirty="0" smtClean="0">
                <a:solidFill>
                  <a:srgbClr val="FF0000"/>
                </a:solidFill>
              </a:rPr>
              <a:t>TOP: </a:t>
            </a:r>
          </a:p>
          <a:p>
            <a:r>
              <a:rPr lang="en-US" dirty="0" smtClean="0"/>
              <a:t>1. Two Rubrics</a:t>
            </a:r>
          </a:p>
          <a:p>
            <a:pPr marL="742950" lvl="1" indent="-285750">
              <a:buFont typeface="Arial" pitchFamily="34" charset="0"/>
              <a:buChar char="•"/>
            </a:pPr>
            <a:r>
              <a:rPr lang="en-US" dirty="0" smtClean="0"/>
              <a:t>One You Fill Out</a:t>
            </a:r>
          </a:p>
          <a:p>
            <a:pPr marL="742950" lvl="1" indent="-285750">
              <a:buFont typeface="Arial" pitchFamily="34" charset="0"/>
              <a:buChar char="•"/>
            </a:pPr>
            <a:r>
              <a:rPr lang="en-US" dirty="0" smtClean="0"/>
              <a:t>One You Add Student Info Only—Judges Will Use This One</a:t>
            </a:r>
          </a:p>
          <a:p>
            <a:endParaRPr lang="en-US" dirty="0" smtClean="0"/>
          </a:p>
          <a:p>
            <a:r>
              <a:rPr lang="en-US" b="1" dirty="0" smtClean="0">
                <a:solidFill>
                  <a:srgbClr val="FF0000"/>
                </a:solidFill>
              </a:rPr>
              <a:t>THEN</a:t>
            </a:r>
          </a:p>
          <a:p>
            <a:r>
              <a:rPr lang="en-US" dirty="0" smtClean="0"/>
              <a:t>2. Actual Finished Artwork</a:t>
            </a:r>
          </a:p>
          <a:p>
            <a:endParaRPr lang="en-US" dirty="0" smtClean="0"/>
          </a:p>
          <a:p>
            <a:r>
              <a:rPr lang="en-US" b="1" dirty="0" smtClean="0">
                <a:solidFill>
                  <a:srgbClr val="FF0000"/>
                </a:solidFill>
              </a:rPr>
              <a:t>THEN</a:t>
            </a:r>
          </a:p>
          <a:p>
            <a:r>
              <a:rPr lang="en-US" dirty="0" smtClean="0"/>
              <a:t>3. Thumbnails/Creative Planning Matrix</a:t>
            </a:r>
          </a:p>
          <a:p>
            <a:endParaRPr lang="en-US" dirty="0" smtClean="0"/>
          </a:p>
          <a:p>
            <a:r>
              <a:rPr lang="en-US" b="1" dirty="0" smtClean="0">
                <a:solidFill>
                  <a:srgbClr val="FF0000"/>
                </a:solidFill>
              </a:rPr>
              <a:t>LAST</a:t>
            </a:r>
          </a:p>
          <a:p>
            <a:r>
              <a:rPr lang="en-US" dirty="0" smtClean="0"/>
              <a:t>4. Written Critical Reflection Answers</a:t>
            </a:r>
            <a:endParaRPr lang="en-US" dirty="0"/>
          </a:p>
        </p:txBody>
      </p:sp>
      <p:pic>
        <p:nvPicPr>
          <p:cNvPr id="4" name="Picture 3" descr="C:\Users\Raymond Veon\Pictures\Mario Modelling GSU 5th Grade Art Assessment Emory pics\xDSC_0507 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l="7169" r="3968"/>
          <a:stretch/>
        </p:blipFill>
        <p:spPr bwMode="auto">
          <a:xfrm rot="16200000" flipV="1">
            <a:off x="4465198" y="1327982"/>
            <a:ext cx="4348906" cy="30623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516" y="918025"/>
            <a:ext cx="2899270" cy="44388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3160914" y="1832590"/>
            <a:ext cx="4655899" cy="3306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2620044" y="2289790"/>
            <a:ext cx="4655899" cy="3306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3507067" y="2667000"/>
            <a:ext cx="1825065" cy="6266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 fill out top Rubric</a:t>
            </a:r>
            <a:endParaRPr lang="en-US" dirty="0"/>
          </a:p>
        </p:txBody>
      </p:sp>
      <p:sp>
        <p:nvSpPr>
          <p:cNvPr id="12" name="Smiley Face 11"/>
          <p:cNvSpPr/>
          <p:nvPr/>
        </p:nvSpPr>
        <p:spPr>
          <a:xfrm>
            <a:off x="4949265" y="2133600"/>
            <a:ext cx="765735" cy="647699"/>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3140048" y="5715000"/>
            <a:ext cx="4020548" cy="955570"/>
            <a:chOff x="3294652" y="5917019"/>
            <a:chExt cx="4020548" cy="955570"/>
          </a:xfrm>
        </p:grpSpPr>
        <p:sp>
          <p:nvSpPr>
            <p:cNvPr id="13" name="Bent Arrow 12"/>
            <p:cNvSpPr/>
            <p:nvPr/>
          </p:nvSpPr>
          <p:spPr>
            <a:xfrm rot="16200000" flipV="1">
              <a:off x="4847726" y="4363945"/>
              <a:ext cx="914400" cy="4020548"/>
            </a:xfrm>
            <a:prstGeom prst="ben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3886200" y="6564812"/>
              <a:ext cx="2314801" cy="307777"/>
            </a:xfrm>
            <a:prstGeom prst="rect">
              <a:avLst/>
            </a:prstGeom>
            <a:noFill/>
          </p:spPr>
          <p:txBody>
            <a:bodyPr wrap="none" rtlCol="0">
              <a:spAutoFit/>
            </a:bodyPr>
            <a:lstStyle/>
            <a:p>
              <a:r>
                <a:rPr lang="en-US" sz="1400" dirty="0" smtClean="0">
                  <a:solidFill>
                    <a:schemeClr val="bg1"/>
                  </a:solidFill>
                </a:rPr>
                <a:t>2</a:t>
              </a:r>
              <a:r>
                <a:rPr lang="en-US" sz="1400" baseline="30000" dirty="0" smtClean="0">
                  <a:solidFill>
                    <a:schemeClr val="bg1"/>
                  </a:solidFill>
                </a:rPr>
                <a:t>nd</a:t>
              </a:r>
              <a:r>
                <a:rPr lang="en-US" sz="1400" dirty="0" smtClean="0">
                  <a:solidFill>
                    <a:schemeClr val="bg1"/>
                  </a:solidFill>
                </a:rPr>
                <a:t> Rubric: Student info ONLY</a:t>
              </a:r>
              <a:endParaRPr lang="en-US" sz="1400" dirty="0">
                <a:solidFill>
                  <a:schemeClr val="bg1"/>
                </a:solidFill>
              </a:endParaRPr>
            </a:p>
          </p:txBody>
        </p:sp>
      </p:grpSp>
    </p:spTree>
    <p:extLst>
      <p:ext uri="{BB962C8B-B14F-4D97-AF65-F5344CB8AC3E}">
        <p14:creationId xmlns:p14="http://schemas.microsoft.com/office/powerpoint/2010/main" val="2841705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0567"/>
            <a:ext cx="3008313" cy="1162050"/>
          </a:xfrm>
        </p:spPr>
        <p:txBody>
          <a:bodyPr/>
          <a:lstStyle/>
          <a:p>
            <a:r>
              <a:rPr lang="en-US" dirty="0" smtClean="0"/>
              <a:t>Make FOUR Stacks:</a:t>
            </a:r>
            <a:endParaRPr lang="en-US" dirty="0"/>
          </a:p>
        </p:txBody>
      </p:sp>
      <p:sp>
        <p:nvSpPr>
          <p:cNvPr id="4" name="Text Placeholder 3"/>
          <p:cNvSpPr>
            <a:spLocks noGrp="1"/>
          </p:cNvSpPr>
          <p:nvPr>
            <p:ph type="body" sz="half" idx="2"/>
          </p:nvPr>
        </p:nvSpPr>
        <p:spPr>
          <a:xfrm>
            <a:off x="457200" y="2362200"/>
            <a:ext cx="3352800" cy="3763963"/>
          </a:xfrm>
        </p:spPr>
        <p:txBody>
          <a:bodyPr/>
          <a:lstStyle/>
          <a:p>
            <a:pPr marL="342900" indent="-342900">
              <a:buFont typeface="Arial" pitchFamily="34" charset="0"/>
              <a:buChar char="•"/>
            </a:pPr>
            <a:r>
              <a:rPr lang="en-US" sz="1600" dirty="0" smtClean="0"/>
              <a:t>Put ALL of your Level 1’s together</a:t>
            </a:r>
          </a:p>
          <a:p>
            <a:pPr marL="342900" indent="-342900">
              <a:buFont typeface="Arial" pitchFamily="34" charset="0"/>
              <a:buChar char="•"/>
            </a:pPr>
            <a:r>
              <a:rPr lang="en-US" sz="1600" dirty="0"/>
              <a:t>Put ALL of your Level 2</a:t>
            </a:r>
            <a:r>
              <a:rPr lang="en-US" sz="1600" dirty="0" smtClean="0"/>
              <a:t>’s </a:t>
            </a:r>
            <a:r>
              <a:rPr lang="en-US" sz="1600" dirty="0"/>
              <a:t>together</a:t>
            </a:r>
          </a:p>
          <a:p>
            <a:pPr marL="342900" indent="-342900">
              <a:buFont typeface="Arial" pitchFamily="34" charset="0"/>
              <a:buChar char="•"/>
            </a:pPr>
            <a:r>
              <a:rPr lang="en-US" sz="1600" dirty="0"/>
              <a:t>Put ALL of your Level </a:t>
            </a:r>
            <a:r>
              <a:rPr lang="en-US" sz="1600" dirty="0" smtClean="0"/>
              <a:t>3’s </a:t>
            </a:r>
            <a:r>
              <a:rPr lang="en-US" sz="1600" dirty="0"/>
              <a:t>together</a:t>
            </a:r>
          </a:p>
          <a:p>
            <a:pPr marL="342900" indent="-342900">
              <a:buFont typeface="Arial" pitchFamily="34" charset="0"/>
              <a:buChar char="•"/>
            </a:pPr>
            <a:r>
              <a:rPr lang="en-US" sz="1600" dirty="0"/>
              <a:t>Put ALL of your Level </a:t>
            </a:r>
            <a:r>
              <a:rPr lang="en-US" sz="1600" dirty="0" smtClean="0"/>
              <a:t>4’s </a:t>
            </a:r>
            <a:r>
              <a:rPr lang="en-US" sz="1600" dirty="0"/>
              <a:t>together</a:t>
            </a:r>
          </a:p>
          <a:p>
            <a:endParaRPr lang="en-US" dirty="0" smtClean="0"/>
          </a:p>
        </p:txBody>
      </p:sp>
      <p:grpSp>
        <p:nvGrpSpPr>
          <p:cNvPr id="28" name="Group 27"/>
          <p:cNvGrpSpPr/>
          <p:nvPr/>
        </p:nvGrpSpPr>
        <p:grpSpPr>
          <a:xfrm>
            <a:off x="4352767" y="3490575"/>
            <a:ext cx="1717833" cy="2148225"/>
            <a:chOff x="3294652" y="4122858"/>
            <a:chExt cx="1717833" cy="2148225"/>
          </a:xfrm>
        </p:grpSpPr>
        <p:pic>
          <p:nvPicPr>
            <p:cNvPr id="5" name="Picture 3" descr="C:\Users\Raymond Veon\Documents\Fed PD Art Ed Grant\Assessing Student Learning in the Arts\Critical Analysis Part 2 Mock 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8" t="6220" r="9747" b="9380"/>
            <a:stretch/>
          </p:blipFill>
          <p:spPr bwMode="auto">
            <a:xfrm>
              <a:off x="3886200" y="4122858"/>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Users\Raymond Veon\Pictures\Mario Modelling GSU 5th Grade Art Assessment Emory pics\xDSC_0507 sm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69" r="3968"/>
            <a:stretch/>
          </p:blipFill>
          <p:spPr bwMode="auto">
            <a:xfrm rot="16200000" flipV="1">
              <a:off x="3589166" y="4442848"/>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4343526"/>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3205216" y="4729216"/>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3063058" y="4904302"/>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6892767" y="879783"/>
            <a:ext cx="1717833" cy="2148225"/>
            <a:chOff x="6629400" y="516950"/>
            <a:chExt cx="1717833" cy="2148225"/>
          </a:xfrm>
        </p:grpSpPr>
        <p:pic>
          <p:nvPicPr>
            <p:cNvPr id="10" name="Picture 3" descr="C:\Users\Raymond Veon\Documents\Fed PD Art Ed Grant\Assessing Student Learning in the Arts\Critical Analysis Part 2 Mock 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8" t="6220" r="9747" b="9380"/>
            <a:stretch/>
          </p:blipFill>
          <p:spPr bwMode="auto">
            <a:xfrm>
              <a:off x="7220948" y="516950"/>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descr="C:\Users\Raymond Veon\Pictures\Mario Modelling GSU 5th Grade Art Assessment Emory pics\xDSC_0507 sm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69" r="3968"/>
            <a:stretch/>
          </p:blipFill>
          <p:spPr bwMode="auto">
            <a:xfrm rot="16200000" flipV="1">
              <a:off x="6923914" y="836940"/>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2348" y="737618"/>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6539964" y="1123308"/>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6397806" y="1298394"/>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352766" y="879782"/>
            <a:ext cx="1717833" cy="2148225"/>
            <a:chOff x="4153835" y="537794"/>
            <a:chExt cx="1717833" cy="2148225"/>
          </a:xfrm>
        </p:grpSpPr>
        <p:pic>
          <p:nvPicPr>
            <p:cNvPr id="16" name="Picture 3" descr="C:\Users\Raymond Veon\Documents\Fed PD Art Ed Grant\Assessing Student Learning in the Arts\Critical Analysis Part 2 Mock 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8" t="6220" r="9747" b="9380"/>
            <a:stretch/>
          </p:blipFill>
          <p:spPr bwMode="auto">
            <a:xfrm>
              <a:off x="4745383" y="537794"/>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descr="C:\Users\Raymond Veon\Pictures\Mario Modelling GSU 5th Grade Art Assessment Emory pics\xDSC_0507 sm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69" r="3968"/>
            <a:stretch/>
          </p:blipFill>
          <p:spPr bwMode="auto">
            <a:xfrm rot="16200000" flipV="1">
              <a:off x="4448349" y="857784"/>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6783" y="758462"/>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4064399" y="1144152"/>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3922241" y="1319238"/>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6892767" y="3490574"/>
            <a:ext cx="1717833" cy="2148225"/>
            <a:chOff x="6577154" y="3148586"/>
            <a:chExt cx="1717833" cy="2148225"/>
          </a:xfrm>
        </p:grpSpPr>
        <p:pic>
          <p:nvPicPr>
            <p:cNvPr id="22" name="Picture 3" descr="C:\Users\Raymond Veon\Documents\Fed PD Art Ed Grant\Assessing Student Learning in the Arts\Critical Analysis Part 2 Mock 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8" t="6220" r="9747" b="9380"/>
            <a:stretch/>
          </p:blipFill>
          <p:spPr bwMode="auto">
            <a:xfrm>
              <a:off x="7168702" y="3148586"/>
              <a:ext cx="1126285" cy="1592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2" descr="C:\Users\Raymond Veon\Pictures\Mario Modelling GSU 5th Grade Art Assessment Emory pics\xDSC_0507 sm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69" r="3968"/>
            <a:stretch/>
          </p:blipFill>
          <p:spPr bwMode="auto">
            <a:xfrm rot="16200000" flipV="1">
              <a:off x="6871668" y="3468576"/>
              <a:ext cx="1492986" cy="10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3"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0102" y="3369254"/>
              <a:ext cx="1066800" cy="15238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6487718" y="3754944"/>
              <a:ext cx="1598377" cy="1135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descr="C:\Users\Raymond Veon\Documents\Fed PD Art Ed Grant\Assessing Student Learning in the Arts\5th Grade Visual Art Task Rubric Pilot Mock Up for 2011 PAG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2" t="8021" r="5454" b="9311"/>
            <a:stretch/>
          </p:blipFill>
          <p:spPr bwMode="auto">
            <a:xfrm rot="5400000">
              <a:off x="6345560" y="3930030"/>
              <a:ext cx="1598375" cy="11351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9" name="Title 1"/>
          <p:cNvSpPr txBox="1">
            <a:spLocks/>
          </p:cNvSpPr>
          <p:nvPr/>
        </p:nvSpPr>
        <p:spPr>
          <a:xfrm>
            <a:off x="4944315" y="3048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1</a:t>
            </a:r>
            <a:endParaRPr lang="en-US" dirty="0"/>
          </a:p>
        </p:txBody>
      </p:sp>
      <p:sp>
        <p:nvSpPr>
          <p:cNvPr id="30" name="Title 1"/>
          <p:cNvSpPr txBox="1">
            <a:spLocks/>
          </p:cNvSpPr>
          <p:nvPr/>
        </p:nvSpPr>
        <p:spPr>
          <a:xfrm>
            <a:off x="7408115" y="3048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2</a:t>
            </a:r>
            <a:endParaRPr lang="en-US" dirty="0"/>
          </a:p>
        </p:txBody>
      </p:sp>
      <p:sp>
        <p:nvSpPr>
          <p:cNvPr id="31" name="Title 1"/>
          <p:cNvSpPr txBox="1">
            <a:spLocks/>
          </p:cNvSpPr>
          <p:nvPr/>
        </p:nvSpPr>
        <p:spPr>
          <a:xfrm>
            <a:off x="5115189" y="5791200"/>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3</a:t>
            </a:r>
            <a:endParaRPr lang="en-US" dirty="0"/>
          </a:p>
        </p:txBody>
      </p:sp>
      <p:sp>
        <p:nvSpPr>
          <p:cNvPr id="32" name="Title 1"/>
          <p:cNvSpPr txBox="1">
            <a:spLocks/>
          </p:cNvSpPr>
          <p:nvPr/>
        </p:nvSpPr>
        <p:spPr>
          <a:xfrm>
            <a:off x="7602519" y="5797137"/>
            <a:ext cx="1143000" cy="45951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dirty="0" smtClean="0"/>
              <a:t>LEVEL 4</a:t>
            </a:r>
            <a:endParaRPr lang="en-US" dirty="0"/>
          </a:p>
        </p:txBody>
      </p:sp>
    </p:spTree>
    <p:extLst>
      <p:ext uri="{BB962C8B-B14F-4D97-AF65-F5344CB8AC3E}">
        <p14:creationId xmlns:p14="http://schemas.microsoft.com/office/powerpoint/2010/main" val="1059225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VTS Pre/Post Writing Assessments</a:t>
            </a:r>
            <a:endParaRPr lang="en-US" dirty="0"/>
          </a:p>
        </p:txBody>
      </p:sp>
      <p:sp>
        <p:nvSpPr>
          <p:cNvPr id="4" name="Text Placeholder 3"/>
          <p:cNvSpPr>
            <a:spLocks noGrp="1"/>
          </p:cNvSpPr>
          <p:nvPr>
            <p:ph type="body" sz="half" idx="2"/>
          </p:nvPr>
        </p:nvSpPr>
        <p:spPr/>
        <p:txBody>
          <a:bodyPr/>
          <a:lstStyle/>
          <a:p>
            <a:r>
              <a:rPr lang="en-US" dirty="0" smtClean="0"/>
              <a:t>All Pre Tests Should Now Be Complete</a:t>
            </a:r>
          </a:p>
          <a:p>
            <a:r>
              <a:rPr lang="en-US" dirty="0" smtClean="0"/>
              <a:t>Post Tests Given:</a:t>
            </a:r>
          </a:p>
          <a:p>
            <a:r>
              <a:rPr lang="en-US" dirty="0" smtClean="0"/>
              <a:t>Pre/Post Test Due Date:</a:t>
            </a:r>
          </a:p>
          <a:p>
            <a:endParaRPr lang="en-US" dirty="0"/>
          </a:p>
          <a:p>
            <a:r>
              <a:rPr lang="en-US" dirty="0" smtClean="0"/>
              <a:t>Pre-Test on TOP</a:t>
            </a:r>
          </a:p>
          <a:p>
            <a:r>
              <a:rPr lang="en-US" dirty="0" smtClean="0"/>
              <a:t>Post-Test on BOTTOM</a:t>
            </a:r>
            <a:endParaRPr lang="en-US" dirty="0"/>
          </a:p>
        </p:txBody>
      </p:sp>
      <p:pic>
        <p:nvPicPr>
          <p:cNvPr id="2050" name="Picture 2" descr="C:\Users\Raymond Veon\Documents\Fed PD Art Ed Grant\Assessing Student Learning in the Arts\Ninth Grade VTS Pre Post Writing Assess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4800"/>
            <a:ext cx="4535752" cy="5867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54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Postmodern Principles of Art</a:t>
            </a:r>
            <a:endParaRPr lang="en-US" dirty="0"/>
          </a:p>
        </p:txBody>
      </p:sp>
      <p:sp>
        <p:nvSpPr>
          <p:cNvPr id="4" name="Text Placeholder 3"/>
          <p:cNvSpPr>
            <a:spLocks noGrp="1"/>
          </p:cNvSpPr>
          <p:nvPr>
            <p:ph type="body" sz="half" idx="2"/>
          </p:nvPr>
        </p:nvSpPr>
        <p:spPr/>
        <p:txBody>
          <a:bodyPr/>
          <a:lstStyle/>
          <a:p>
            <a:r>
              <a:rPr lang="en-US" dirty="0" smtClean="0"/>
              <a:t>Different formulations</a:t>
            </a:r>
          </a:p>
          <a:p>
            <a:r>
              <a:rPr lang="en-US" dirty="0" err="1" smtClean="0"/>
              <a:t>Gude’s</a:t>
            </a:r>
            <a:r>
              <a:rPr lang="en-US" dirty="0" smtClean="0"/>
              <a:t> Principles of Postmodernism: </a:t>
            </a:r>
          </a:p>
          <a:p>
            <a:r>
              <a:rPr lang="en-US" dirty="0" smtClean="0"/>
              <a:t>-based on work with inner city youth</a:t>
            </a:r>
          </a:p>
          <a:p>
            <a:r>
              <a:rPr lang="en-US" dirty="0" smtClean="0"/>
              <a:t>-identified by looking at what and how young people made art</a:t>
            </a:r>
          </a:p>
          <a:p>
            <a:r>
              <a:rPr lang="en-US" dirty="0" smtClean="0"/>
              <a:t>-our students are “postmodern” whether we want them to be or not</a:t>
            </a:r>
          </a:p>
          <a:p>
            <a:r>
              <a:rPr lang="en-US" dirty="0" smtClean="0"/>
              <a:t>Spiral Workshop Curricula:</a:t>
            </a:r>
          </a:p>
          <a:p>
            <a:r>
              <a:rPr lang="en-US" sz="1100" dirty="0" smtClean="0">
                <a:hlinkClick r:id="rId2"/>
              </a:rPr>
              <a:t>http</a:t>
            </a:r>
            <a:r>
              <a:rPr lang="en-US" sz="1100" dirty="0">
                <a:hlinkClick r:id="rId2"/>
              </a:rPr>
              <a:t>://</a:t>
            </a:r>
            <a:r>
              <a:rPr lang="en-US" sz="1100" dirty="0" smtClean="0">
                <a:hlinkClick r:id="rId2"/>
              </a:rPr>
              <a:t>naea.digication.com/Spiral/Spiral_Workshop_Theme_Groups/published</a:t>
            </a:r>
            <a:r>
              <a:rPr lang="en-US" sz="1100" dirty="0" smtClean="0"/>
              <a:t> </a:t>
            </a:r>
          </a:p>
          <a:p>
            <a:endParaRPr lang="en-US" sz="1100" dirty="0"/>
          </a:p>
          <a:p>
            <a:r>
              <a:rPr lang="en-US" dirty="0" smtClean="0"/>
              <a:t>E&amp;P can not capture meaning of contemporary art</a:t>
            </a:r>
          </a:p>
          <a:p>
            <a:r>
              <a:rPr lang="en-US" dirty="0" smtClean="0"/>
              <a:t>Foundations programs (such as WARP @ University of Florida/Gainesville</a:t>
            </a:r>
            <a:endParaRPr lang="en-US" dirty="0"/>
          </a:p>
        </p:txBody>
      </p:sp>
      <p:graphicFrame>
        <p:nvGraphicFramePr>
          <p:cNvPr id="6" name="Diagram 5"/>
          <p:cNvGraphicFramePr/>
          <p:nvPr>
            <p:extLst>
              <p:ext uri="{D42A27DB-BD31-4B8C-83A1-F6EECF244321}">
                <p14:modId xmlns:p14="http://schemas.microsoft.com/office/powerpoint/2010/main" val="3595504677"/>
              </p:ext>
            </p:extLst>
          </p:nvPr>
        </p:nvGraphicFramePr>
        <p:xfrm>
          <a:off x="3810000" y="457200"/>
          <a:ext cx="46482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2420467546"/>
              </p:ext>
            </p:extLst>
          </p:nvPr>
        </p:nvGraphicFramePr>
        <p:xfrm>
          <a:off x="3886200" y="3581400"/>
          <a:ext cx="4572000" cy="2743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4004285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2237</TotalTime>
  <Words>1856</Words>
  <Application>Microsoft Office PowerPoint</Application>
  <PresentationFormat>On-screen Show (4:3)</PresentationFormat>
  <Paragraphs>253</Paragraphs>
  <Slides>48</Slides>
  <Notes>9</Notes>
  <HiddenSlides>0</HiddenSlides>
  <MMClips>0</MMClips>
  <ScaleCrop>false</ScaleCrop>
  <HeadingPairs>
    <vt:vector size="4" baseType="variant">
      <vt:variant>
        <vt:lpstr>Theme</vt:lpstr>
      </vt:variant>
      <vt:variant>
        <vt:i4>3</vt:i4>
      </vt:variant>
      <vt:variant>
        <vt:lpstr>Slide Titles</vt:lpstr>
      </vt:variant>
      <vt:variant>
        <vt:i4>48</vt:i4>
      </vt:variant>
    </vt:vector>
  </HeadingPairs>
  <TitlesOfParts>
    <vt:vector size="51" baseType="lpstr">
      <vt:lpstr>Office Theme</vt:lpstr>
      <vt:lpstr>Trek</vt:lpstr>
      <vt:lpstr>Waveform</vt:lpstr>
      <vt:lpstr>Visual Arts Professional Development </vt:lpstr>
      <vt:lpstr>General</vt:lpstr>
      <vt:lpstr>CKV Online Assessment Orientation</vt:lpstr>
      <vt:lpstr>Parts of the Performance Assessment You Will Turn In</vt:lpstr>
      <vt:lpstr>Performance Assessment Rubric (2)</vt:lpstr>
      <vt:lpstr>Artifact Order</vt:lpstr>
      <vt:lpstr>Make FOUR Stacks:</vt:lpstr>
      <vt:lpstr>VTS Pre/Post Writing Assessments</vt:lpstr>
      <vt:lpstr>Postmodern Principles of Art</vt:lpstr>
      <vt:lpstr>Postmodern Principles of Art</vt:lpstr>
      <vt:lpstr>Appropriation or Recontextualization?</vt:lpstr>
      <vt:lpstr>Just remember….</vt:lpstr>
      <vt:lpstr>PowerPoint Presentation</vt:lpstr>
      <vt:lpstr>Chinese Oil Painting Village</vt:lpstr>
      <vt:lpstr>Velazquez</vt:lpstr>
      <vt:lpstr>PowerPoint Presentation</vt:lpstr>
      <vt:lpstr>PowerPoint Presentation</vt:lpstr>
      <vt:lpstr>PowerPoint Presentation</vt:lpstr>
      <vt:lpstr>PowerPoint Presentation</vt:lpstr>
      <vt:lpstr>Appropriation</vt:lpstr>
      <vt:lpstr>Hybridity</vt:lpstr>
      <vt:lpstr>Gazing</vt:lpstr>
      <vt:lpstr>Juxtaposition</vt:lpstr>
      <vt:lpstr>Layering</vt:lpstr>
      <vt:lpstr>Recontextualization</vt:lpstr>
      <vt:lpstr>Interaction of Text and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Sometimes Context CAN Be Everything!</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 2nd Art Teacher PD</dc:title>
  <dc:creator>Raymond E. Veon</dc:creator>
  <cp:lastModifiedBy>Raymond E. Veon</cp:lastModifiedBy>
  <cp:revision>24</cp:revision>
  <dcterms:created xsi:type="dcterms:W3CDTF">2010-10-29T15:09:01Z</dcterms:created>
  <dcterms:modified xsi:type="dcterms:W3CDTF">2011-02-01T13:23:17Z</dcterms:modified>
</cp:coreProperties>
</file>