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72" r:id="rId11"/>
    <p:sldId id="266" r:id="rId12"/>
    <p:sldId id="268" r:id="rId13"/>
    <p:sldId id="267"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8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B96B1422-DD1F-4656-A5E4-FB0829BF9761}" type="datetimeFigureOut">
              <a:rPr lang="en-US" smtClean="0"/>
              <a:t>10/11/2010</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F970DE88-AE34-4FB6-B6B2-0B47E24CD0AF}"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B96B1422-DD1F-4656-A5E4-FB0829BF9761}" type="datetimeFigureOut">
              <a:rPr lang="en-US" smtClean="0"/>
              <a:t>10/11/2010</a:t>
            </a:fld>
            <a:endParaRPr lang="en-US"/>
          </a:p>
        </p:txBody>
      </p:sp>
      <p:sp>
        <p:nvSpPr>
          <p:cNvPr id="14" name="Slide Number Placeholder 13"/>
          <p:cNvSpPr>
            <a:spLocks noGrp="1"/>
          </p:cNvSpPr>
          <p:nvPr>
            <p:ph type="sldNum" sz="quarter" idx="11"/>
          </p:nvPr>
        </p:nvSpPr>
        <p:spPr/>
        <p:txBody>
          <a:bodyPr/>
          <a:lstStyle/>
          <a:p>
            <a:fld id="{F970DE88-AE34-4FB6-B6B2-0B47E24CD0AF}"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B96B1422-DD1F-4656-A5E4-FB0829BF9761}" type="datetimeFigureOut">
              <a:rPr lang="en-US" smtClean="0"/>
              <a:t>10/11/2010</a:t>
            </a:fld>
            <a:endParaRPr lang="en-US"/>
          </a:p>
        </p:txBody>
      </p:sp>
      <p:sp>
        <p:nvSpPr>
          <p:cNvPr id="14" name="Slide Number Placeholder 13"/>
          <p:cNvSpPr>
            <a:spLocks noGrp="1"/>
          </p:cNvSpPr>
          <p:nvPr>
            <p:ph type="sldNum" sz="quarter" idx="11"/>
          </p:nvPr>
        </p:nvSpPr>
        <p:spPr/>
        <p:txBody>
          <a:bodyPr/>
          <a:lstStyle/>
          <a:p>
            <a:fld id="{F970DE88-AE34-4FB6-B6B2-0B47E24CD0AF}"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B96B1422-DD1F-4656-A5E4-FB0829BF9761}" type="datetimeFigureOut">
              <a:rPr lang="en-US" smtClean="0"/>
              <a:t>10/11/2010</a:t>
            </a:fld>
            <a:endParaRPr lang="en-US"/>
          </a:p>
        </p:txBody>
      </p:sp>
      <p:sp>
        <p:nvSpPr>
          <p:cNvPr id="11" name="Slide Number Placeholder 10"/>
          <p:cNvSpPr>
            <a:spLocks noGrp="1"/>
          </p:cNvSpPr>
          <p:nvPr>
            <p:ph type="sldNum" sz="quarter" idx="11"/>
          </p:nvPr>
        </p:nvSpPr>
        <p:spPr/>
        <p:txBody>
          <a:bodyPr/>
          <a:lstStyle/>
          <a:p>
            <a:fld id="{F970DE88-AE34-4FB6-B6B2-0B47E24CD0AF}"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B96B1422-DD1F-4656-A5E4-FB0829BF9761}" type="datetimeFigureOut">
              <a:rPr lang="en-US" smtClean="0"/>
              <a:t>10/11/2010</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F970DE88-AE34-4FB6-B6B2-0B47E24CD0AF}"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B96B1422-DD1F-4656-A5E4-FB0829BF9761}" type="datetimeFigureOut">
              <a:rPr lang="en-US" smtClean="0"/>
              <a:t>10/11/2010</a:t>
            </a:fld>
            <a:endParaRPr lang="en-US"/>
          </a:p>
        </p:txBody>
      </p:sp>
      <p:sp>
        <p:nvSpPr>
          <p:cNvPr id="13" name="Slide Number Placeholder 12"/>
          <p:cNvSpPr>
            <a:spLocks noGrp="1"/>
          </p:cNvSpPr>
          <p:nvPr>
            <p:ph type="sldNum" sz="quarter" idx="11"/>
          </p:nvPr>
        </p:nvSpPr>
        <p:spPr/>
        <p:txBody>
          <a:bodyPr/>
          <a:lstStyle/>
          <a:p>
            <a:fld id="{F970DE88-AE34-4FB6-B6B2-0B47E24CD0AF}"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B96B1422-DD1F-4656-A5E4-FB0829BF9761}" type="datetimeFigureOut">
              <a:rPr lang="en-US" smtClean="0"/>
              <a:t>10/11/2010</a:t>
            </a:fld>
            <a:endParaRPr lang="en-US"/>
          </a:p>
        </p:txBody>
      </p:sp>
      <p:sp>
        <p:nvSpPr>
          <p:cNvPr id="14" name="Slide Number Placeholder 13"/>
          <p:cNvSpPr>
            <a:spLocks noGrp="1"/>
          </p:cNvSpPr>
          <p:nvPr>
            <p:ph type="sldNum" sz="quarter" idx="11"/>
          </p:nvPr>
        </p:nvSpPr>
        <p:spPr/>
        <p:txBody>
          <a:bodyPr/>
          <a:lstStyle/>
          <a:p>
            <a:fld id="{F970DE88-AE34-4FB6-B6B2-0B47E24CD0AF}"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B96B1422-DD1F-4656-A5E4-FB0829BF9761}" type="datetimeFigureOut">
              <a:rPr lang="en-US" smtClean="0"/>
              <a:t>10/11/2010</a:t>
            </a:fld>
            <a:endParaRPr lang="en-US"/>
          </a:p>
        </p:txBody>
      </p:sp>
      <p:sp>
        <p:nvSpPr>
          <p:cNvPr id="10" name="Slide Number Placeholder 9"/>
          <p:cNvSpPr>
            <a:spLocks noGrp="1"/>
          </p:cNvSpPr>
          <p:nvPr>
            <p:ph type="sldNum" sz="quarter" idx="11"/>
          </p:nvPr>
        </p:nvSpPr>
        <p:spPr/>
        <p:txBody>
          <a:bodyPr/>
          <a:lstStyle/>
          <a:p>
            <a:fld id="{F970DE88-AE34-4FB6-B6B2-0B47E24CD0AF}"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96B1422-DD1F-4656-A5E4-FB0829BF9761}" type="datetimeFigureOut">
              <a:rPr lang="en-US" smtClean="0"/>
              <a:t>10/11/2010</a:t>
            </a:fld>
            <a:endParaRPr lang="en-US"/>
          </a:p>
        </p:txBody>
      </p:sp>
      <p:sp>
        <p:nvSpPr>
          <p:cNvPr id="9" name="Slide Number Placeholder 8"/>
          <p:cNvSpPr>
            <a:spLocks noGrp="1"/>
          </p:cNvSpPr>
          <p:nvPr>
            <p:ph type="sldNum" sz="quarter" idx="11"/>
          </p:nvPr>
        </p:nvSpPr>
        <p:spPr/>
        <p:txBody>
          <a:bodyPr/>
          <a:lstStyle/>
          <a:p>
            <a:fld id="{F970DE88-AE34-4FB6-B6B2-0B47E24CD0A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B96B1422-DD1F-4656-A5E4-FB0829BF9761}" type="datetimeFigureOut">
              <a:rPr lang="en-US" smtClean="0"/>
              <a:t>10/11/2010</a:t>
            </a:fld>
            <a:endParaRPr lang="en-US"/>
          </a:p>
        </p:txBody>
      </p:sp>
      <p:sp>
        <p:nvSpPr>
          <p:cNvPr id="16" name="Slide Number Placeholder 15"/>
          <p:cNvSpPr>
            <a:spLocks noGrp="1"/>
          </p:cNvSpPr>
          <p:nvPr>
            <p:ph type="sldNum" sz="quarter" idx="11"/>
          </p:nvPr>
        </p:nvSpPr>
        <p:spPr/>
        <p:txBody>
          <a:bodyPr/>
          <a:lstStyle/>
          <a:p>
            <a:fld id="{F970DE88-AE34-4FB6-B6B2-0B47E24CD0AF}"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B96B1422-DD1F-4656-A5E4-FB0829BF9761}" type="datetimeFigureOut">
              <a:rPr lang="en-US" smtClean="0"/>
              <a:t>10/11/2010</a:t>
            </a:fld>
            <a:endParaRPr lang="en-US"/>
          </a:p>
        </p:txBody>
      </p:sp>
      <p:sp>
        <p:nvSpPr>
          <p:cNvPr id="17" name="Slide Number Placeholder 16"/>
          <p:cNvSpPr>
            <a:spLocks noGrp="1"/>
          </p:cNvSpPr>
          <p:nvPr>
            <p:ph type="sldNum" sz="quarter" idx="11"/>
          </p:nvPr>
        </p:nvSpPr>
        <p:spPr/>
        <p:txBody>
          <a:bodyPr/>
          <a:lstStyle/>
          <a:p>
            <a:fld id="{F970DE88-AE34-4FB6-B6B2-0B47E24CD0AF}"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F970DE88-AE34-4FB6-B6B2-0B47E24CD0AF}"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B96B1422-DD1F-4656-A5E4-FB0829BF9761}" type="datetimeFigureOut">
              <a:rPr lang="en-US" smtClean="0"/>
              <a:t>10/11/2010</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R. </a:t>
            </a:r>
            <a:r>
              <a:rPr lang="en-US" dirty="0" err="1" smtClean="0"/>
              <a:t>Veon</a:t>
            </a:r>
            <a:endParaRPr lang="en-US" dirty="0" smtClean="0"/>
          </a:p>
          <a:p>
            <a:r>
              <a:rPr lang="en-US" dirty="0" smtClean="0"/>
              <a:t>Education Coordinator</a:t>
            </a:r>
            <a:endParaRPr lang="en-US" dirty="0"/>
          </a:p>
        </p:txBody>
      </p:sp>
      <p:sp>
        <p:nvSpPr>
          <p:cNvPr id="2" name="Title 1"/>
          <p:cNvSpPr>
            <a:spLocks noGrp="1"/>
          </p:cNvSpPr>
          <p:nvPr>
            <p:ph type="title"/>
          </p:nvPr>
        </p:nvSpPr>
        <p:spPr/>
        <p:txBody>
          <a:bodyPr/>
          <a:lstStyle/>
          <a:p>
            <a:r>
              <a:rPr lang="en-US" dirty="0" smtClean="0"/>
              <a:t>Visual Thinking Strategies</a:t>
            </a:r>
            <a:endParaRPr lang="en-US" dirty="0"/>
          </a:p>
        </p:txBody>
      </p:sp>
    </p:spTree>
    <p:extLst>
      <p:ext uri="{BB962C8B-B14F-4D97-AF65-F5344CB8AC3E}">
        <p14:creationId xmlns:p14="http://schemas.microsoft.com/office/powerpoint/2010/main" val="578300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r>
              <a:rPr lang="en-US" dirty="0" smtClean="0"/>
              <a:t>all </a:t>
            </a:r>
            <a:r>
              <a:rPr lang="en-US" dirty="0"/>
              <a:t>students must have ample opportunity to point out what they see in the art </a:t>
            </a:r>
            <a:r>
              <a:rPr lang="en-US" dirty="0" smtClean="0"/>
              <a:t>they</a:t>
            </a:r>
          </a:p>
          <a:p>
            <a:r>
              <a:rPr lang="en-US" dirty="0" smtClean="0"/>
              <a:t>examine </a:t>
            </a:r>
            <a:r>
              <a:rPr lang="en-US" dirty="0"/>
              <a:t>and express their opinions about </a:t>
            </a:r>
            <a:r>
              <a:rPr lang="en-US" dirty="0" smtClean="0"/>
              <a:t>it;</a:t>
            </a:r>
          </a:p>
          <a:p>
            <a:r>
              <a:rPr lang="en-US" dirty="0" smtClean="0"/>
              <a:t>students </a:t>
            </a:r>
            <a:r>
              <a:rPr lang="en-US" dirty="0"/>
              <a:t>must know that their thoughts are heard, understood, and </a:t>
            </a:r>
            <a:r>
              <a:rPr lang="en-US" dirty="0" smtClean="0"/>
              <a:t>valued;</a:t>
            </a:r>
          </a:p>
          <a:p>
            <a:r>
              <a:rPr lang="en-US" dirty="0" smtClean="0"/>
              <a:t>students </a:t>
            </a:r>
            <a:r>
              <a:rPr lang="en-US" dirty="0"/>
              <a:t>must provide evidence to explain their interpretive comments; </a:t>
            </a:r>
            <a:r>
              <a:rPr lang="en-US" dirty="0" smtClean="0"/>
              <a:t>and</a:t>
            </a:r>
          </a:p>
          <a:p>
            <a:r>
              <a:rPr lang="en-US" dirty="0" smtClean="0"/>
              <a:t>students </a:t>
            </a:r>
            <a:r>
              <a:rPr lang="en-US" dirty="0"/>
              <a:t>must see that each comment contributes to the group process of </a:t>
            </a:r>
            <a:r>
              <a:rPr lang="en-US" dirty="0" smtClean="0"/>
              <a:t>mining</a:t>
            </a:r>
          </a:p>
          <a:p>
            <a:r>
              <a:rPr lang="en-US" dirty="0" smtClean="0"/>
              <a:t>the </a:t>
            </a:r>
            <a:r>
              <a:rPr lang="en-US" dirty="0"/>
              <a:t>art for multiple meanings</a:t>
            </a:r>
            <a:r>
              <a:rPr lang="en-US" dirty="0" smtClean="0"/>
              <a:t>.*</a:t>
            </a:r>
          </a:p>
          <a:p>
            <a:r>
              <a:rPr lang="en-US" dirty="0" smtClean="0"/>
              <a:t>* See creativity matrix (Nov 2)</a:t>
            </a:r>
            <a:endParaRPr lang="en-US" dirty="0"/>
          </a:p>
        </p:txBody>
      </p:sp>
      <p:sp>
        <p:nvSpPr>
          <p:cNvPr id="3" name="Title 2"/>
          <p:cNvSpPr>
            <a:spLocks noGrp="1"/>
          </p:cNvSpPr>
          <p:nvPr>
            <p:ph type="title"/>
          </p:nvPr>
        </p:nvSpPr>
        <p:spPr/>
        <p:txBody>
          <a:bodyPr/>
          <a:lstStyle/>
          <a:p>
            <a:r>
              <a:rPr lang="en-US" dirty="0" smtClean="0"/>
              <a:t>During VTS Lessons</a:t>
            </a:r>
            <a:endParaRPr lang="en-US" dirty="0"/>
          </a:p>
        </p:txBody>
      </p:sp>
    </p:spTree>
    <p:extLst>
      <p:ext uri="{BB962C8B-B14F-4D97-AF65-F5344CB8AC3E}">
        <p14:creationId xmlns:p14="http://schemas.microsoft.com/office/powerpoint/2010/main" val="3191750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15" descr="C:\Users\Raymond Veon\Documents\Fed PD Art Ed Grant\VTS and Images for VTS\Grade 6\6.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4454658" cy="554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0" y="4954250"/>
            <a:ext cx="3269741" cy="1446550"/>
          </a:xfrm>
          <a:prstGeom prst="rect">
            <a:avLst/>
          </a:prstGeom>
          <a:noFill/>
        </p:spPr>
        <p:txBody>
          <a:bodyPr wrap="none" rtlCol="0">
            <a:spAutoFit/>
          </a:bodyPr>
          <a:lstStyle/>
          <a:p>
            <a:r>
              <a:rPr lang="en-US" sz="1400" dirty="0" smtClean="0">
                <a:solidFill>
                  <a:srgbClr val="000000"/>
                </a:solidFill>
              </a:rPr>
              <a:t>Take a minute to look at this picture.</a:t>
            </a:r>
          </a:p>
          <a:p>
            <a:r>
              <a:rPr lang="en-US" sz="1400" dirty="0" smtClean="0">
                <a:solidFill>
                  <a:srgbClr val="000000"/>
                </a:solidFill>
              </a:rPr>
              <a:t>What’s going on in this picture?</a:t>
            </a:r>
          </a:p>
          <a:p>
            <a:r>
              <a:rPr lang="en-US" sz="1400" dirty="0" smtClean="0">
                <a:solidFill>
                  <a:srgbClr val="000000"/>
                </a:solidFill>
              </a:rPr>
              <a:t>What do you see that makes you say that?</a:t>
            </a:r>
          </a:p>
          <a:p>
            <a:r>
              <a:rPr lang="en-US" sz="1400" dirty="0" smtClean="0">
                <a:solidFill>
                  <a:srgbClr val="000000"/>
                </a:solidFill>
              </a:rPr>
              <a:t>What more can we find?</a:t>
            </a:r>
          </a:p>
          <a:p>
            <a:r>
              <a:rPr lang="en-US" sz="1400" dirty="0" smtClean="0">
                <a:solidFill>
                  <a:srgbClr val="000000"/>
                </a:solidFill>
              </a:rPr>
              <a:t>Paraphrase. Point. Link.</a:t>
            </a:r>
          </a:p>
          <a:p>
            <a:endParaRPr lang="en-US" dirty="0"/>
          </a:p>
        </p:txBody>
      </p:sp>
    </p:spTree>
    <p:extLst>
      <p:ext uri="{BB962C8B-B14F-4D97-AF65-F5344CB8AC3E}">
        <p14:creationId xmlns:p14="http://schemas.microsoft.com/office/powerpoint/2010/main" val="3486504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0" descr="C:\Users\Raymond Veon\Documents\Fed PD Art Ed Grant\VTS and Images for VTS\Grade 9 from MS\8.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601" y="533400"/>
            <a:ext cx="6277799" cy="5807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032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descr="C:\Users\Raymond Veon\Documents\Fed PD Art Ed Grant\VTS and Images for VTS\Grade 7\7.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33399"/>
            <a:ext cx="7164387" cy="566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160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b="1" dirty="0"/>
              <a:t>Stage </a:t>
            </a:r>
            <a:r>
              <a:rPr lang="en-US" b="1" dirty="0" smtClean="0"/>
              <a:t>I </a:t>
            </a:r>
            <a:r>
              <a:rPr lang="en-US" b="1" dirty="0" err="1" smtClean="0"/>
              <a:t>Accountive</a:t>
            </a:r>
            <a:r>
              <a:rPr lang="en-US" b="1" dirty="0" smtClean="0"/>
              <a:t> Stage</a:t>
            </a:r>
            <a:endParaRPr lang="en-US" b="1" dirty="0"/>
          </a:p>
          <a:p>
            <a:pPr lvl="1"/>
            <a:r>
              <a:rPr lang="en-US" dirty="0" err="1"/>
              <a:t>Accountive</a:t>
            </a:r>
            <a:r>
              <a:rPr lang="en-US" dirty="0"/>
              <a:t> viewers are storytellers</a:t>
            </a:r>
            <a:r>
              <a:rPr lang="en-US" dirty="0" smtClean="0"/>
              <a:t>. Using </a:t>
            </a:r>
            <a:r>
              <a:rPr lang="en-US" dirty="0"/>
              <a:t>their senses, memories, </a:t>
            </a:r>
            <a:r>
              <a:rPr lang="en-US" dirty="0" smtClean="0"/>
              <a:t>and personal </a:t>
            </a:r>
            <a:r>
              <a:rPr lang="en-US" dirty="0"/>
              <a:t>associations, they </a:t>
            </a:r>
            <a:r>
              <a:rPr lang="en-US" dirty="0" smtClean="0"/>
              <a:t>make concrete </a:t>
            </a:r>
            <a:r>
              <a:rPr lang="en-US" dirty="0"/>
              <a:t>observations about a work </a:t>
            </a:r>
            <a:r>
              <a:rPr lang="en-US" dirty="0" smtClean="0"/>
              <a:t>of art </a:t>
            </a:r>
            <a:r>
              <a:rPr lang="en-US" dirty="0"/>
              <a:t>that are woven into a narrative</a:t>
            </a:r>
            <a:r>
              <a:rPr lang="en-US" dirty="0" smtClean="0"/>
              <a:t>. Here</a:t>
            </a:r>
            <a:r>
              <a:rPr lang="en-US" dirty="0"/>
              <a:t>, judgments are based on what </a:t>
            </a:r>
            <a:r>
              <a:rPr lang="en-US" dirty="0" smtClean="0"/>
              <a:t>is known </a:t>
            </a:r>
            <a:r>
              <a:rPr lang="en-US" dirty="0"/>
              <a:t>and what is liked. </a:t>
            </a:r>
            <a:r>
              <a:rPr lang="en-US" dirty="0" smtClean="0"/>
              <a:t>Emotions color </a:t>
            </a:r>
            <a:r>
              <a:rPr lang="en-US" dirty="0"/>
              <a:t>viewers’ comments, as they </a:t>
            </a:r>
            <a:r>
              <a:rPr lang="en-US" dirty="0" smtClean="0"/>
              <a:t>seem to </a:t>
            </a:r>
            <a:r>
              <a:rPr lang="en-US" dirty="0"/>
              <a:t>enter the work of art and </a:t>
            </a:r>
            <a:r>
              <a:rPr lang="en-US" dirty="0" smtClean="0"/>
              <a:t>become part </a:t>
            </a:r>
            <a:r>
              <a:rPr lang="en-US" dirty="0"/>
              <a:t>of its unfolding narrative.</a:t>
            </a:r>
          </a:p>
          <a:p>
            <a:r>
              <a:rPr lang="en-US" b="1" dirty="0"/>
              <a:t>Stage </a:t>
            </a:r>
            <a:r>
              <a:rPr lang="en-US" b="1" dirty="0" smtClean="0"/>
              <a:t>II Constructive Stage</a:t>
            </a:r>
            <a:endParaRPr lang="en-US" b="1" dirty="0"/>
          </a:p>
          <a:p>
            <a:pPr lvl="1"/>
            <a:r>
              <a:rPr lang="en-US" dirty="0"/>
              <a:t>Constructive viewers set </a:t>
            </a:r>
            <a:r>
              <a:rPr lang="en-US" dirty="0" smtClean="0"/>
              <a:t>about building </a:t>
            </a:r>
            <a:r>
              <a:rPr lang="en-US" dirty="0"/>
              <a:t>a framework for looking </a:t>
            </a:r>
            <a:r>
              <a:rPr lang="en-US" dirty="0" smtClean="0"/>
              <a:t>at works </a:t>
            </a:r>
            <a:r>
              <a:rPr lang="en-US" dirty="0"/>
              <a:t>of art, using the most </a:t>
            </a:r>
            <a:r>
              <a:rPr lang="en-US" dirty="0" smtClean="0"/>
              <a:t>logical and </a:t>
            </a:r>
            <a:r>
              <a:rPr lang="en-US" dirty="0"/>
              <a:t>accessible tools: their </a:t>
            </a:r>
            <a:r>
              <a:rPr lang="en-US" dirty="0" smtClean="0"/>
              <a:t>own perceptions</a:t>
            </a:r>
            <a:r>
              <a:rPr lang="en-US" dirty="0"/>
              <a:t>, their knowledge of </a:t>
            </a:r>
            <a:r>
              <a:rPr lang="en-US" dirty="0" smtClean="0"/>
              <a:t>the natural </a:t>
            </a:r>
            <a:r>
              <a:rPr lang="en-US" dirty="0"/>
              <a:t>world, and the values of </a:t>
            </a:r>
            <a:r>
              <a:rPr lang="en-US" dirty="0" smtClean="0"/>
              <a:t>their social</a:t>
            </a:r>
            <a:r>
              <a:rPr lang="en-US" dirty="0"/>
              <a:t>, moral and conventional world</a:t>
            </a:r>
            <a:r>
              <a:rPr lang="en-US" dirty="0" smtClean="0"/>
              <a:t>. If </a:t>
            </a:r>
            <a:r>
              <a:rPr lang="en-US" dirty="0"/>
              <a:t>the work does not look the way it </a:t>
            </a:r>
            <a:r>
              <a:rPr lang="en-US" dirty="0" smtClean="0"/>
              <a:t>is “</a:t>
            </a:r>
            <a:r>
              <a:rPr lang="en-US" dirty="0"/>
              <a:t>supposed to”—if craft, skill</a:t>
            </a:r>
            <a:r>
              <a:rPr lang="en-US" dirty="0" smtClean="0"/>
              <a:t>, technique</a:t>
            </a:r>
            <a:r>
              <a:rPr lang="en-US" dirty="0"/>
              <a:t>, hard work, utility, </a:t>
            </a:r>
            <a:r>
              <a:rPr lang="en-US" dirty="0" smtClean="0"/>
              <a:t>and function </a:t>
            </a:r>
            <a:r>
              <a:rPr lang="en-US" dirty="0"/>
              <a:t>are not evident, or if </a:t>
            </a:r>
            <a:r>
              <a:rPr lang="en-US" dirty="0" smtClean="0"/>
              <a:t>the subject </a:t>
            </a:r>
            <a:r>
              <a:rPr lang="en-US" dirty="0"/>
              <a:t>seems </a:t>
            </a:r>
            <a:r>
              <a:rPr lang="en-US" dirty="0" smtClean="0"/>
              <a:t>inappropriate—then these </a:t>
            </a:r>
            <a:r>
              <a:rPr lang="en-US" dirty="0"/>
              <a:t>viewers judge the work to </a:t>
            </a:r>
            <a:r>
              <a:rPr lang="en-US" dirty="0" smtClean="0"/>
              <a:t>be “</a:t>
            </a:r>
            <a:r>
              <a:rPr lang="en-US" dirty="0"/>
              <a:t>weird,” lacking, or of no value. </a:t>
            </a:r>
            <a:r>
              <a:rPr lang="en-US" dirty="0" smtClean="0"/>
              <a:t>Their sense </a:t>
            </a:r>
            <a:r>
              <a:rPr lang="en-US" dirty="0"/>
              <a:t>of what is realistic is </a:t>
            </a:r>
            <a:r>
              <a:rPr lang="en-US" dirty="0" smtClean="0"/>
              <a:t>the standard </a:t>
            </a:r>
            <a:r>
              <a:rPr lang="en-US" dirty="0"/>
              <a:t>often applied to </a:t>
            </a:r>
            <a:r>
              <a:rPr lang="en-US" dirty="0" smtClean="0"/>
              <a:t>determine value</a:t>
            </a:r>
            <a:r>
              <a:rPr lang="en-US" dirty="0"/>
              <a:t>. As emotions begin to </a:t>
            </a:r>
            <a:r>
              <a:rPr lang="en-US" dirty="0" smtClean="0"/>
              <a:t>go underground</a:t>
            </a:r>
            <a:r>
              <a:rPr lang="en-US" dirty="0"/>
              <a:t>, these viewers begin </a:t>
            </a:r>
            <a:r>
              <a:rPr lang="en-US" dirty="0" smtClean="0"/>
              <a:t>to distance </a:t>
            </a:r>
            <a:r>
              <a:rPr lang="en-US" dirty="0"/>
              <a:t>themselves from the work </a:t>
            </a:r>
            <a:r>
              <a:rPr lang="en-US" dirty="0" smtClean="0"/>
              <a:t>of art.</a:t>
            </a:r>
            <a:endParaRPr lang="en-US" dirty="0"/>
          </a:p>
        </p:txBody>
      </p:sp>
      <p:sp>
        <p:nvSpPr>
          <p:cNvPr id="2" name="Title 1"/>
          <p:cNvSpPr>
            <a:spLocks noGrp="1"/>
          </p:cNvSpPr>
          <p:nvPr>
            <p:ph type="title"/>
          </p:nvPr>
        </p:nvSpPr>
        <p:spPr/>
        <p:txBody>
          <a:bodyPr/>
          <a:lstStyle/>
          <a:p>
            <a:r>
              <a:rPr lang="en-US" dirty="0" smtClean="0"/>
              <a:t>Stage 1 and 2</a:t>
            </a:r>
            <a:endParaRPr lang="en-US" dirty="0"/>
          </a:p>
        </p:txBody>
      </p:sp>
    </p:spTree>
    <p:extLst>
      <p:ext uri="{BB962C8B-B14F-4D97-AF65-F5344CB8AC3E}">
        <p14:creationId xmlns:p14="http://schemas.microsoft.com/office/powerpoint/2010/main" val="3676629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b="1" dirty="0" smtClean="0"/>
              <a:t>Stage III Classifying Stage</a:t>
            </a:r>
          </a:p>
          <a:p>
            <a:pPr lvl="1"/>
            <a:r>
              <a:rPr lang="en-US" dirty="0" smtClean="0"/>
              <a:t>Classifying viewers adopt the analytical and critical stance of the art historian. They want to identify the work as to place, school, style, time and provenance. They decode the work using their library of facts and figures which they are ready and eager to expand. This viewer believes that properly categorized, the work of art’s meaning and message can be explained and rationalized.</a:t>
            </a:r>
          </a:p>
          <a:p>
            <a:r>
              <a:rPr lang="en-US" b="1" dirty="0" smtClean="0"/>
              <a:t>Stage IV Interpretive Stage</a:t>
            </a:r>
          </a:p>
          <a:p>
            <a:pPr lvl="1"/>
            <a:r>
              <a:rPr lang="en-US" dirty="0" smtClean="0"/>
              <a:t>Interpretive viewers seek a personal encounter with a work of art. Exploring the work, letting its meaning slowly unfold, they appreciate subtleties of line and shape and color. Now critical skills are put in the service of feelings and intuitions as these viewers let underlying meanings o f t h e work—what it symbolizes—emerge. Each new encounter with a work of art presents a chance for new comparisons, insights, and experiences. Knowing that the work of art’s identity and value are subject to reinterpretation, these viewers see their own processes subject to chance and change.</a:t>
            </a:r>
          </a:p>
          <a:p>
            <a:endParaRPr lang="en-US" dirty="0"/>
          </a:p>
        </p:txBody>
      </p:sp>
      <p:sp>
        <p:nvSpPr>
          <p:cNvPr id="2" name="Title 1"/>
          <p:cNvSpPr>
            <a:spLocks noGrp="1"/>
          </p:cNvSpPr>
          <p:nvPr>
            <p:ph type="title"/>
          </p:nvPr>
        </p:nvSpPr>
        <p:spPr/>
        <p:txBody>
          <a:bodyPr/>
          <a:lstStyle/>
          <a:p>
            <a:r>
              <a:rPr lang="en-US" dirty="0" smtClean="0"/>
              <a:t>Stages 3 and 4</a:t>
            </a:r>
            <a:endParaRPr lang="en-US" dirty="0"/>
          </a:p>
        </p:txBody>
      </p:sp>
    </p:spTree>
    <p:extLst>
      <p:ext uri="{BB962C8B-B14F-4D97-AF65-F5344CB8AC3E}">
        <p14:creationId xmlns:p14="http://schemas.microsoft.com/office/powerpoint/2010/main" val="379095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t>Stage V Re-creative Stage</a:t>
            </a:r>
          </a:p>
          <a:p>
            <a:pPr lvl="1"/>
            <a:r>
              <a:rPr lang="en-US" dirty="0" smtClean="0"/>
              <a:t>Re-creative viewers, having a long history of viewing and reflecting about works of art, now “willingly suspend disbelief.” A familiar painting is like an old friend who is known intimately, yet full of surprise, deserving attention on a daily level but also existing on an elevated plane. As in all important friendships, time is a key ingredient, allowing Stage V viewers to know the ecology of a work—its time, its history, its questions, its travels, its intricacies. Drawing on their own history with one work in particular, and with viewing in general, these viewers combine personal contemplation with views that broadly encompass universal concerns. Here, memory infuses the landscape of the painting, intricately combining the personal and the universal.</a:t>
            </a:r>
          </a:p>
          <a:p>
            <a:endParaRPr lang="en-US" dirty="0"/>
          </a:p>
        </p:txBody>
      </p:sp>
      <p:sp>
        <p:nvSpPr>
          <p:cNvPr id="2" name="Title 1"/>
          <p:cNvSpPr>
            <a:spLocks noGrp="1"/>
          </p:cNvSpPr>
          <p:nvPr>
            <p:ph type="title"/>
          </p:nvPr>
        </p:nvSpPr>
        <p:spPr/>
        <p:txBody>
          <a:bodyPr/>
          <a:lstStyle/>
          <a:p>
            <a:r>
              <a:rPr lang="en-US" dirty="0" smtClean="0"/>
              <a:t>Stage 5</a:t>
            </a:r>
            <a:endParaRPr lang="en-US" dirty="0"/>
          </a:p>
        </p:txBody>
      </p:sp>
    </p:spTree>
    <p:extLst>
      <p:ext uri="{BB962C8B-B14F-4D97-AF65-F5344CB8AC3E}">
        <p14:creationId xmlns:p14="http://schemas.microsoft.com/office/powerpoint/2010/main" val="2673241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4" name="Rectangle 14"/>
          <p:cNvSpPr>
            <a:spLocks noGrp="1" noChangeArrowheads="1"/>
          </p:cNvSpPr>
          <p:nvPr>
            <p:ph idx="1"/>
          </p:nvPr>
        </p:nvSpPr>
        <p:spPr/>
        <p:txBody>
          <a:bodyPr/>
          <a:lstStyle/>
          <a:p>
            <a:r>
              <a:rPr lang="en-US"/>
              <a:t>Take a minute to look at this picture.</a:t>
            </a:r>
          </a:p>
          <a:p>
            <a:r>
              <a:rPr lang="en-US"/>
              <a:t>What is going on in this picture?</a:t>
            </a:r>
          </a:p>
          <a:p>
            <a:r>
              <a:rPr lang="en-US"/>
              <a:t>What do you SEE that makes you say that?</a:t>
            </a:r>
          </a:p>
          <a:p>
            <a:r>
              <a:rPr lang="en-US"/>
              <a:t>What more can we find.</a:t>
            </a:r>
          </a:p>
          <a:p>
            <a:r>
              <a:rPr lang="en-US"/>
              <a:t>Paraphrase! Point! Link!</a:t>
            </a:r>
          </a:p>
        </p:txBody>
      </p:sp>
      <p:sp>
        <p:nvSpPr>
          <p:cNvPr id="5133" name="Rectangle 13"/>
          <p:cNvSpPr>
            <a:spLocks noGrp="1" noChangeArrowheads="1"/>
          </p:cNvSpPr>
          <p:nvPr>
            <p:ph type="title"/>
          </p:nvPr>
        </p:nvSpPr>
        <p:spPr/>
        <p:txBody>
          <a:bodyPr/>
          <a:lstStyle/>
          <a:p>
            <a:r>
              <a:rPr lang="en-US"/>
              <a:t>Visual Thinking Strategies</a:t>
            </a:r>
          </a:p>
        </p:txBody>
      </p:sp>
      <p:grpSp>
        <p:nvGrpSpPr>
          <p:cNvPr id="5136" name="Group 16"/>
          <p:cNvGrpSpPr>
            <a:grpSpLocks/>
          </p:cNvGrpSpPr>
          <p:nvPr/>
        </p:nvGrpSpPr>
        <p:grpSpPr bwMode="auto">
          <a:xfrm>
            <a:off x="7467600" y="5791200"/>
            <a:ext cx="1524000" cy="854075"/>
            <a:chOff x="3360" y="3408"/>
            <a:chExt cx="960" cy="538"/>
          </a:xfrm>
        </p:grpSpPr>
        <p:sp>
          <p:nvSpPr>
            <p:cNvPr id="5137" name="Oval 17"/>
            <p:cNvSpPr>
              <a:spLocks noChangeArrowheads="1"/>
            </p:cNvSpPr>
            <p:nvPr/>
          </p:nvSpPr>
          <p:spPr bwMode="auto">
            <a:xfrm>
              <a:off x="3696" y="3408"/>
              <a:ext cx="624" cy="53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138" name="Picture 18" descr="Untitle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 y="3408"/>
              <a:ext cx="912" cy="4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94112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16" descr="C:\Users\Raymond Veon\Documents\Fed PD Art Ed Grant\VTS and Images for VTS\Grade 5 Year 3\Yr3_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533400"/>
            <a:ext cx="8205787"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331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normAutofit fontScale="92500"/>
          </a:bodyPr>
          <a:lstStyle/>
          <a:p>
            <a:pPr>
              <a:lnSpc>
                <a:spcPct val="90000"/>
              </a:lnSpc>
            </a:pPr>
            <a:r>
              <a:rPr lang="en-US" sz="2400"/>
              <a:t>Ten lessons per year (Two 15 minute VTS sessions=1 lesson)</a:t>
            </a:r>
          </a:p>
          <a:p>
            <a:pPr>
              <a:lnSpc>
                <a:spcPct val="90000"/>
              </a:lnSpc>
            </a:pPr>
            <a:r>
              <a:rPr lang="en-US" sz="2400"/>
              <a:t>Increases writing skills</a:t>
            </a:r>
          </a:p>
          <a:p>
            <a:pPr>
              <a:lnSpc>
                <a:spcPct val="90000"/>
              </a:lnSpc>
            </a:pPr>
            <a:r>
              <a:rPr lang="en-US" sz="2400"/>
              <a:t>Over three years, raises reading/LA and math scores (12% and 16%, Grades 3-5 in Miami-Dade County)</a:t>
            </a:r>
          </a:p>
          <a:p>
            <a:pPr>
              <a:lnSpc>
                <a:spcPct val="90000"/>
              </a:lnSpc>
            </a:pPr>
            <a:r>
              <a:rPr lang="en-US" sz="2400"/>
              <a:t>Create confidence in student’s ability to comprehend complexity</a:t>
            </a:r>
          </a:p>
          <a:p>
            <a:pPr>
              <a:lnSpc>
                <a:spcPct val="90000"/>
              </a:lnSpc>
            </a:pPr>
            <a:r>
              <a:rPr lang="en-US" sz="2400"/>
              <a:t>Foster a desire to learn and take risks</a:t>
            </a:r>
          </a:p>
          <a:p>
            <a:pPr>
              <a:lnSpc>
                <a:spcPct val="90000"/>
              </a:lnSpc>
            </a:pPr>
            <a:r>
              <a:rPr lang="en-US" sz="2400"/>
              <a:t>Encourage students to value their own ideas while listening and building on the ideas of others</a:t>
            </a:r>
          </a:p>
        </p:txBody>
      </p:sp>
      <p:sp>
        <p:nvSpPr>
          <p:cNvPr id="8194" name="Rectangle 2"/>
          <p:cNvSpPr>
            <a:spLocks noGrp="1" noChangeArrowheads="1"/>
          </p:cNvSpPr>
          <p:nvPr>
            <p:ph type="title"/>
          </p:nvPr>
        </p:nvSpPr>
        <p:spPr/>
        <p:txBody>
          <a:bodyPr/>
          <a:lstStyle/>
          <a:p>
            <a:r>
              <a:rPr lang="en-US"/>
              <a:t>Visual Thinking Strategies</a:t>
            </a:r>
          </a:p>
        </p:txBody>
      </p:sp>
      <p:grpSp>
        <p:nvGrpSpPr>
          <p:cNvPr id="8197" name="Group 5"/>
          <p:cNvGrpSpPr>
            <a:grpSpLocks/>
          </p:cNvGrpSpPr>
          <p:nvPr/>
        </p:nvGrpSpPr>
        <p:grpSpPr bwMode="auto">
          <a:xfrm>
            <a:off x="7467600" y="5791200"/>
            <a:ext cx="1524000" cy="854075"/>
            <a:chOff x="3360" y="3408"/>
            <a:chExt cx="960" cy="538"/>
          </a:xfrm>
        </p:grpSpPr>
        <p:sp>
          <p:nvSpPr>
            <p:cNvPr id="8198" name="Oval 6"/>
            <p:cNvSpPr>
              <a:spLocks noChangeArrowheads="1"/>
            </p:cNvSpPr>
            <p:nvPr/>
          </p:nvSpPr>
          <p:spPr bwMode="auto">
            <a:xfrm>
              <a:off x="3696" y="3408"/>
              <a:ext cx="624" cy="53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199" name="Picture 7" descr="Untitle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 y="3408"/>
              <a:ext cx="912" cy="4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028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lstStyle/>
          <a:p>
            <a:r>
              <a:rPr lang="en-US"/>
              <a:t>In a typical VTS lesson, students:</a:t>
            </a:r>
          </a:p>
          <a:p>
            <a:pPr lvl="1"/>
            <a:r>
              <a:rPr lang="en-US"/>
              <a:t>Look carefully at works of art</a:t>
            </a:r>
          </a:p>
          <a:p>
            <a:pPr lvl="1"/>
            <a:r>
              <a:rPr lang="en-US"/>
              <a:t>Talk about what they observe</a:t>
            </a:r>
          </a:p>
          <a:p>
            <a:pPr lvl="1"/>
            <a:r>
              <a:rPr lang="en-US"/>
              <a:t>Back up their ideas with evidence</a:t>
            </a:r>
          </a:p>
          <a:p>
            <a:pPr lvl="1"/>
            <a:r>
              <a:rPr lang="en-US"/>
              <a:t>Listen to and consider the views of others</a:t>
            </a:r>
          </a:p>
          <a:p>
            <a:pPr lvl="1"/>
            <a:r>
              <a:rPr lang="en-US"/>
              <a:t>Discuss multiple interpretations</a:t>
            </a:r>
          </a:p>
        </p:txBody>
      </p:sp>
      <p:sp>
        <p:nvSpPr>
          <p:cNvPr id="9218" name="Rectangle 2"/>
          <p:cNvSpPr>
            <a:spLocks noGrp="1" noChangeArrowheads="1"/>
          </p:cNvSpPr>
          <p:nvPr>
            <p:ph type="title"/>
          </p:nvPr>
        </p:nvSpPr>
        <p:spPr/>
        <p:txBody>
          <a:bodyPr/>
          <a:lstStyle/>
          <a:p>
            <a:r>
              <a:rPr lang="en-US"/>
              <a:t>Visual Thinking Strategies</a:t>
            </a:r>
          </a:p>
        </p:txBody>
      </p:sp>
      <p:grpSp>
        <p:nvGrpSpPr>
          <p:cNvPr id="9221" name="Group 5"/>
          <p:cNvGrpSpPr>
            <a:grpSpLocks/>
          </p:cNvGrpSpPr>
          <p:nvPr/>
        </p:nvGrpSpPr>
        <p:grpSpPr bwMode="auto">
          <a:xfrm>
            <a:off x="7467600" y="5791200"/>
            <a:ext cx="1524000" cy="854075"/>
            <a:chOff x="3360" y="3408"/>
            <a:chExt cx="960" cy="538"/>
          </a:xfrm>
        </p:grpSpPr>
        <p:sp>
          <p:nvSpPr>
            <p:cNvPr id="9222" name="Oval 6"/>
            <p:cNvSpPr>
              <a:spLocks noChangeArrowheads="1"/>
            </p:cNvSpPr>
            <p:nvPr/>
          </p:nvSpPr>
          <p:spPr bwMode="auto">
            <a:xfrm>
              <a:off x="3696" y="3408"/>
              <a:ext cx="624" cy="53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223" name="Picture 7" descr="Untitle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 y="3408"/>
              <a:ext cx="912" cy="4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37637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normAutofit fontScale="92500" lnSpcReduction="10000"/>
          </a:bodyPr>
          <a:lstStyle/>
          <a:p>
            <a:r>
              <a:rPr lang="en-US" sz="2800"/>
              <a:t>Proven to increase critical thinking skills required in over 70% of questions on state tests</a:t>
            </a:r>
          </a:p>
          <a:p>
            <a:r>
              <a:rPr lang="en-US" sz="2800"/>
              <a:t>Proven to work with all students, including disadvantaged youth</a:t>
            </a:r>
          </a:p>
          <a:p>
            <a:r>
              <a:rPr lang="en-US" sz="2800"/>
              <a:t>Builds cognition through art</a:t>
            </a:r>
          </a:p>
          <a:p>
            <a:r>
              <a:rPr lang="en-US" sz="2800"/>
              <a:t>Students apply the skills of observing carefully, thinking deeply, expressing themselves, and listening to others in other subjects.</a:t>
            </a:r>
          </a:p>
        </p:txBody>
      </p:sp>
      <p:sp>
        <p:nvSpPr>
          <p:cNvPr id="11266" name="Rectangle 2"/>
          <p:cNvSpPr>
            <a:spLocks noGrp="1" noChangeArrowheads="1"/>
          </p:cNvSpPr>
          <p:nvPr>
            <p:ph type="title"/>
          </p:nvPr>
        </p:nvSpPr>
        <p:spPr/>
        <p:txBody>
          <a:bodyPr/>
          <a:lstStyle/>
          <a:p>
            <a:r>
              <a:rPr lang="en-US"/>
              <a:t>Visual Thinking Strategies</a:t>
            </a:r>
          </a:p>
        </p:txBody>
      </p:sp>
    </p:spTree>
    <p:extLst>
      <p:ext uri="{BB962C8B-B14F-4D97-AF65-F5344CB8AC3E}">
        <p14:creationId xmlns:p14="http://schemas.microsoft.com/office/powerpoint/2010/main" val="3802740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normAutofit fontScale="92500"/>
          </a:bodyPr>
          <a:lstStyle/>
          <a:p>
            <a:pPr>
              <a:lnSpc>
                <a:spcPct val="90000"/>
              </a:lnSpc>
            </a:pPr>
            <a:r>
              <a:rPr lang="en-US" sz="2800"/>
              <a:t>Thinking behaviors</a:t>
            </a:r>
          </a:p>
          <a:p>
            <a:pPr lvl="1">
              <a:lnSpc>
                <a:spcPct val="90000"/>
              </a:lnSpc>
            </a:pPr>
            <a:r>
              <a:rPr lang="en-US" sz="2400"/>
              <a:t>Making complex observations</a:t>
            </a:r>
          </a:p>
          <a:p>
            <a:pPr lvl="1">
              <a:lnSpc>
                <a:spcPct val="90000"/>
              </a:lnSpc>
            </a:pPr>
            <a:r>
              <a:rPr lang="en-US" sz="2400"/>
              <a:t>Drawing conclusions</a:t>
            </a:r>
          </a:p>
          <a:p>
            <a:pPr lvl="1">
              <a:lnSpc>
                <a:spcPct val="90000"/>
              </a:lnSpc>
            </a:pPr>
            <a:r>
              <a:rPr lang="en-US" sz="2400"/>
              <a:t>Expressing and articulating ideas in discussion and writing</a:t>
            </a:r>
          </a:p>
          <a:p>
            <a:pPr lvl="1">
              <a:lnSpc>
                <a:spcPct val="90000"/>
              </a:lnSpc>
            </a:pPr>
            <a:r>
              <a:rPr lang="en-US" sz="2400"/>
              <a:t>Considering a range of possibilities (Speculative Inquiry, one of the stages of the creative process)</a:t>
            </a:r>
          </a:p>
          <a:p>
            <a:pPr lvl="1">
              <a:lnSpc>
                <a:spcPct val="90000"/>
              </a:lnSpc>
            </a:pPr>
            <a:r>
              <a:rPr lang="en-US" sz="2400"/>
              <a:t>Revising</a:t>
            </a:r>
          </a:p>
          <a:p>
            <a:pPr lvl="1">
              <a:lnSpc>
                <a:spcPct val="90000"/>
              </a:lnSpc>
            </a:pPr>
            <a:r>
              <a:rPr lang="en-US" sz="2400"/>
              <a:t>Elaborating</a:t>
            </a:r>
          </a:p>
          <a:p>
            <a:pPr lvl="1">
              <a:lnSpc>
                <a:spcPct val="90000"/>
              </a:lnSpc>
            </a:pPr>
            <a:r>
              <a:rPr lang="en-US" sz="2400"/>
              <a:t>Applying these behaviors to new situations without prompting</a:t>
            </a:r>
          </a:p>
        </p:txBody>
      </p:sp>
      <p:sp>
        <p:nvSpPr>
          <p:cNvPr id="12290" name="Rectangle 2"/>
          <p:cNvSpPr>
            <a:spLocks noGrp="1" noChangeArrowheads="1"/>
          </p:cNvSpPr>
          <p:nvPr>
            <p:ph type="title"/>
          </p:nvPr>
        </p:nvSpPr>
        <p:spPr/>
        <p:txBody>
          <a:bodyPr/>
          <a:lstStyle/>
          <a:p>
            <a:r>
              <a:rPr lang="en-US"/>
              <a:t>Visual Thinking Strategies</a:t>
            </a:r>
          </a:p>
        </p:txBody>
      </p:sp>
      <p:grpSp>
        <p:nvGrpSpPr>
          <p:cNvPr id="12293" name="Group 5"/>
          <p:cNvGrpSpPr>
            <a:grpSpLocks/>
          </p:cNvGrpSpPr>
          <p:nvPr/>
        </p:nvGrpSpPr>
        <p:grpSpPr bwMode="auto">
          <a:xfrm>
            <a:off x="7467600" y="5791200"/>
            <a:ext cx="1524000" cy="854075"/>
            <a:chOff x="3360" y="3408"/>
            <a:chExt cx="960" cy="538"/>
          </a:xfrm>
        </p:grpSpPr>
        <p:sp>
          <p:nvSpPr>
            <p:cNvPr id="12294" name="Oval 6"/>
            <p:cNvSpPr>
              <a:spLocks noChangeArrowheads="1"/>
            </p:cNvSpPr>
            <p:nvPr/>
          </p:nvSpPr>
          <p:spPr bwMode="auto">
            <a:xfrm>
              <a:off x="3696" y="3408"/>
              <a:ext cx="624" cy="53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2295" name="Picture 7" descr="Untitle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 y="3408"/>
              <a:ext cx="912" cy="4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9074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normAutofit fontScale="92500" lnSpcReduction="20000"/>
          </a:bodyPr>
          <a:lstStyle/>
          <a:p>
            <a:r>
              <a:rPr lang="en-US" sz="2800"/>
              <a:t>In order to write well, we must speak well—too little time is spent with students in conversation to allow speaking skills to develop</a:t>
            </a:r>
          </a:p>
          <a:p>
            <a:r>
              <a:rPr lang="en-US" sz="2800"/>
              <a:t>By paraphrasing, teachers build grammar, syntax, and vocabulary</a:t>
            </a:r>
          </a:p>
          <a:p>
            <a:r>
              <a:rPr lang="en-US" sz="2800"/>
              <a:t>Teaches how to make observations, draw inferences, and justify statements by citing evidence…skills useful in what other subject?</a:t>
            </a:r>
          </a:p>
        </p:txBody>
      </p:sp>
      <p:sp>
        <p:nvSpPr>
          <p:cNvPr id="13314" name="Rectangle 2"/>
          <p:cNvSpPr>
            <a:spLocks noGrp="1" noChangeArrowheads="1"/>
          </p:cNvSpPr>
          <p:nvPr>
            <p:ph type="title"/>
          </p:nvPr>
        </p:nvSpPr>
        <p:spPr/>
        <p:txBody>
          <a:bodyPr/>
          <a:lstStyle/>
          <a:p>
            <a:r>
              <a:rPr lang="en-US"/>
              <a:t>Visual Thinking Strategies</a:t>
            </a:r>
          </a:p>
        </p:txBody>
      </p:sp>
      <p:grpSp>
        <p:nvGrpSpPr>
          <p:cNvPr id="13318" name="Group 6"/>
          <p:cNvGrpSpPr>
            <a:grpSpLocks/>
          </p:cNvGrpSpPr>
          <p:nvPr/>
        </p:nvGrpSpPr>
        <p:grpSpPr bwMode="auto">
          <a:xfrm>
            <a:off x="7467600" y="5791200"/>
            <a:ext cx="1524000" cy="854075"/>
            <a:chOff x="3360" y="3408"/>
            <a:chExt cx="960" cy="538"/>
          </a:xfrm>
        </p:grpSpPr>
        <p:sp>
          <p:nvSpPr>
            <p:cNvPr id="13319" name="Oval 7"/>
            <p:cNvSpPr>
              <a:spLocks noChangeArrowheads="1"/>
            </p:cNvSpPr>
            <p:nvPr/>
          </p:nvSpPr>
          <p:spPr bwMode="auto">
            <a:xfrm>
              <a:off x="3696" y="3408"/>
              <a:ext cx="624" cy="53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320" name="Picture 8" descr="Untitle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 y="3408"/>
              <a:ext cx="912" cy="4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58529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r>
              <a:rPr lang="en-US"/>
              <a:t>Research based on tens of thousands of Aesthetic Development Interviews (ADI’s) that were then statistically analyzed to arrive at the five stages of aesthetic development</a:t>
            </a:r>
          </a:p>
          <a:p>
            <a:endParaRPr lang="en-US"/>
          </a:p>
        </p:txBody>
      </p:sp>
      <p:sp>
        <p:nvSpPr>
          <p:cNvPr id="14338" name="Rectangle 2"/>
          <p:cNvSpPr>
            <a:spLocks noGrp="1" noChangeArrowheads="1"/>
          </p:cNvSpPr>
          <p:nvPr>
            <p:ph type="title"/>
          </p:nvPr>
        </p:nvSpPr>
        <p:spPr/>
        <p:txBody>
          <a:bodyPr/>
          <a:lstStyle/>
          <a:p>
            <a:r>
              <a:rPr lang="en-US"/>
              <a:t>Visual Thinking Strategies</a:t>
            </a:r>
          </a:p>
        </p:txBody>
      </p:sp>
      <p:grpSp>
        <p:nvGrpSpPr>
          <p:cNvPr id="14343" name="Group 7"/>
          <p:cNvGrpSpPr>
            <a:grpSpLocks/>
          </p:cNvGrpSpPr>
          <p:nvPr/>
        </p:nvGrpSpPr>
        <p:grpSpPr bwMode="auto">
          <a:xfrm>
            <a:off x="7467600" y="5791200"/>
            <a:ext cx="1524000" cy="854075"/>
            <a:chOff x="3360" y="3408"/>
            <a:chExt cx="960" cy="538"/>
          </a:xfrm>
        </p:grpSpPr>
        <p:sp>
          <p:nvSpPr>
            <p:cNvPr id="14342" name="Oval 6"/>
            <p:cNvSpPr>
              <a:spLocks noChangeArrowheads="1"/>
            </p:cNvSpPr>
            <p:nvPr/>
          </p:nvSpPr>
          <p:spPr bwMode="auto">
            <a:xfrm>
              <a:off x="3696" y="3408"/>
              <a:ext cx="624" cy="53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341" name="Picture 5" descr="Untitle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 y="3408"/>
              <a:ext cx="912" cy="4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7597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45</TotalTime>
  <Words>1014</Words>
  <Application>Microsoft Office PowerPoint</Application>
  <PresentationFormat>On-screen Show (4:3)</PresentationFormat>
  <Paragraphs>70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Composite</vt:lpstr>
      <vt:lpstr>Visual Thinking Strategies</vt:lpstr>
      <vt:lpstr>Visual Thinking Strategies</vt:lpstr>
      <vt:lpstr>PowerPoint Presentation</vt:lpstr>
      <vt:lpstr>Visual Thinking Strategies</vt:lpstr>
      <vt:lpstr>Visual Thinking Strategies</vt:lpstr>
      <vt:lpstr>Visual Thinking Strategies</vt:lpstr>
      <vt:lpstr>Visual Thinking Strategies</vt:lpstr>
      <vt:lpstr>Visual Thinking Strategies</vt:lpstr>
      <vt:lpstr>Visual Thinking Strategies</vt:lpstr>
      <vt:lpstr>During VTS Lessons</vt:lpstr>
      <vt:lpstr>PowerPoint Presentation</vt:lpstr>
      <vt:lpstr>PowerPoint Presentation</vt:lpstr>
      <vt:lpstr>PowerPoint Presentation</vt:lpstr>
      <vt:lpstr>Stage 1 and 2</vt:lpstr>
      <vt:lpstr>Stages 3 and 4</vt:lpstr>
      <vt:lpstr>Stage 5</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Raymond E. Veon</dc:creator>
  <cp:lastModifiedBy>Raymond E. Veon</cp:lastModifiedBy>
  <cp:revision>5</cp:revision>
  <dcterms:created xsi:type="dcterms:W3CDTF">2010-10-12T00:21:33Z</dcterms:created>
  <dcterms:modified xsi:type="dcterms:W3CDTF">2010-10-12T01:07:04Z</dcterms:modified>
</cp:coreProperties>
</file>