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20" r:id="rId5"/>
    <p:sldMasterId id="2147483732" r:id="rId6"/>
    <p:sldMasterId id="2147483744" r:id="rId7"/>
    <p:sldMasterId id="2147483852" r:id="rId8"/>
    <p:sldMasterId id="2147483864" r:id="rId9"/>
    <p:sldMasterId id="2147483924" r:id="rId10"/>
    <p:sldMasterId id="2147483936" r:id="rId11"/>
    <p:sldMasterId id="2147483948" r:id="rId12"/>
  </p:sldMasterIdLst>
  <p:notesMasterIdLst>
    <p:notesMasterId r:id="rId96"/>
  </p:notesMasterIdLst>
  <p:sldIdLst>
    <p:sldId id="257" r:id="rId13"/>
    <p:sldId id="398" r:id="rId14"/>
    <p:sldId id="397" r:id="rId15"/>
    <p:sldId id="396" r:id="rId16"/>
    <p:sldId id="340" r:id="rId17"/>
    <p:sldId id="258" r:id="rId18"/>
    <p:sldId id="341" r:id="rId19"/>
    <p:sldId id="371" r:id="rId20"/>
    <p:sldId id="325" r:id="rId21"/>
    <p:sldId id="321" r:id="rId22"/>
    <p:sldId id="322" r:id="rId23"/>
    <p:sldId id="323" r:id="rId24"/>
    <p:sldId id="342" r:id="rId25"/>
    <p:sldId id="360" r:id="rId26"/>
    <p:sldId id="372" r:id="rId27"/>
    <p:sldId id="324" r:id="rId28"/>
    <p:sldId id="388" r:id="rId29"/>
    <p:sldId id="263" r:id="rId30"/>
    <p:sldId id="389" r:id="rId31"/>
    <p:sldId id="343" r:id="rId32"/>
    <p:sldId id="332" r:id="rId33"/>
    <p:sldId id="380" r:id="rId34"/>
    <p:sldId id="381" r:id="rId35"/>
    <p:sldId id="382" r:id="rId36"/>
    <p:sldId id="383" r:id="rId37"/>
    <p:sldId id="384" r:id="rId38"/>
    <p:sldId id="385" r:id="rId39"/>
    <p:sldId id="386" r:id="rId40"/>
    <p:sldId id="387" r:id="rId41"/>
    <p:sldId id="344" r:id="rId42"/>
    <p:sldId id="266" r:id="rId43"/>
    <p:sldId id="267" r:id="rId44"/>
    <p:sldId id="268" r:id="rId45"/>
    <p:sldId id="269" r:id="rId46"/>
    <p:sldId id="270" r:id="rId47"/>
    <p:sldId id="271" r:id="rId48"/>
    <p:sldId id="272" r:id="rId49"/>
    <p:sldId id="273" r:id="rId50"/>
    <p:sldId id="274" r:id="rId51"/>
    <p:sldId id="337" r:id="rId52"/>
    <p:sldId id="326" r:id="rId53"/>
    <p:sldId id="327" r:id="rId54"/>
    <p:sldId id="328" r:id="rId55"/>
    <p:sldId id="329" r:id="rId56"/>
    <p:sldId id="339" r:id="rId57"/>
    <p:sldId id="265" r:id="rId58"/>
    <p:sldId id="378" r:id="rId59"/>
    <p:sldId id="319" r:id="rId60"/>
    <p:sldId id="316" r:id="rId61"/>
    <p:sldId id="317" r:id="rId62"/>
    <p:sldId id="318" r:id="rId63"/>
    <p:sldId id="379" r:id="rId64"/>
    <p:sldId id="377" r:id="rId65"/>
    <p:sldId id="281" r:id="rId66"/>
    <p:sldId id="282" r:id="rId67"/>
    <p:sldId id="285" r:id="rId68"/>
    <p:sldId id="286" r:id="rId69"/>
    <p:sldId id="346" r:id="rId70"/>
    <p:sldId id="357" r:id="rId71"/>
    <p:sldId id="347" r:id="rId72"/>
    <p:sldId id="348" r:id="rId73"/>
    <p:sldId id="349" r:id="rId74"/>
    <p:sldId id="350" r:id="rId75"/>
    <p:sldId id="351" r:id="rId76"/>
    <p:sldId id="352" r:id="rId77"/>
    <p:sldId id="391" r:id="rId78"/>
    <p:sldId id="353" r:id="rId79"/>
    <p:sldId id="392" r:id="rId80"/>
    <p:sldId id="354" r:id="rId81"/>
    <p:sldId id="356" r:id="rId82"/>
    <p:sldId id="307" r:id="rId83"/>
    <p:sldId id="308" r:id="rId84"/>
    <p:sldId id="358" r:id="rId85"/>
    <p:sldId id="309" r:id="rId86"/>
    <p:sldId id="375" r:id="rId87"/>
    <p:sldId id="376" r:id="rId88"/>
    <p:sldId id="361" r:id="rId89"/>
    <p:sldId id="393" r:id="rId90"/>
    <p:sldId id="394" r:id="rId91"/>
    <p:sldId id="395" r:id="rId92"/>
    <p:sldId id="373" r:id="rId93"/>
    <p:sldId id="374" r:id="rId94"/>
    <p:sldId id="390"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158" y="-198"/>
      </p:cViewPr>
      <p:guideLst>
        <p:guide orient="horz" pos="2160"/>
        <p:guide pos="2880"/>
      </p:guideLst>
    </p:cSldViewPr>
  </p:slideViewPr>
  <p:notesTextViewPr>
    <p:cViewPr>
      <p:scale>
        <a:sx n="1" d="1"/>
        <a:sy n="1" d="1"/>
      </p:scale>
      <p:origin x="0" y="0"/>
    </p:cViewPr>
  </p:notesTextViewPr>
  <p:sorterViewPr>
    <p:cViewPr>
      <p:scale>
        <a:sx n="70" d="100"/>
        <a:sy n="70" d="100"/>
      </p:scale>
      <p:origin x="0" y="6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aymond%20Veon\Documents\Fed%20PD%20Art%20Ed%20Grant\Assessing%20Student%20Learning%20in%20the%20Arts\5th%20grade%20Visual%20Art%20Pilot%20Assessment%20Spring%202010%20Results%20Master%20file%20for%20ind%20sending%20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aymond%20Veon\Documents\Fed%20PD%20Art%20Ed%20Grant\Assessing%20Student%20Learning%20in%20the%20Arts\5th%20grade%20Visual%20Art%20Pilot%20Assessment%20Spring%202010%20Results%20Master%20file%20for%20ind%20sending%20resul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aymond%20Veon\Documents\Fed%20PD%20Art%20Ed%20Grant\Assessing%20Student%20Learning%20in%20the%20Arts\5th%20Grade%20Music%20CKV%20and%20Performance%20Complete%20Anonymous%20Schools%20Re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TOTALS!$L$2</c:f>
              <c:strCache>
                <c:ptCount val="1"/>
                <c:pt idx="0">
                  <c:v>Mean of Scores Performance Assessment</c:v>
                </c:pt>
              </c:strCache>
            </c:strRef>
          </c:tx>
          <c:invertIfNegative val="0"/>
          <c:cat>
            <c:strRef>
              <c:f>TOTALS!$A$3:$A$22</c:f>
              <c:strCache>
                <c:ptCount val="20"/>
                <c:pt idx="0">
                  <c:v>School A</c:v>
                </c:pt>
                <c:pt idx="1">
                  <c:v>School B</c:v>
                </c:pt>
                <c:pt idx="2">
                  <c:v>School C</c:v>
                </c:pt>
                <c:pt idx="3">
                  <c:v>School D</c:v>
                </c:pt>
                <c:pt idx="4">
                  <c:v>School E</c:v>
                </c:pt>
                <c:pt idx="5">
                  <c:v>School F</c:v>
                </c:pt>
                <c:pt idx="6">
                  <c:v>School G</c:v>
                </c:pt>
                <c:pt idx="7">
                  <c:v>School H</c:v>
                </c:pt>
                <c:pt idx="8">
                  <c:v>School I</c:v>
                </c:pt>
                <c:pt idx="9">
                  <c:v>School J</c:v>
                </c:pt>
                <c:pt idx="10">
                  <c:v>School K</c:v>
                </c:pt>
                <c:pt idx="11">
                  <c:v>School L</c:v>
                </c:pt>
                <c:pt idx="12">
                  <c:v>School M</c:v>
                </c:pt>
                <c:pt idx="13">
                  <c:v>School N</c:v>
                </c:pt>
                <c:pt idx="14">
                  <c:v>School O</c:v>
                </c:pt>
                <c:pt idx="15">
                  <c:v>School P</c:v>
                </c:pt>
                <c:pt idx="16">
                  <c:v>School Q</c:v>
                </c:pt>
                <c:pt idx="17">
                  <c:v>School R</c:v>
                </c:pt>
                <c:pt idx="18">
                  <c:v>School S</c:v>
                </c:pt>
                <c:pt idx="19">
                  <c:v>School T</c:v>
                </c:pt>
              </c:strCache>
            </c:strRef>
          </c:cat>
          <c:val>
            <c:numRef>
              <c:f>TOTALS!$L$3:$L$22</c:f>
              <c:numCache>
                <c:formatCode>General</c:formatCode>
                <c:ptCount val="20"/>
                <c:pt idx="1">
                  <c:v>42.111111111111114</c:v>
                </c:pt>
                <c:pt idx="2">
                  <c:v>33.241379310344826</c:v>
                </c:pt>
                <c:pt idx="3">
                  <c:v>56</c:v>
                </c:pt>
                <c:pt idx="4">
                  <c:v>39.636363636363633</c:v>
                </c:pt>
                <c:pt idx="5">
                  <c:v>31</c:v>
                </c:pt>
                <c:pt idx="6">
                  <c:v>46.875</c:v>
                </c:pt>
                <c:pt idx="7">
                  <c:v>42.747213514454891</c:v>
                </c:pt>
                <c:pt idx="8">
                  <c:v>56.93333333333333</c:v>
                </c:pt>
                <c:pt idx="10">
                  <c:v>49.84</c:v>
                </c:pt>
                <c:pt idx="11">
                  <c:v>53.869565217391305</c:v>
                </c:pt>
                <c:pt idx="12">
                  <c:v>39.888888888888886</c:v>
                </c:pt>
                <c:pt idx="17">
                  <c:v>39.5</c:v>
                </c:pt>
                <c:pt idx="18">
                  <c:v>47.366666666666667</c:v>
                </c:pt>
                <c:pt idx="19">
                  <c:v>32</c:v>
                </c:pt>
              </c:numCache>
            </c:numRef>
          </c:val>
        </c:ser>
        <c:ser>
          <c:idx val="1"/>
          <c:order val="1"/>
          <c:tx>
            <c:strRef>
              <c:f>TOTALS!$F$2</c:f>
              <c:strCache>
                <c:ptCount val="1"/>
                <c:pt idx="0">
                  <c:v>Mean of Scores Conceptual Knowledge</c:v>
                </c:pt>
              </c:strCache>
            </c:strRef>
          </c:tx>
          <c:invertIfNegative val="0"/>
          <c:cat>
            <c:strRef>
              <c:f>TOTALS!$A$3:$A$22</c:f>
              <c:strCache>
                <c:ptCount val="20"/>
                <c:pt idx="0">
                  <c:v>School A</c:v>
                </c:pt>
                <c:pt idx="1">
                  <c:v>School B</c:v>
                </c:pt>
                <c:pt idx="2">
                  <c:v>School C</c:v>
                </c:pt>
                <c:pt idx="3">
                  <c:v>School D</c:v>
                </c:pt>
                <c:pt idx="4">
                  <c:v>School E</c:v>
                </c:pt>
                <c:pt idx="5">
                  <c:v>School F</c:v>
                </c:pt>
                <c:pt idx="6">
                  <c:v>School G</c:v>
                </c:pt>
                <c:pt idx="7">
                  <c:v>School H</c:v>
                </c:pt>
                <c:pt idx="8">
                  <c:v>School I</c:v>
                </c:pt>
                <c:pt idx="9">
                  <c:v>School J</c:v>
                </c:pt>
                <c:pt idx="10">
                  <c:v>School K</c:v>
                </c:pt>
                <c:pt idx="11">
                  <c:v>School L</c:v>
                </c:pt>
                <c:pt idx="12">
                  <c:v>School M</c:v>
                </c:pt>
                <c:pt idx="13">
                  <c:v>School N</c:v>
                </c:pt>
                <c:pt idx="14">
                  <c:v>School O</c:v>
                </c:pt>
                <c:pt idx="15">
                  <c:v>School P</c:v>
                </c:pt>
                <c:pt idx="16">
                  <c:v>School Q</c:v>
                </c:pt>
                <c:pt idx="17">
                  <c:v>School R</c:v>
                </c:pt>
                <c:pt idx="18">
                  <c:v>School S</c:v>
                </c:pt>
                <c:pt idx="19">
                  <c:v>School T</c:v>
                </c:pt>
              </c:strCache>
            </c:strRef>
          </c:cat>
          <c:val>
            <c:numRef>
              <c:f>TOTALS!$F$3:$F$16</c:f>
              <c:numCache>
                <c:formatCode>General</c:formatCode>
                <c:ptCount val="14"/>
                <c:pt idx="0">
                  <c:v>57.367346938775512</c:v>
                </c:pt>
                <c:pt idx="1">
                  <c:v>65.375</c:v>
                </c:pt>
                <c:pt idx="2">
                  <c:v>58.48</c:v>
                </c:pt>
                <c:pt idx="3">
                  <c:v>59.5</c:v>
                </c:pt>
                <c:pt idx="4">
                  <c:v>56.272727272727273</c:v>
                </c:pt>
                <c:pt idx="5">
                  <c:v>83</c:v>
                </c:pt>
                <c:pt idx="6">
                  <c:v>47.333333333333336</c:v>
                </c:pt>
                <c:pt idx="7">
                  <c:v>62.571428571428569</c:v>
                </c:pt>
                <c:pt idx="8">
                  <c:v>73.571428571428569</c:v>
                </c:pt>
                <c:pt idx="9">
                  <c:v>54.636363636363633</c:v>
                </c:pt>
                <c:pt idx="10">
                  <c:v>59.68181818181818</c:v>
                </c:pt>
                <c:pt idx="11">
                  <c:v>62</c:v>
                </c:pt>
                <c:pt idx="12">
                  <c:v>54</c:v>
                </c:pt>
                <c:pt idx="13">
                  <c:v>67.333333333333329</c:v>
                </c:pt>
              </c:numCache>
            </c:numRef>
          </c:val>
        </c:ser>
        <c:dLbls>
          <c:showLegendKey val="0"/>
          <c:showVal val="0"/>
          <c:showCatName val="0"/>
          <c:showSerName val="0"/>
          <c:showPercent val="0"/>
          <c:showBubbleSize val="0"/>
        </c:dLbls>
        <c:gapWidth val="150"/>
        <c:axId val="347262336"/>
        <c:axId val="347337856"/>
      </c:barChart>
      <c:catAx>
        <c:axId val="347262336"/>
        <c:scaling>
          <c:orientation val="minMax"/>
        </c:scaling>
        <c:delete val="0"/>
        <c:axPos val="b"/>
        <c:majorTickMark val="out"/>
        <c:minorTickMark val="none"/>
        <c:tickLblPos val="nextTo"/>
        <c:crossAx val="347337856"/>
        <c:crosses val="autoZero"/>
        <c:auto val="1"/>
        <c:lblAlgn val="ctr"/>
        <c:lblOffset val="100"/>
        <c:noMultiLvlLbl val="0"/>
      </c:catAx>
      <c:valAx>
        <c:axId val="347337856"/>
        <c:scaling>
          <c:orientation val="minMax"/>
          <c:max val="100"/>
        </c:scaling>
        <c:delete val="0"/>
        <c:axPos val="l"/>
        <c:majorGridlines/>
        <c:numFmt formatCode="General" sourceLinked="1"/>
        <c:majorTickMark val="out"/>
        <c:minorTickMark val="none"/>
        <c:tickLblPos val="nextTo"/>
        <c:crossAx val="34726233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0"/>
          <c:order val="0"/>
          <c:tx>
            <c:strRef>
              <c:f>Finch!$B$1</c:f>
              <c:strCache>
                <c:ptCount val="1"/>
                <c:pt idx="0">
                  <c:v>Short Answer: Comparing &amp; Contrasting, Identifying Mood      (17 Points)</c:v>
                </c:pt>
              </c:strCache>
            </c:strRef>
          </c:tx>
          <c:val>
            <c:numRef>
              <c:f>Finch!$C$2:$C$17</c:f>
              <c:numCache>
                <c:formatCode>General</c:formatCode>
                <c:ptCount val="16"/>
                <c:pt idx="0">
                  <c:v>82</c:v>
                </c:pt>
                <c:pt idx="1">
                  <c:v>53</c:v>
                </c:pt>
                <c:pt idx="2">
                  <c:v>94</c:v>
                </c:pt>
                <c:pt idx="3">
                  <c:v>71</c:v>
                </c:pt>
                <c:pt idx="4">
                  <c:v>35</c:v>
                </c:pt>
                <c:pt idx="5">
                  <c:v>76</c:v>
                </c:pt>
                <c:pt idx="6">
                  <c:v>100</c:v>
                </c:pt>
                <c:pt idx="7">
                  <c:v>35</c:v>
                </c:pt>
                <c:pt idx="8">
                  <c:v>88</c:v>
                </c:pt>
                <c:pt idx="9">
                  <c:v>100</c:v>
                </c:pt>
                <c:pt idx="10">
                  <c:v>94</c:v>
                </c:pt>
                <c:pt idx="11">
                  <c:v>82</c:v>
                </c:pt>
                <c:pt idx="12">
                  <c:v>6</c:v>
                </c:pt>
                <c:pt idx="13">
                  <c:v>71</c:v>
                </c:pt>
                <c:pt idx="14">
                  <c:v>0</c:v>
                </c:pt>
                <c:pt idx="15">
                  <c:v>100</c:v>
                </c:pt>
              </c:numCache>
            </c:numRef>
          </c:val>
        </c:ser>
        <c:ser>
          <c:idx val="1"/>
          <c:order val="1"/>
          <c:tx>
            <c:strRef>
              <c:f>Finch!$D$1</c:f>
              <c:strCache>
                <c:ptCount val="1"/>
                <c:pt idx="0">
                  <c:v>Identifying Styles, Artists, and Techniques (13 Points)</c:v>
                </c:pt>
              </c:strCache>
            </c:strRef>
          </c:tx>
          <c:spPr>
            <a:ln w="25400">
              <a:noFill/>
            </a:ln>
          </c:spPr>
          <c:val>
            <c:numRef>
              <c:f>Finch!$E$2:$E$17</c:f>
              <c:numCache>
                <c:formatCode>General</c:formatCode>
                <c:ptCount val="16"/>
                <c:pt idx="0">
                  <c:v>69</c:v>
                </c:pt>
                <c:pt idx="1">
                  <c:v>69</c:v>
                </c:pt>
                <c:pt idx="2">
                  <c:v>69</c:v>
                </c:pt>
                <c:pt idx="3">
                  <c:v>85</c:v>
                </c:pt>
                <c:pt idx="4">
                  <c:v>69</c:v>
                </c:pt>
                <c:pt idx="5">
                  <c:v>54</c:v>
                </c:pt>
                <c:pt idx="6">
                  <c:v>69</c:v>
                </c:pt>
                <c:pt idx="7">
                  <c:v>69</c:v>
                </c:pt>
                <c:pt idx="8">
                  <c:v>69</c:v>
                </c:pt>
                <c:pt idx="9">
                  <c:v>92</c:v>
                </c:pt>
                <c:pt idx="10">
                  <c:v>38</c:v>
                </c:pt>
                <c:pt idx="11">
                  <c:v>54</c:v>
                </c:pt>
                <c:pt idx="12">
                  <c:v>0</c:v>
                </c:pt>
                <c:pt idx="13">
                  <c:v>62</c:v>
                </c:pt>
                <c:pt idx="14">
                  <c:v>0</c:v>
                </c:pt>
                <c:pt idx="15">
                  <c:v>77</c:v>
                </c:pt>
              </c:numCache>
            </c:numRef>
          </c:val>
        </c:ser>
        <c:ser>
          <c:idx val="2"/>
          <c:order val="2"/>
          <c:tx>
            <c:strRef>
              <c:f>Finch!$F$1</c:f>
              <c:strCache>
                <c:ptCount val="1"/>
                <c:pt idx="0">
                  <c:v>Applying Art Vocabulary and Concepts  to Artworks     (26 Points)</c:v>
                </c:pt>
              </c:strCache>
            </c:strRef>
          </c:tx>
          <c:spPr>
            <a:ln w="25400">
              <a:noFill/>
            </a:ln>
          </c:spPr>
          <c:val>
            <c:numRef>
              <c:f>Finch!$G$2:$G$17</c:f>
              <c:numCache>
                <c:formatCode>General</c:formatCode>
                <c:ptCount val="16"/>
                <c:pt idx="0">
                  <c:v>4</c:v>
                </c:pt>
                <c:pt idx="1">
                  <c:v>50</c:v>
                </c:pt>
                <c:pt idx="2">
                  <c:v>46</c:v>
                </c:pt>
                <c:pt idx="3">
                  <c:v>69</c:v>
                </c:pt>
                <c:pt idx="4">
                  <c:v>19</c:v>
                </c:pt>
                <c:pt idx="5">
                  <c:v>38</c:v>
                </c:pt>
                <c:pt idx="6">
                  <c:v>62</c:v>
                </c:pt>
                <c:pt idx="7">
                  <c:v>0</c:v>
                </c:pt>
                <c:pt idx="8">
                  <c:v>42</c:v>
                </c:pt>
                <c:pt idx="9">
                  <c:v>81</c:v>
                </c:pt>
                <c:pt idx="10">
                  <c:v>42</c:v>
                </c:pt>
                <c:pt idx="11">
                  <c:v>27</c:v>
                </c:pt>
                <c:pt idx="12">
                  <c:v>0</c:v>
                </c:pt>
                <c:pt idx="13">
                  <c:v>46</c:v>
                </c:pt>
                <c:pt idx="14">
                  <c:v>0</c:v>
                </c:pt>
                <c:pt idx="15">
                  <c:v>58</c:v>
                </c:pt>
              </c:numCache>
            </c:numRef>
          </c:val>
        </c:ser>
        <c:dLbls>
          <c:showLegendKey val="0"/>
          <c:showVal val="0"/>
          <c:showCatName val="0"/>
          <c:showSerName val="0"/>
          <c:showPercent val="0"/>
          <c:showBubbleSize val="0"/>
        </c:dLbls>
        <c:axId val="365383680"/>
        <c:axId val="365385216"/>
      </c:areaChart>
      <c:catAx>
        <c:axId val="365383680"/>
        <c:scaling>
          <c:orientation val="minMax"/>
        </c:scaling>
        <c:delete val="0"/>
        <c:axPos val="b"/>
        <c:majorTickMark val="out"/>
        <c:minorTickMark val="none"/>
        <c:tickLblPos val="nextTo"/>
        <c:crossAx val="365385216"/>
        <c:crosses val="autoZero"/>
        <c:auto val="1"/>
        <c:lblAlgn val="ctr"/>
        <c:lblOffset val="100"/>
        <c:noMultiLvlLbl val="0"/>
      </c:catAx>
      <c:valAx>
        <c:axId val="365385216"/>
        <c:scaling>
          <c:orientation val="minMax"/>
        </c:scaling>
        <c:delete val="0"/>
        <c:axPos val="l"/>
        <c:majorGridlines/>
        <c:numFmt formatCode="General" sourceLinked="1"/>
        <c:majorTickMark val="out"/>
        <c:minorTickMark val="none"/>
        <c:tickLblPos val="nextTo"/>
        <c:crossAx val="365383680"/>
        <c:crosses val="autoZero"/>
        <c:crossBetween val="midCat"/>
      </c:valAx>
    </c:plotArea>
    <c:legend>
      <c:legendPos val="r"/>
      <c:layout/>
      <c:overlay val="0"/>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'School F'!$A$1</c:f>
              <c:strCache>
                <c:ptCount val="1"/>
                <c:pt idx="0">
                  <c:v>Reading Musical Notation       (7 Questions)</c:v>
                </c:pt>
              </c:strCache>
            </c:strRef>
          </c:tx>
          <c:invertIfNegative val="0"/>
          <c:val>
            <c:numRef>
              <c:f>'School F'!$B$2:$B$11</c:f>
              <c:numCache>
                <c:formatCode>General</c:formatCode>
                <c:ptCount val="10"/>
                <c:pt idx="0">
                  <c:v>71</c:v>
                </c:pt>
                <c:pt idx="1">
                  <c:v>43</c:v>
                </c:pt>
                <c:pt idx="2">
                  <c:v>43</c:v>
                </c:pt>
                <c:pt idx="3">
                  <c:v>57</c:v>
                </c:pt>
                <c:pt idx="4">
                  <c:v>43</c:v>
                </c:pt>
                <c:pt idx="5">
                  <c:v>29</c:v>
                </c:pt>
                <c:pt idx="6">
                  <c:v>14</c:v>
                </c:pt>
                <c:pt idx="7">
                  <c:v>71</c:v>
                </c:pt>
                <c:pt idx="8">
                  <c:v>14</c:v>
                </c:pt>
                <c:pt idx="9">
                  <c:v>57</c:v>
                </c:pt>
              </c:numCache>
            </c:numRef>
          </c:val>
        </c:ser>
        <c:ser>
          <c:idx val="1"/>
          <c:order val="1"/>
          <c:tx>
            <c:strRef>
              <c:f>'School F'!$C$1</c:f>
              <c:strCache>
                <c:ptCount val="1"/>
                <c:pt idx="0">
                  <c:v>Identifying Instruments (5 Questions)</c:v>
                </c:pt>
              </c:strCache>
            </c:strRef>
          </c:tx>
          <c:invertIfNegative val="0"/>
          <c:val>
            <c:numRef>
              <c:f>'School F'!$D$2:$D$11</c:f>
              <c:numCache>
                <c:formatCode>General</c:formatCode>
                <c:ptCount val="10"/>
                <c:pt idx="0">
                  <c:v>100</c:v>
                </c:pt>
                <c:pt idx="1">
                  <c:v>100</c:v>
                </c:pt>
                <c:pt idx="2">
                  <c:v>80</c:v>
                </c:pt>
                <c:pt idx="3">
                  <c:v>100</c:v>
                </c:pt>
                <c:pt idx="4">
                  <c:v>100</c:v>
                </c:pt>
                <c:pt idx="5">
                  <c:v>80</c:v>
                </c:pt>
                <c:pt idx="6">
                  <c:v>80</c:v>
                </c:pt>
                <c:pt idx="7">
                  <c:v>80</c:v>
                </c:pt>
                <c:pt idx="8">
                  <c:v>60</c:v>
                </c:pt>
                <c:pt idx="9">
                  <c:v>80</c:v>
                </c:pt>
              </c:numCache>
            </c:numRef>
          </c:val>
        </c:ser>
        <c:ser>
          <c:idx val="2"/>
          <c:order val="2"/>
          <c:tx>
            <c:strRef>
              <c:f>'School F'!$E$1</c:f>
              <c:strCache>
                <c:ptCount val="1"/>
                <c:pt idx="0">
                  <c:v>Listening for Musical Elements      (11 Questions)</c:v>
                </c:pt>
              </c:strCache>
            </c:strRef>
          </c:tx>
          <c:invertIfNegative val="0"/>
          <c:val>
            <c:numRef>
              <c:f>'School F'!$F$2:$F$11</c:f>
              <c:numCache>
                <c:formatCode>General</c:formatCode>
                <c:ptCount val="10"/>
                <c:pt idx="0">
                  <c:v>91</c:v>
                </c:pt>
                <c:pt idx="1">
                  <c:v>82</c:v>
                </c:pt>
                <c:pt idx="2">
                  <c:v>100</c:v>
                </c:pt>
                <c:pt idx="3">
                  <c:v>91</c:v>
                </c:pt>
                <c:pt idx="4">
                  <c:v>82</c:v>
                </c:pt>
                <c:pt idx="5">
                  <c:v>91</c:v>
                </c:pt>
                <c:pt idx="6">
                  <c:v>64</c:v>
                </c:pt>
                <c:pt idx="7">
                  <c:v>82</c:v>
                </c:pt>
                <c:pt idx="8">
                  <c:v>73</c:v>
                </c:pt>
                <c:pt idx="9">
                  <c:v>64</c:v>
                </c:pt>
              </c:numCache>
            </c:numRef>
          </c:val>
        </c:ser>
        <c:dLbls>
          <c:showLegendKey val="0"/>
          <c:showVal val="0"/>
          <c:showCatName val="0"/>
          <c:showSerName val="0"/>
          <c:showPercent val="0"/>
          <c:showBubbleSize val="0"/>
        </c:dLbls>
        <c:gapWidth val="150"/>
        <c:axId val="366584192"/>
        <c:axId val="366585728"/>
      </c:barChart>
      <c:catAx>
        <c:axId val="366584192"/>
        <c:scaling>
          <c:orientation val="minMax"/>
        </c:scaling>
        <c:delete val="0"/>
        <c:axPos val="l"/>
        <c:majorTickMark val="out"/>
        <c:minorTickMark val="none"/>
        <c:tickLblPos val="nextTo"/>
        <c:crossAx val="366585728"/>
        <c:crosses val="autoZero"/>
        <c:auto val="1"/>
        <c:lblAlgn val="ctr"/>
        <c:lblOffset val="100"/>
        <c:noMultiLvlLbl val="0"/>
      </c:catAx>
      <c:valAx>
        <c:axId val="366585728"/>
        <c:scaling>
          <c:orientation val="minMax"/>
        </c:scaling>
        <c:delete val="0"/>
        <c:axPos val="b"/>
        <c:majorGridlines/>
        <c:numFmt formatCode="General" sourceLinked="1"/>
        <c:majorTickMark val="out"/>
        <c:minorTickMark val="none"/>
        <c:tickLblPos val="nextTo"/>
        <c:crossAx val="366584192"/>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D3660C-4C39-4CCE-BEF4-4EEAB12F77D6}" type="datetimeFigureOut">
              <a:rPr lang="en-US" smtClean="0"/>
              <a:t>2/20/2011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524BA-2A49-4174-931A-B52EC2E2E9C6}" type="slidenum">
              <a:rPr lang="en-US" smtClean="0"/>
              <a:t>‹#›</a:t>
            </a:fld>
            <a:endParaRPr lang="en-US"/>
          </a:p>
        </p:txBody>
      </p:sp>
    </p:spTree>
    <p:extLst>
      <p:ext uri="{BB962C8B-B14F-4D97-AF65-F5344CB8AC3E}">
        <p14:creationId xmlns:p14="http://schemas.microsoft.com/office/powerpoint/2010/main" val="374159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7BDA82-8E53-4D89-B3F0-EB662B5F5AF7}" type="slidenum">
              <a:rPr lang="en-US" smtClean="0"/>
              <a:t>42</a:t>
            </a:fld>
            <a:endParaRPr lang="en-US"/>
          </a:p>
        </p:txBody>
      </p:sp>
    </p:spTree>
    <p:extLst>
      <p:ext uri="{BB962C8B-B14F-4D97-AF65-F5344CB8AC3E}">
        <p14:creationId xmlns:p14="http://schemas.microsoft.com/office/powerpoint/2010/main" val="4093252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way we will assess the teachers—do they understand where there students are?</a:t>
            </a:r>
            <a:endParaRPr lang="en-US" dirty="0"/>
          </a:p>
        </p:txBody>
      </p:sp>
      <p:sp>
        <p:nvSpPr>
          <p:cNvPr id="4" name="Slide Number Placeholder 3"/>
          <p:cNvSpPr>
            <a:spLocks noGrp="1"/>
          </p:cNvSpPr>
          <p:nvPr>
            <p:ph type="sldNum" sz="quarter" idx="10"/>
          </p:nvPr>
        </p:nvSpPr>
        <p:spPr/>
        <p:txBody>
          <a:bodyPr/>
          <a:lstStyle/>
          <a:p>
            <a:fld id="{9B4524BA-2A49-4174-931A-B52EC2E2E9C6}" type="slidenum">
              <a:rPr lang="en-US" smtClean="0"/>
              <a:t>44</a:t>
            </a:fld>
            <a:endParaRPr lang="en-US"/>
          </a:p>
        </p:txBody>
      </p:sp>
    </p:spTree>
    <p:extLst>
      <p:ext uri="{BB962C8B-B14F-4D97-AF65-F5344CB8AC3E}">
        <p14:creationId xmlns:p14="http://schemas.microsoft.com/office/powerpoint/2010/main" val="3126000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way we will assess the teachers—do they understand where there students are?</a:t>
            </a:r>
            <a:endParaRPr lang="en-US" dirty="0"/>
          </a:p>
        </p:txBody>
      </p:sp>
      <p:sp>
        <p:nvSpPr>
          <p:cNvPr id="4" name="Slide Number Placeholder 3"/>
          <p:cNvSpPr>
            <a:spLocks noGrp="1"/>
          </p:cNvSpPr>
          <p:nvPr>
            <p:ph type="sldNum" sz="quarter" idx="10"/>
          </p:nvPr>
        </p:nvSpPr>
        <p:spPr/>
        <p:txBody>
          <a:bodyPr/>
          <a:lstStyle/>
          <a:p>
            <a:fld id="{9B4524BA-2A49-4174-931A-B52EC2E2E9C6}" type="slidenum">
              <a:rPr lang="en-US" smtClean="0"/>
              <a:t>45</a:t>
            </a:fld>
            <a:endParaRPr lang="en-US"/>
          </a:p>
        </p:txBody>
      </p:sp>
    </p:spTree>
    <p:extLst>
      <p:ext uri="{BB962C8B-B14F-4D97-AF65-F5344CB8AC3E}">
        <p14:creationId xmlns:p14="http://schemas.microsoft.com/office/powerpoint/2010/main" val="312600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E0506-5900-498F-86AD-81548ADBD6C5}" type="slidenum">
              <a:rPr lang="en-US" smtClean="0"/>
              <a:t>63</a:t>
            </a:fld>
            <a:endParaRPr lang="en-US"/>
          </a:p>
        </p:txBody>
      </p:sp>
    </p:spTree>
    <p:extLst>
      <p:ext uri="{BB962C8B-B14F-4D97-AF65-F5344CB8AC3E}">
        <p14:creationId xmlns:p14="http://schemas.microsoft.com/office/powerpoint/2010/main" val="1169693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300207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19627263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846377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559762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24432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393228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856372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655169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391137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804343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4091000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7234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24144121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2/17/2011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061801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3F13B8E-D12B-40F2-B992-680FBDA9B496}" type="datetimeFigureOut">
              <a:rPr lang="en-US" smtClean="0"/>
              <a:t>2/20/2011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8B7058CD-D06B-4550-AA96-50EF85B9FF68}"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8B7058CD-D06B-4550-AA96-50EF85B9FF6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3F13B8E-D12B-40F2-B992-680FBDA9B496}" type="datetimeFigureOut">
              <a:rPr lang="en-US" smtClean="0"/>
              <a:t>2/20/2011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58CD-D06B-4550-AA96-50EF85B9FF68}"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3F13B8E-D12B-40F2-B992-680FBDA9B496}" type="datetimeFigureOut">
              <a:rPr lang="en-US" smtClean="0"/>
              <a:t>2/20/2011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t>2/20/2011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8B7058CD-D06B-4550-AA96-50EF85B9FF68}"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744024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F13B8E-D12B-40F2-B992-680FBDA9B496}" type="datetimeFigureOut">
              <a:rPr lang="en-US" smtClean="0"/>
              <a:t>2/20/2011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58CD-D06B-4550-AA96-50EF85B9FF68}"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t>2/20/2011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t>2/20/2011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60332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058405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835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43335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243985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137734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083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1565983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050591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225135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073E87"/>
                </a:solidFill>
              </a:rPr>
              <a:pPr/>
              <a:t>2/17/2011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7113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465E9C"/>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788883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44953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100468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6" name="Footer Placeholder 5"/>
          <p:cNvSpPr>
            <a:spLocks noGrp="1"/>
          </p:cNvSpPr>
          <p:nvPr>
            <p:ph type="ftr" sz="quarter" idx="11"/>
          </p:nvPr>
        </p:nvSpPr>
        <p:spPr/>
        <p:txBody>
          <a:bodyPr/>
          <a:lstStyle/>
          <a:p>
            <a:endParaRPr lang="en-US">
              <a:solidFill>
                <a:srgbClr val="465E9C"/>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6377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8" name="Footer Placeholder 7"/>
          <p:cNvSpPr>
            <a:spLocks noGrp="1"/>
          </p:cNvSpPr>
          <p:nvPr>
            <p:ph type="ftr" sz="quarter" idx="11"/>
          </p:nvPr>
        </p:nvSpPr>
        <p:spPr/>
        <p:txBody>
          <a:bodyPr/>
          <a:lstStyle/>
          <a:p>
            <a:endParaRPr lang="en-US">
              <a:solidFill>
                <a:srgbClr val="465E9C"/>
              </a:solidFill>
            </a:endParaRPr>
          </a:p>
        </p:txBody>
      </p:sp>
      <p:sp>
        <p:nvSpPr>
          <p:cNvPr id="9" name="Slide Number Placeholder 8"/>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6930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4" name="Footer Placeholder 3"/>
          <p:cNvSpPr>
            <a:spLocks noGrp="1"/>
          </p:cNvSpPr>
          <p:nvPr>
            <p:ph type="ftr" sz="quarter" idx="11"/>
          </p:nvPr>
        </p:nvSpPr>
        <p:spPr/>
        <p:txBody>
          <a:bodyPr/>
          <a:lstStyle/>
          <a:p>
            <a:endParaRPr lang="en-US">
              <a:solidFill>
                <a:srgbClr val="465E9C"/>
              </a:solidFill>
            </a:endParaRPr>
          </a:p>
        </p:txBody>
      </p:sp>
      <p:sp>
        <p:nvSpPr>
          <p:cNvPr id="5" name="Slide Number Placeholder 4"/>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419977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3" name="Footer Placeholder 2"/>
          <p:cNvSpPr>
            <a:spLocks noGrp="1"/>
          </p:cNvSpPr>
          <p:nvPr>
            <p:ph type="ftr" sz="quarter" idx="11"/>
          </p:nvPr>
        </p:nvSpPr>
        <p:spPr/>
        <p:txBody>
          <a:bodyPr/>
          <a:lstStyle/>
          <a:p>
            <a:endParaRPr lang="en-US">
              <a:solidFill>
                <a:srgbClr val="465E9C"/>
              </a:solidFill>
            </a:endParaRPr>
          </a:p>
        </p:txBody>
      </p:sp>
      <p:sp>
        <p:nvSpPr>
          <p:cNvPr id="4" name="Slide Number Placeholder 3"/>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58354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1399401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679217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688324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126088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465E9C"/>
                </a:solidFill>
              </a:rPr>
              <a:pPr/>
              <a:t>2/17/2011</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607077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3F13B8E-D12B-40F2-B992-680FBDA9B496}" type="datetimeFigureOut">
              <a:rPr lang="en-US" smtClean="0"/>
              <a:t>2/20/2011</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B7058CD-D06B-4550-AA96-50EF85B9FF68}"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8B7058CD-D06B-4550-AA96-50EF85B9FF68}"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B7058CD-D06B-4550-AA96-50EF85B9FF68}"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3F13B8E-D12B-40F2-B992-680FBDA9B496}" type="datetimeFigureOut">
              <a:rPr lang="en-US" smtClean="0"/>
              <a:t>2/20/2011</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8B7058CD-D06B-4550-AA96-50EF85B9FF68}"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3F13B8E-D12B-40F2-B992-680FBDA9B496}" type="datetimeFigureOut">
              <a:rPr lang="en-US" smtClean="0"/>
              <a:t>2/20/2011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8B7058CD-D06B-4550-AA96-50EF85B9FF6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11036706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A3F13B8E-D12B-40F2-B992-680FBDA9B496}" type="datetimeFigureOut">
              <a:rPr lang="en-US" smtClean="0"/>
              <a:t>2/20/2011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8B7058CD-D06B-4550-AA96-50EF85B9FF6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8B7058CD-D06B-4550-AA96-50EF85B9FF68}"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8B7058CD-D06B-4550-AA96-50EF85B9FF68}"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8B7058CD-D06B-4550-AA96-50EF85B9FF68}"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F13B8E-D12B-40F2-B992-680FBDA9B496}" type="datetimeFigureOut">
              <a:rPr lang="en-US" smtClean="0"/>
              <a:t>2/20/2011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F13B8E-D12B-40F2-B992-680FBDA9B496}" type="datetimeFigureOut">
              <a:rPr lang="en-US" smtClean="0"/>
              <a:t>2/20/2011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4272979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t>2/20/2011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t>2/20/2011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1pPr>
              <a:defRPr sz="1400"/>
            </a:lvl1pPr>
            <a:lvl2pPr>
              <a:defRPr sz="1200"/>
            </a:lvl2pPr>
            <a:lvl3pPr>
              <a:defRPr sz="1100"/>
            </a:lvl3pPr>
            <a:lvl4pPr>
              <a:defRPr sz="1050"/>
            </a:lvl4pPr>
            <a:lvl5pPr>
              <a:defRPr sz="105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5114188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783057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719093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15328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t>2/20/2011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3927076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160824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7370534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4372607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1pPr>
              <a:defRPr sz="1400"/>
            </a:lvl1pPr>
            <a:lvl2pPr>
              <a:defRPr sz="1200"/>
            </a:lvl2pPr>
            <a:lvl3pPr>
              <a:defRPr sz="1100"/>
            </a:lvl3pPr>
            <a:lvl4pPr>
              <a:defRPr sz="1050"/>
            </a:lvl4pPr>
            <a:lvl5pPr>
              <a:defRPr sz="105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071433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417638981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0091175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899144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A3F13B8E-D12B-40F2-B992-680FBDA9B496}" type="datetimeFigureOut">
              <a:rPr lang="en-US" smtClean="0">
                <a:solidFill>
                  <a:prstClr val="white"/>
                </a:solidFill>
              </a:rPr>
              <a:pPr/>
              <a:t>2/17/2011</a:t>
            </a:fld>
            <a:endParaRPr lang="en-US">
              <a:solidFill>
                <a:prstClr val="white"/>
              </a:solidFill>
            </a:endParaRPr>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n-US">
              <a:solidFill>
                <a:prstClr val="white"/>
              </a:solidFill>
            </a:endParaRPr>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8B7058CD-D06B-4550-AA96-50EF85B9FF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71302224"/>
      </p:ext>
    </p:extLst>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633894" y="2921988"/>
            <a:ext cx="5064953" cy="1695631"/>
          </a:xfrm>
        </p:spPr>
        <p:txBody>
          <a:bodyPr/>
          <a:lstStyle/>
          <a:p>
            <a:r>
              <a:rPr lang="en-US" smtClean="0"/>
              <a:t>Click to edit Master title style</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5" name="Footer Placeholder 4"/>
          <p:cNvSpPr>
            <a:spLocks noGrp="1"/>
          </p:cNvSpPr>
          <p:nvPr>
            <p:ph type="ftr" sz="quarter" idx="11"/>
          </p:nvPr>
        </p:nvSpPr>
        <p:spPr>
          <a:xfrm rot="900000">
            <a:off x="3103620" y="6177546"/>
            <a:ext cx="2392237"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rot="900000">
            <a:off x="1265370" y="300797"/>
            <a:ext cx="2287319" cy="365125"/>
          </a:xfrm>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53474206"/>
      </p:ext>
    </p:extLst>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5" name="Footer Placeholder 4"/>
          <p:cNvSpPr>
            <a:spLocks noGrp="1"/>
          </p:cNvSpPr>
          <p:nvPr>
            <p:ph type="ftr" sz="quarter" idx="11"/>
          </p:nvPr>
        </p:nvSpPr>
        <p:spPr>
          <a:xfrm rot="900000">
            <a:off x="7056965" y="3170795"/>
            <a:ext cx="1926305"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4017115"/>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t>2/20/2011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33681122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1893" y="2231024"/>
            <a:ext cx="4820301" cy="1436159"/>
          </a:xfrm>
        </p:spPr>
        <p:txBody>
          <a:bodyPr/>
          <a:lstStyle/>
          <a:p>
            <a:r>
              <a:rPr lang="en-US" smtClean="0"/>
              <a:t>Click to edit Master title style</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n-US">
              <a:solidFill>
                <a:prstClr val="white">
                  <a:tint val="75000"/>
                </a:prstClr>
              </a:solidFill>
            </a:endParaRPr>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91810299"/>
      </p:ext>
    </p:extLst>
  </p:cSld>
  <p:clrMapOvr>
    <a:masterClrMapping/>
  </p:clrMapOv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n-US">
              <a:solidFill>
                <a:prstClr val="white">
                  <a:tint val="75000"/>
                </a:prstClr>
              </a:solidFill>
            </a:endParaRPr>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45008561"/>
      </p:ext>
    </p:extLst>
  </p:cSld>
  <p:clrMapOvr>
    <a:masterClrMapping/>
  </p:clrMapOv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630936" y="2926080"/>
            <a:ext cx="5065776" cy="169164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4" name="Footer Placeholder 3"/>
          <p:cNvSpPr>
            <a:spLocks noGrp="1"/>
          </p:cNvSpPr>
          <p:nvPr>
            <p:ph type="ftr" sz="quarter" idx="11"/>
          </p:nvPr>
        </p:nvSpPr>
        <p:spPr>
          <a:xfrm rot="900000">
            <a:off x="2493721" y="6101033"/>
            <a:ext cx="3052113" cy="365125"/>
          </a:xfrm>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a:xfrm rot="900000">
            <a:off x="1261872" y="301752"/>
            <a:ext cx="2286000" cy="365125"/>
          </a:xfrm>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49560210"/>
      </p:ext>
    </p:extLst>
  </p:cSld>
  <p:clrMapOvr>
    <a:masterClrMapping/>
  </p:clrMapOv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n-US">
              <a:solidFill>
                <a:prstClr val="white">
                  <a:tint val="75000"/>
                </a:prstClr>
              </a:solidFill>
            </a:endParaRPr>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9313777"/>
      </p:ext>
    </p:extLst>
  </p:cSld>
  <p:clrMapOvr>
    <a:masterClrMapping/>
  </p:clrMapOv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n-US" smtClean="0"/>
              <a:t>Click to edit Master title style</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n-US">
              <a:solidFill>
                <a:prstClr val="white">
                  <a:tint val="75000"/>
                </a:prstClr>
              </a:solidFill>
            </a:endParaRPr>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251689"/>
      </p:ext>
    </p:extLst>
  </p:cSld>
  <p:clrMapOvr>
    <a:masterClrMapping/>
  </p:clrMapOv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n-US" smtClean="0"/>
              <a:t>Click to edit Master title style</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n-US">
              <a:solidFill>
                <a:prstClr val="white">
                  <a:tint val="75000"/>
                </a:prstClr>
              </a:solidFill>
            </a:endParaRPr>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574929"/>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900000">
            <a:off x="3183882" y="4760430"/>
            <a:ext cx="5004753" cy="1299542"/>
          </a:xfrm>
        </p:spPr>
        <p:txBody>
          <a:bodyPr anchor="t"/>
          <a:lstStyle/>
          <a:p>
            <a:r>
              <a:rPr lang="en-US" smtClean="0"/>
              <a:t>Click to edit Master title style</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n-US">
              <a:solidFill>
                <a:prstClr val="white">
                  <a:tint val="75000"/>
                </a:prstClr>
              </a:solidFill>
            </a:endParaRPr>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92852074"/>
      </p:ext>
    </p:extLst>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rot="-900000">
            <a:off x="6793335" y="511413"/>
            <a:ext cx="1435608" cy="481888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A3F13B8E-D12B-40F2-B992-680FBDA9B496}" type="datetimeFigureOut">
              <a:rPr lang="en-US" smtClean="0">
                <a:solidFill>
                  <a:prstClr val="white">
                    <a:tint val="75000"/>
                  </a:prstClr>
                </a:solidFill>
              </a:rPr>
              <a:pPr/>
              <a:t>2/17/2011</a:t>
            </a:fld>
            <a:endParaRPr lang="en-US">
              <a:solidFill>
                <a:prstClr val="white">
                  <a:tint val="75000"/>
                </a:prstClr>
              </a:solidFill>
            </a:endParaRPr>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n-US">
              <a:solidFill>
                <a:prstClr val="white">
                  <a:tint val="75000"/>
                </a:prstClr>
              </a:solidFill>
            </a:endParaRPr>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33493652"/>
      </p:ext>
    </p:extLst>
  </p:cSld>
  <p:clrMapOvr>
    <a:masterClrMapping/>
  </p:clrMapOv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B7058CD-D06B-4550-AA96-50EF85B9FF68}"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17616073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3F13B8E-D12B-40F2-B992-680FBDA9B496}" type="datetimeFigureOut">
              <a:rPr lang="en-US" smtClean="0"/>
              <a:t>2/20/2011</a:t>
            </a:fld>
            <a:endParaRPr lang="en-US"/>
          </a:p>
        </p:txBody>
      </p:sp>
      <p:sp>
        <p:nvSpPr>
          <p:cNvPr id="8" name="Slide Number Placeholder 7"/>
          <p:cNvSpPr>
            <a:spLocks noGrp="1"/>
          </p:cNvSpPr>
          <p:nvPr>
            <p:ph type="sldNum" sz="quarter" idx="11"/>
          </p:nvPr>
        </p:nvSpPr>
        <p:spPr/>
        <p:txBody>
          <a:bodyPr/>
          <a:lstStyle/>
          <a:p>
            <a:fld id="{8B7058CD-D06B-4550-AA96-50EF85B9FF68}"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F13B8E-D12B-40F2-B992-680FBDA9B496}" type="datetimeFigureOut">
              <a:rPr lang="en-US" smtClean="0"/>
              <a:t>2/20/2011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t>2/20/2011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t>2/20/2011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8B7058CD-D06B-4550-AA96-50EF85B9FF68}"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2/20/2011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4590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2/20/2011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27895464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697027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140794829"/>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026539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7945616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8291753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812995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438605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800704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7098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F0A22E">
                    <a:shade val="75000"/>
                  </a:srgbClr>
                </a:solidFill>
              </a:rPr>
              <a:pPr/>
              <a:t>2/17/2011</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386897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13B8E-D12B-40F2-B992-680FBDA9B496}" type="datetimeFigureOut">
              <a:rPr lang="en-US" smtClean="0"/>
              <a:t>2/20/2011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058CD-D06B-4550-AA96-50EF85B9FF68}" type="slidenum">
              <a:rPr lang="en-US" smtClean="0"/>
              <a:t>‹#›</a:t>
            </a:fld>
            <a:endParaRPr lang="en-US"/>
          </a:p>
        </p:txBody>
      </p:sp>
    </p:spTree>
    <p:extLst>
      <p:ext uri="{BB962C8B-B14F-4D97-AF65-F5344CB8AC3E}">
        <p14:creationId xmlns:p14="http://schemas.microsoft.com/office/powerpoint/2010/main" val="3943839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3F13B8E-D12B-40F2-B992-680FBDA9B496}" type="datetimeFigureOut">
              <a:rPr lang="en-US" smtClean="0">
                <a:solidFill>
                  <a:prstClr val="black">
                    <a:tint val="75000"/>
                  </a:prstClr>
                </a:solidFill>
              </a:rPr>
              <a:pPr/>
              <a:t>2/20/2011</a:t>
            </a:fld>
            <a:endParaRPr lang="en-US">
              <a:solidFill>
                <a:prstClr val="black">
                  <a:tint val="75000"/>
                </a:prst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prstClr val="black">
                  <a:tint val="75000"/>
                </a:prst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743537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A3F13B8E-D12B-40F2-B992-680FBDA9B496}" type="datetimeFigureOut">
              <a:rPr lang="en-US" smtClean="0"/>
              <a:t>2/20/2011</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B7058CD-D06B-4550-AA96-50EF85B9FF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3F13B8E-D12B-40F2-B992-680FBDA9B496}" type="datetimeFigureOut">
              <a:rPr lang="en-US" smtClean="0"/>
              <a:t>2/20/2011</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B7058CD-D06B-4550-AA96-50EF85B9FF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3F13B8E-D12B-40F2-B992-680FBDA9B496}" type="datetimeFigureOut">
              <a:rPr lang="en-US" smtClean="0">
                <a:solidFill>
                  <a:prstClr val="black">
                    <a:tint val="75000"/>
                  </a:prstClr>
                </a:solidFill>
              </a:rPr>
              <a:pPr/>
              <a:t>2/20/2011</a:t>
            </a:fld>
            <a:endParaRPr lang="en-US">
              <a:solidFill>
                <a:prstClr val="black">
                  <a:tint val="75000"/>
                </a:prstClr>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90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A3F13B8E-D12B-40F2-B992-680FBDA9B496}" type="datetimeFigureOut">
              <a:rPr lang="en-US" smtClean="0">
                <a:solidFill>
                  <a:prstClr val="black">
                    <a:tint val="75000"/>
                  </a:prstClr>
                </a:solidFill>
              </a:rPr>
              <a:pPr/>
              <a:t>2/20/2011</a:t>
            </a:fld>
            <a:endParaRPr lang="en-US">
              <a:solidFill>
                <a:prstClr val="black">
                  <a:tint val="75000"/>
                </a:prstClr>
              </a:solidFill>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866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3F13B8E-D12B-40F2-B992-680FBDA9B496}" type="datetimeFigureOut">
              <a:rPr lang="en-US" smtClean="0"/>
              <a:t>2/20/2011</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8B7058CD-D06B-4550-AA96-50EF85B9FF68}"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A3F13B8E-D12B-40F2-B992-680FBDA9B496}" type="datetimeFigureOut">
              <a:rPr lang="en-US" smtClean="0"/>
              <a:t>2/20/2011</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8B7058CD-D06B-4550-AA96-50EF85B9FF68}" type="slidenum">
              <a:rPr lang="en-US" smtClean="0"/>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A3F13B8E-D12B-40F2-B992-680FBDA9B496}" type="datetimeFigureOut">
              <a:rPr lang="en-US" smtClean="0">
                <a:solidFill>
                  <a:prstClr val="black">
                    <a:tint val="75000"/>
                  </a:prstClr>
                </a:solidFill>
              </a:rPr>
              <a:pPr/>
              <a:t>2/20/2011</a:t>
            </a:fld>
            <a:endParaRPr lang="en-US">
              <a:solidFill>
                <a:prstClr val="black">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2581862"/>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A3F13B8E-D12B-40F2-B992-680FBDA9B496}" type="datetimeFigureOut">
              <a:rPr lang="en-US" smtClean="0">
                <a:solidFill>
                  <a:prstClr val="black">
                    <a:tint val="75000"/>
                  </a:prstClr>
                </a:solidFill>
              </a:rPr>
              <a:pPr/>
              <a:t>2/20/2011</a:t>
            </a:fld>
            <a:endParaRPr lang="en-US">
              <a:solidFill>
                <a:prstClr val="black">
                  <a:tint val="75000"/>
                </a:prstClr>
              </a:solidFill>
            </a:endParaRPr>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790347"/>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iming>
    <p:tnLst>
      <p:par>
        <p:cTn id="1" dur="indefinite" restart="never" nodeType="tmRoot"/>
      </p:par>
    </p:tnLst>
  </p:timing>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A3F13B8E-D12B-40F2-B992-680FBDA9B496}" type="datetimeFigureOut">
              <a:rPr lang="en-US" smtClean="0"/>
              <a:t>2/20/2011</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8B7058CD-D06B-4550-AA96-50EF85B9FF68}"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3F13B8E-D12B-40F2-B992-680FBDA9B496}" type="datetimeFigureOut">
              <a:rPr lang="en-US" smtClean="0">
                <a:solidFill>
                  <a:prstClr val="black">
                    <a:tint val="75000"/>
                  </a:prstClr>
                </a:solidFill>
              </a:rPr>
              <a:pPr/>
              <a:t>2/20/2011</a:t>
            </a:fld>
            <a:endParaRPr lang="en-US">
              <a:solidFill>
                <a:prstClr val="black">
                  <a:tint val="75000"/>
                </a:prst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prstClr val="black">
                  <a:tint val="75000"/>
                </a:prst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43091682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igniteart.weebly.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94.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 Id="rId5" Type="http://schemas.openxmlformats.org/officeDocument/2006/relationships/image" Target="../media/image68.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 Id="rId5" Type="http://schemas.openxmlformats.org/officeDocument/2006/relationships/image" Target="../media/image68.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70.jpe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70.jpe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1.wdp"/><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1"/>
            <a:ext cx="7772400" cy="1676400"/>
          </a:xfrm>
        </p:spPr>
        <p:txBody>
          <a:bodyPr>
            <a:noAutofit/>
          </a:bodyPr>
          <a:lstStyle/>
          <a:p>
            <a:r>
              <a:rPr lang="en-US" sz="3200" smtClean="0"/>
              <a:t/>
            </a:r>
            <a:br>
              <a:rPr lang="en-US" sz="3200" smtClean="0"/>
            </a:br>
            <a:r>
              <a:rPr lang="en-US" sz="3200" smtClean="0"/>
              <a:t>The New APS Arts Assessments: How They Help You</a:t>
            </a:r>
            <a:endParaRPr lang="en-US" sz="3200" dirty="0"/>
          </a:p>
        </p:txBody>
      </p:sp>
      <p:sp>
        <p:nvSpPr>
          <p:cNvPr id="3" name="Subtitle 2"/>
          <p:cNvSpPr>
            <a:spLocks noGrp="1"/>
          </p:cNvSpPr>
          <p:nvPr>
            <p:ph type="subTitle" idx="1"/>
          </p:nvPr>
        </p:nvSpPr>
        <p:spPr>
          <a:xfrm>
            <a:off x="1371600" y="5029200"/>
            <a:ext cx="6400800" cy="609600"/>
          </a:xfrm>
        </p:spPr>
        <p:txBody>
          <a:bodyPr>
            <a:normAutofit fontScale="55000" lnSpcReduction="20000"/>
          </a:bodyPr>
          <a:lstStyle/>
          <a:p>
            <a:r>
              <a:rPr lang="en-US" smtClean="0"/>
              <a:t>By Raymond Veon</a:t>
            </a:r>
          </a:p>
          <a:p>
            <a:r>
              <a:rPr lang="en-US" smtClean="0">
                <a:hlinkClick r:id="rId2"/>
              </a:rPr>
              <a:t>www.igniteart.weebly.com</a:t>
            </a:r>
            <a:r>
              <a:rPr lang="en-US" smtClean="0"/>
              <a:t> and click on </a:t>
            </a:r>
            <a:r>
              <a:rPr lang="en-US" smtClean="0">
                <a:solidFill>
                  <a:srgbClr val="0070C0"/>
                </a:solidFill>
              </a:rPr>
              <a:t>Principal Arts Workshop </a:t>
            </a:r>
            <a:endParaRPr lang="en-US" dirty="0" smtClean="0">
              <a:solidFill>
                <a:srgbClr val="0070C0"/>
              </a:solidFill>
            </a:endParaRPr>
          </a:p>
        </p:txBody>
      </p:sp>
      <p:pic>
        <p:nvPicPr>
          <p:cNvPr id="3074" name="Picture 2" descr="C:\users\raymond veon\documents\Fed PD Art Ed Grant\ArtsAPS Overview and Graphics\ArtsAPS Logo 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69746"/>
            <a:ext cx="6905411" cy="303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76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Arts Assessments: Who and What</a:t>
            </a:r>
            <a:endParaRPr lang="en-US" dirty="0"/>
          </a:p>
        </p:txBody>
      </p:sp>
      <p:sp>
        <p:nvSpPr>
          <p:cNvPr id="6" name="Content Placeholder 5"/>
          <p:cNvSpPr>
            <a:spLocks noGrp="1"/>
          </p:cNvSpPr>
          <p:nvPr>
            <p:ph idx="1"/>
          </p:nvPr>
        </p:nvSpPr>
        <p:spPr/>
        <p:txBody>
          <a:bodyPr>
            <a:normAutofit/>
          </a:bodyPr>
          <a:lstStyle/>
          <a:p>
            <a:r>
              <a:rPr lang="en-US" dirty="0" smtClean="0"/>
              <a:t>5th Grade</a:t>
            </a:r>
          </a:p>
          <a:p>
            <a:r>
              <a:rPr lang="en-US" dirty="0" smtClean="0"/>
              <a:t>8</a:t>
            </a:r>
            <a:r>
              <a:rPr lang="en-US" baseline="30000" dirty="0" smtClean="0"/>
              <a:t>th</a:t>
            </a:r>
            <a:r>
              <a:rPr lang="en-US" dirty="0" smtClean="0"/>
              <a:t> Grade</a:t>
            </a:r>
          </a:p>
          <a:p>
            <a:r>
              <a:rPr lang="en-US" dirty="0" smtClean="0"/>
              <a:t>Introductory High School Arts Courses</a:t>
            </a:r>
          </a:p>
          <a:p>
            <a:endParaRPr lang="en-US" dirty="0"/>
          </a:p>
          <a:p>
            <a:r>
              <a:rPr lang="en-US" dirty="0" smtClean="0"/>
              <a:t>All Music (Orchestra, Chorus, Band, General)</a:t>
            </a:r>
          </a:p>
          <a:p>
            <a:r>
              <a:rPr lang="en-US" dirty="0" smtClean="0"/>
              <a:t>All Visual Art</a:t>
            </a:r>
          </a:p>
          <a:p>
            <a:r>
              <a:rPr lang="en-US" dirty="0" smtClean="0"/>
              <a:t>Theatre</a:t>
            </a:r>
          </a:p>
          <a:p>
            <a:r>
              <a:rPr lang="en-US" dirty="0" smtClean="0"/>
              <a:t>Dance</a:t>
            </a:r>
            <a:endParaRPr lang="en-US" dirty="0"/>
          </a:p>
        </p:txBody>
      </p:sp>
    </p:spTree>
    <p:extLst>
      <p:ext uri="{BB962C8B-B14F-4D97-AF65-F5344CB8AC3E}">
        <p14:creationId xmlns:p14="http://schemas.microsoft.com/office/powerpoint/2010/main" val="3121588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Arts Assessments: How</a:t>
            </a:r>
            <a:endParaRPr lang="en-US" dirty="0"/>
          </a:p>
        </p:txBody>
      </p:sp>
      <p:sp>
        <p:nvSpPr>
          <p:cNvPr id="6" name="Content Placeholder 5"/>
          <p:cNvSpPr>
            <a:spLocks noGrp="1"/>
          </p:cNvSpPr>
          <p:nvPr>
            <p:ph idx="1"/>
          </p:nvPr>
        </p:nvSpPr>
        <p:spPr/>
        <p:txBody>
          <a:bodyPr>
            <a:normAutofit/>
          </a:bodyPr>
          <a:lstStyle/>
          <a:p>
            <a:r>
              <a:rPr lang="en-US" dirty="0" smtClean="0"/>
              <a:t>On-Line Assessment: Conceptual Knowledge and Vocabulary</a:t>
            </a:r>
          </a:p>
          <a:p>
            <a:pPr lvl="1"/>
            <a:r>
              <a:rPr lang="en-US" dirty="0" smtClean="0"/>
              <a:t>Multiple Choice and Short Answer</a:t>
            </a:r>
          </a:p>
          <a:p>
            <a:endParaRPr lang="en-US" dirty="0" smtClean="0"/>
          </a:p>
          <a:p>
            <a:r>
              <a:rPr lang="en-US" dirty="0" smtClean="0"/>
              <a:t>Performance Assessment</a:t>
            </a:r>
          </a:p>
          <a:p>
            <a:endParaRPr lang="en-US" dirty="0"/>
          </a:p>
          <a:p>
            <a:r>
              <a:rPr lang="en-US" dirty="0" smtClean="0"/>
              <a:t>Visual and Music Thinking Strategies</a:t>
            </a:r>
          </a:p>
          <a:p>
            <a:pPr lvl="1"/>
            <a:r>
              <a:rPr lang="en-US" dirty="0" smtClean="0"/>
              <a:t>Longitudinal: pre/post test</a:t>
            </a:r>
          </a:p>
          <a:p>
            <a:pPr lvl="1"/>
            <a:r>
              <a:rPr lang="en-US" dirty="0" smtClean="0"/>
              <a:t>Critical Thinking and Inquiry</a:t>
            </a:r>
          </a:p>
        </p:txBody>
      </p:sp>
    </p:spTree>
    <p:extLst>
      <p:ext uri="{BB962C8B-B14F-4D97-AF65-F5344CB8AC3E}">
        <p14:creationId xmlns:p14="http://schemas.microsoft.com/office/powerpoint/2010/main" val="3479193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Arts Assessments: When?</a:t>
            </a:r>
            <a:endParaRPr lang="en-US" dirty="0"/>
          </a:p>
        </p:txBody>
      </p:sp>
      <p:sp>
        <p:nvSpPr>
          <p:cNvPr id="6" name="Content Placeholder 5"/>
          <p:cNvSpPr>
            <a:spLocks noGrp="1"/>
          </p:cNvSpPr>
          <p:nvPr>
            <p:ph idx="1"/>
          </p:nvPr>
        </p:nvSpPr>
        <p:spPr/>
        <p:txBody>
          <a:bodyPr>
            <a:normAutofit/>
          </a:bodyPr>
          <a:lstStyle/>
          <a:p>
            <a:r>
              <a:rPr lang="en-US" dirty="0" smtClean="0"/>
              <a:t>March 28</a:t>
            </a:r>
            <a:r>
              <a:rPr lang="en-US" baseline="30000" dirty="0" smtClean="0"/>
              <a:t>th</a:t>
            </a:r>
            <a:r>
              <a:rPr lang="en-US" dirty="0" smtClean="0"/>
              <a:t> through May 13</a:t>
            </a:r>
            <a:r>
              <a:rPr lang="en-US" baseline="30000" dirty="0" smtClean="0"/>
              <a:t>th</a:t>
            </a:r>
            <a:r>
              <a:rPr lang="en-US" dirty="0" smtClean="0"/>
              <a:t>, 2011</a:t>
            </a:r>
          </a:p>
          <a:p>
            <a:endParaRPr lang="en-US" dirty="0" smtClean="0"/>
          </a:p>
          <a:p>
            <a:r>
              <a:rPr lang="en-US" dirty="0" smtClean="0"/>
              <a:t>All assessment materials due to R. </a:t>
            </a:r>
            <a:r>
              <a:rPr lang="en-US" dirty="0" err="1" smtClean="0"/>
              <a:t>Veon</a:t>
            </a:r>
            <a:r>
              <a:rPr lang="en-US" dirty="0" smtClean="0"/>
              <a:t> by May 13th</a:t>
            </a:r>
          </a:p>
          <a:p>
            <a:endParaRPr lang="en-US" dirty="0"/>
          </a:p>
          <a:p>
            <a:r>
              <a:rPr lang="en-US" dirty="0" smtClean="0"/>
              <a:t>Visual and Music Thinking Strategies</a:t>
            </a:r>
          </a:p>
          <a:p>
            <a:pPr lvl="1"/>
            <a:r>
              <a:rPr lang="en-US" dirty="0" smtClean="0"/>
              <a:t>Longitudinal: pre/post test</a:t>
            </a:r>
          </a:p>
          <a:p>
            <a:pPr lvl="1"/>
            <a:r>
              <a:rPr lang="en-US" dirty="0" smtClean="0"/>
              <a:t>Critical Thinking and Inquiry</a:t>
            </a:r>
          </a:p>
        </p:txBody>
      </p:sp>
    </p:spTree>
    <p:extLst>
      <p:ext uri="{BB962C8B-B14F-4D97-AF65-F5344CB8AC3E}">
        <p14:creationId xmlns:p14="http://schemas.microsoft.com/office/powerpoint/2010/main" val="3722567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you do?</a:t>
            </a:r>
            <a:endParaRPr lang="en-US" dirty="0"/>
          </a:p>
        </p:txBody>
      </p:sp>
      <p:sp>
        <p:nvSpPr>
          <p:cNvPr id="3" name="Content Placeholder 2"/>
          <p:cNvSpPr>
            <a:spLocks noGrp="1"/>
          </p:cNvSpPr>
          <p:nvPr>
            <p:ph idx="1"/>
          </p:nvPr>
        </p:nvSpPr>
        <p:spPr/>
        <p:txBody>
          <a:bodyPr/>
          <a:lstStyle/>
          <a:p>
            <a:pPr marL="0" indent="0">
              <a:buNone/>
            </a:pPr>
            <a:r>
              <a:rPr lang="en-US" dirty="0" smtClean="0"/>
              <a:t>Please make sure assessments are completed for:</a:t>
            </a:r>
          </a:p>
          <a:p>
            <a:r>
              <a:rPr lang="en-US" dirty="0" smtClean="0"/>
              <a:t>The good of the students</a:t>
            </a:r>
          </a:p>
          <a:p>
            <a:r>
              <a:rPr lang="en-US" dirty="0" smtClean="0"/>
              <a:t>The good of stakeholders</a:t>
            </a:r>
          </a:p>
          <a:p>
            <a:r>
              <a:rPr lang="en-US" dirty="0" smtClean="0"/>
              <a:t>Reporting to the federal government</a:t>
            </a:r>
          </a:p>
          <a:p>
            <a:r>
              <a:rPr lang="en-US" dirty="0" smtClean="0"/>
              <a:t>To help you </a:t>
            </a:r>
          </a:p>
          <a:p>
            <a:endParaRPr lang="en-US" dirty="0"/>
          </a:p>
        </p:txBody>
      </p:sp>
    </p:spTree>
    <p:extLst>
      <p:ext uri="{BB962C8B-B14F-4D97-AF65-F5344CB8AC3E}">
        <p14:creationId xmlns:p14="http://schemas.microsoft.com/office/powerpoint/2010/main" val="3922217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ArtsAPS Training</a:t>
            </a:r>
            <a:endParaRPr lang="en-US" dirty="0"/>
          </a:p>
        </p:txBody>
      </p:sp>
      <p:sp>
        <p:nvSpPr>
          <p:cNvPr id="3" name="Content Placeholder 2"/>
          <p:cNvSpPr>
            <a:spLocks noGrp="1"/>
          </p:cNvSpPr>
          <p:nvPr>
            <p:ph idx="1"/>
          </p:nvPr>
        </p:nvSpPr>
        <p:spPr/>
        <p:txBody>
          <a:bodyPr/>
          <a:lstStyle/>
          <a:p>
            <a:r>
              <a:rPr lang="en-US" dirty="0" smtClean="0"/>
              <a:t>On-line and self directed PD for those who have not taken the workshop</a:t>
            </a:r>
          </a:p>
          <a:p>
            <a:r>
              <a:rPr lang="en-US" dirty="0" smtClean="0">
                <a:solidFill>
                  <a:srgbClr val="FF0000"/>
                </a:solidFill>
              </a:rPr>
              <a:t>Some teachers still need </a:t>
            </a:r>
            <a:r>
              <a:rPr lang="en-US" dirty="0" smtClean="0">
                <a:solidFill>
                  <a:srgbClr val="FF0000"/>
                </a:solidFill>
              </a:rPr>
              <a:t>ArtsAPS </a:t>
            </a:r>
            <a:r>
              <a:rPr lang="en-US" dirty="0" smtClean="0">
                <a:solidFill>
                  <a:srgbClr val="FF0000"/>
                </a:solidFill>
              </a:rPr>
              <a:t>training…</a:t>
            </a:r>
            <a:endParaRPr lang="en-US" dirty="0">
              <a:solidFill>
                <a:srgbClr val="FF0000"/>
              </a:solidFill>
            </a:endParaRPr>
          </a:p>
          <a:p>
            <a:r>
              <a:rPr lang="en-US" dirty="0" smtClean="0"/>
              <a:t>ArtsAPS training supports success on the arts assessments</a:t>
            </a:r>
          </a:p>
          <a:p>
            <a:r>
              <a:rPr lang="en-US" dirty="0" smtClean="0"/>
              <a:t>Target: report 100% participation to the US DOE by September 30</a:t>
            </a:r>
            <a:r>
              <a:rPr lang="en-US" baseline="30000" dirty="0" smtClean="0"/>
              <a:t>th</a:t>
            </a:r>
            <a:r>
              <a:rPr lang="en-US" dirty="0" smtClean="0"/>
              <a:t>.</a:t>
            </a:r>
          </a:p>
          <a:p>
            <a:r>
              <a:rPr lang="en-US" dirty="0" smtClean="0"/>
              <a:t>I will email a list of on-line and self-directed courses by March 2</a:t>
            </a:r>
            <a:r>
              <a:rPr lang="en-US" baseline="30000" dirty="0" smtClean="0"/>
              <a:t>nd</a:t>
            </a:r>
            <a:r>
              <a:rPr lang="en-US" dirty="0" smtClean="0"/>
              <a:t>.</a:t>
            </a:r>
            <a:endParaRPr lang="en-US" dirty="0"/>
          </a:p>
        </p:txBody>
      </p:sp>
    </p:spTree>
    <p:extLst>
      <p:ext uri="{BB962C8B-B14F-4D97-AF65-F5344CB8AC3E}">
        <p14:creationId xmlns:p14="http://schemas.microsoft.com/office/powerpoint/2010/main" val="4067926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Intervisitation</a:t>
            </a:r>
            <a:r>
              <a:rPr lang="en-US" dirty="0" smtClean="0"/>
              <a:t> Program</a:t>
            </a:r>
            <a:endParaRPr lang="en-US" dirty="0"/>
          </a:p>
        </p:txBody>
      </p:sp>
      <p:sp>
        <p:nvSpPr>
          <p:cNvPr id="3" name="Content Placeholder 2"/>
          <p:cNvSpPr>
            <a:spLocks noGrp="1"/>
          </p:cNvSpPr>
          <p:nvPr>
            <p:ph idx="1"/>
          </p:nvPr>
        </p:nvSpPr>
        <p:spPr/>
        <p:txBody>
          <a:bodyPr/>
          <a:lstStyle/>
          <a:p>
            <a:r>
              <a:rPr lang="en-US" dirty="0" smtClean="0"/>
              <a:t>1 Day</a:t>
            </a:r>
          </a:p>
          <a:p>
            <a:r>
              <a:rPr lang="en-US" dirty="0" smtClean="0"/>
              <a:t>Target ArtsAPS concepts, CLASS Keys, and any skills you identify for your teacher</a:t>
            </a:r>
          </a:p>
          <a:p>
            <a:r>
              <a:rPr lang="en-US" dirty="0" smtClean="0"/>
              <a:t>Webinar orientation</a:t>
            </a:r>
          </a:p>
          <a:p>
            <a:r>
              <a:rPr lang="en-US" dirty="0" smtClean="0"/>
              <a:t>$100 stipend; ArtsAPS reimburses school (one time payment form and substitute name/ID required)</a:t>
            </a:r>
            <a:endParaRPr lang="en-US" dirty="0"/>
          </a:p>
        </p:txBody>
      </p:sp>
    </p:spTree>
    <p:extLst>
      <p:ext uri="{BB962C8B-B14F-4D97-AF65-F5344CB8AC3E}">
        <p14:creationId xmlns:p14="http://schemas.microsoft.com/office/powerpoint/2010/main" val="535700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why arts assessments?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72404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Arts Assessments support academic success</a:t>
            </a:r>
            <a:endParaRPr lang="en-US" dirty="0"/>
          </a:p>
        </p:txBody>
      </p:sp>
      <p:sp>
        <p:nvSpPr>
          <p:cNvPr id="3" name="Content Placeholder 2"/>
          <p:cNvSpPr>
            <a:spLocks noGrp="1"/>
          </p:cNvSpPr>
          <p:nvPr>
            <p:ph idx="1"/>
          </p:nvPr>
        </p:nvSpPr>
        <p:spPr>
          <a:xfrm>
            <a:off x="1447800" y="1600200"/>
            <a:ext cx="7239000" cy="4648200"/>
          </a:xfrm>
        </p:spPr>
        <p:txBody>
          <a:bodyPr>
            <a:normAutofit fontScale="92500" lnSpcReduction="10000"/>
          </a:bodyPr>
          <a:lstStyle/>
          <a:p>
            <a:r>
              <a:rPr lang="en-US" dirty="0" smtClean="0"/>
              <a:t>Writing is </a:t>
            </a:r>
            <a:r>
              <a:rPr lang="en-US" dirty="0" smtClean="0">
                <a:solidFill>
                  <a:srgbClr val="FF0000"/>
                </a:solidFill>
              </a:rPr>
              <a:t>heavily</a:t>
            </a:r>
            <a:r>
              <a:rPr lang="en-US" dirty="0" smtClean="0"/>
              <a:t> emphasized </a:t>
            </a:r>
          </a:p>
          <a:p>
            <a:r>
              <a:rPr lang="en-US" dirty="0" smtClean="0"/>
              <a:t>Analysis, Interpretation, Synthesis, Creativity </a:t>
            </a:r>
          </a:p>
          <a:p>
            <a:pPr lvl="1"/>
            <a:r>
              <a:rPr lang="en-US" dirty="0" smtClean="0"/>
              <a:t>Few recall items</a:t>
            </a:r>
          </a:p>
          <a:p>
            <a:pPr lvl="1"/>
            <a:r>
              <a:rPr lang="en-US" dirty="0" smtClean="0"/>
              <a:t>Math connections</a:t>
            </a:r>
          </a:p>
          <a:p>
            <a:r>
              <a:rPr lang="en-US" dirty="0" smtClean="0"/>
              <a:t>VTS/MTS</a:t>
            </a:r>
          </a:p>
          <a:p>
            <a:pPr lvl="1"/>
            <a:r>
              <a:rPr lang="en-US" dirty="0" smtClean="0"/>
              <a:t>Speculative thinking and evidentiary reasoning</a:t>
            </a:r>
          </a:p>
          <a:p>
            <a:pPr lvl="1"/>
            <a:r>
              <a:rPr lang="en-US" dirty="0" smtClean="0"/>
              <a:t>Develops cognitive skills used on 70% of CRCT </a:t>
            </a:r>
          </a:p>
          <a:p>
            <a:pPr lvl="1"/>
            <a:r>
              <a:rPr lang="en-US" dirty="0" smtClean="0"/>
              <a:t>Inquiry skills aligned with National Science Standards</a:t>
            </a:r>
          </a:p>
          <a:p>
            <a:endParaRPr lang="en-US" dirty="0" smtClean="0"/>
          </a:p>
          <a:p>
            <a:endParaRPr lang="en-US" dirty="0"/>
          </a:p>
        </p:txBody>
      </p:sp>
    </p:spTree>
    <p:extLst>
      <p:ext uri="{BB962C8B-B14F-4D97-AF65-F5344CB8AC3E}">
        <p14:creationId xmlns:p14="http://schemas.microsoft.com/office/powerpoint/2010/main" val="4071029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VTS Pre/Post Writing Assessments</a:t>
            </a:r>
            <a:endParaRPr lang="en-US" dirty="0"/>
          </a:p>
        </p:txBody>
      </p:sp>
      <p:sp>
        <p:nvSpPr>
          <p:cNvPr id="4" name="Text Placeholder 3"/>
          <p:cNvSpPr>
            <a:spLocks noGrp="1"/>
          </p:cNvSpPr>
          <p:nvPr>
            <p:ph type="body" sz="half" idx="2"/>
          </p:nvPr>
        </p:nvSpPr>
        <p:spPr/>
        <p:txBody>
          <a:bodyPr/>
          <a:lstStyle/>
          <a:p>
            <a:r>
              <a:rPr lang="en-US" dirty="0" smtClean="0"/>
              <a:t>All Pre Tests Should Now Be Complete</a:t>
            </a:r>
          </a:p>
          <a:p>
            <a:r>
              <a:rPr lang="en-US" dirty="0" smtClean="0"/>
              <a:t>Pre/Post Test Due Date: </a:t>
            </a:r>
          </a:p>
          <a:p>
            <a:r>
              <a:rPr lang="en-US" dirty="0" smtClean="0"/>
              <a:t>May 13</a:t>
            </a:r>
            <a:r>
              <a:rPr lang="en-US" baseline="30000" dirty="0" smtClean="0"/>
              <a:t>th</a:t>
            </a:r>
            <a:r>
              <a:rPr lang="en-US" dirty="0" smtClean="0"/>
              <a:t>, 2011</a:t>
            </a:r>
          </a:p>
          <a:p>
            <a:endParaRPr lang="en-US" dirty="0"/>
          </a:p>
          <a:p>
            <a:r>
              <a:rPr lang="en-US" dirty="0" smtClean="0"/>
              <a:t>Pre-Test on TOP</a:t>
            </a:r>
          </a:p>
          <a:p>
            <a:r>
              <a:rPr lang="en-US" dirty="0" smtClean="0"/>
              <a:t>Post-Test on BOTTOM</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sz="1800" dirty="0" smtClean="0"/>
              <a:t>MTS pilot this spring (PD opportunity)</a:t>
            </a:r>
            <a:endParaRPr lang="en-US" sz="1800" dirty="0"/>
          </a:p>
        </p:txBody>
      </p:sp>
      <p:pic>
        <p:nvPicPr>
          <p:cNvPr id="2050" name="Picture 2" descr="C:\Users\Raymond Veon\Documents\Fed PD Art Ed Grant\Assessing Student Learning in the Arts\Ninth Grade VTS Pre Post Writing Assess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4800"/>
            <a:ext cx="4535752" cy="5867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733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my students doing for the Performance Assessments?</a:t>
            </a:r>
            <a:endParaRPr lang="en-US" dirty="0"/>
          </a:p>
        </p:txBody>
      </p:sp>
      <p:sp>
        <p:nvSpPr>
          <p:cNvPr id="4" name="Text Placeholder 3"/>
          <p:cNvSpPr>
            <a:spLocks noGrp="1"/>
          </p:cNvSpPr>
          <p:nvPr>
            <p:ph idx="1"/>
          </p:nvPr>
        </p:nvSpPr>
        <p:spPr/>
        <p:txBody>
          <a:bodyPr>
            <a:normAutofit fontScale="62500" lnSpcReduction="20000"/>
          </a:bodyPr>
          <a:lstStyle/>
          <a:p>
            <a:pPr marL="0" indent="0">
              <a:buNone/>
            </a:pPr>
            <a:r>
              <a:rPr lang="en-US" dirty="0" smtClean="0"/>
              <a:t>Designed to feel like a regular unit of instruction.</a:t>
            </a:r>
          </a:p>
          <a:p>
            <a:pPr marL="0" indent="0">
              <a:buNone/>
            </a:pPr>
            <a:endParaRPr lang="en-US" dirty="0"/>
          </a:p>
          <a:p>
            <a:pPr marL="0" indent="0">
              <a:buNone/>
            </a:pPr>
            <a:r>
              <a:rPr lang="en-US" dirty="0" smtClean="0"/>
              <a:t>5</a:t>
            </a:r>
            <a:r>
              <a:rPr lang="en-US" baseline="30000" dirty="0" smtClean="0"/>
              <a:t>th</a:t>
            </a:r>
            <a:r>
              <a:rPr lang="en-US" dirty="0" smtClean="0"/>
              <a:t> Grade:</a:t>
            </a:r>
          </a:p>
          <a:p>
            <a:r>
              <a:rPr lang="en-US" dirty="0" smtClean="0"/>
              <a:t>Expressive Portrait </a:t>
            </a:r>
            <a:r>
              <a:rPr lang="en-US" dirty="0" smtClean="0"/>
              <a:t>with Written Commentary</a:t>
            </a:r>
            <a:endParaRPr lang="en-US" dirty="0" smtClean="0"/>
          </a:p>
          <a:p>
            <a:r>
              <a:rPr lang="en-US" dirty="0" smtClean="0"/>
              <a:t>4-Measure Rhythm Pattern with Written Commentary</a:t>
            </a:r>
          </a:p>
          <a:p>
            <a:endParaRPr lang="en-US" dirty="0"/>
          </a:p>
          <a:p>
            <a:pPr marL="0" indent="0">
              <a:buNone/>
            </a:pPr>
            <a:r>
              <a:rPr lang="en-US" dirty="0" smtClean="0"/>
              <a:t>8</a:t>
            </a:r>
            <a:r>
              <a:rPr lang="en-US" baseline="30000" dirty="0" smtClean="0"/>
              <a:t>th</a:t>
            </a:r>
            <a:r>
              <a:rPr lang="en-US" dirty="0" smtClean="0"/>
              <a:t> Grade:</a:t>
            </a:r>
          </a:p>
          <a:p>
            <a:r>
              <a:rPr lang="en-US" dirty="0" smtClean="0">
                <a:solidFill>
                  <a:srgbClr val="FF0000"/>
                </a:solidFill>
              </a:rPr>
              <a:t>Digital</a:t>
            </a:r>
            <a:r>
              <a:rPr lang="en-US" dirty="0" smtClean="0"/>
              <a:t> Story Telling </a:t>
            </a:r>
            <a:r>
              <a:rPr lang="en-US" dirty="0" smtClean="0"/>
              <a:t>with Written Commentary</a:t>
            </a:r>
            <a:endParaRPr lang="en-US" dirty="0" smtClean="0"/>
          </a:p>
          <a:p>
            <a:r>
              <a:rPr lang="en-US" dirty="0" smtClean="0"/>
              <a:t>Music Composition with Written Commentary: Theme and variation</a:t>
            </a:r>
          </a:p>
          <a:p>
            <a:pPr marL="0" indent="0">
              <a:buNone/>
            </a:pPr>
            <a:endParaRPr lang="en-US" dirty="0" smtClean="0"/>
          </a:p>
          <a:p>
            <a:pPr marL="0" indent="0">
              <a:buNone/>
            </a:pPr>
            <a:r>
              <a:rPr lang="en-US" dirty="0" smtClean="0"/>
              <a:t>High School:</a:t>
            </a:r>
          </a:p>
          <a:p>
            <a:r>
              <a:rPr lang="en-US" dirty="0" smtClean="0"/>
              <a:t>2-D Community-Based Graphic Design </a:t>
            </a:r>
            <a:r>
              <a:rPr lang="en-US" dirty="0" smtClean="0"/>
              <a:t>with Written Commentary</a:t>
            </a:r>
            <a:endParaRPr lang="en-US" dirty="0" smtClean="0"/>
          </a:p>
          <a:p>
            <a:r>
              <a:rPr lang="en-US" dirty="0" smtClean="0"/>
              <a:t>Music Composition with Written Commentary:  Unity and Variety</a:t>
            </a:r>
          </a:p>
          <a:p>
            <a:endParaRPr lang="en-US" dirty="0"/>
          </a:p>
        </p:txBody>
      </p:sp>
    </p:spTree>
    <p:extLst>
      <p:ext uri="{BB962C8B-B14F-4D97-AF65-F5344CB8AC3E}">
        <p14:creationId xmlns:p14="http://schemas.microsoft.com/office/powerpoint/2010/main" val="3972603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 need to </a:t>
            </a:r>
            <a:r>
              <a:rPr lang="en-US" dirty="0" smtClean="0"/>
              <a:t>know…</a:t>
            </a:r>
            <a:endParaRPr lang="en-US" dirty="0"/>
          </a:p>
        </p:txBody>
      </p:sp>
      <p:sp>
        <p:nvSpPr>
          <p:cNvPr id="3" name="Content Placeholder 2"/>
          <p:cNvSpPr>
            <a:spLocks noGrp="1"/>
          </p:cNvSpPr>
          <p:nvPr>
            <p:ph idx="1"/>
          </p:nvPr>
        </p:nvSpPr>
        <p:spPr/>
        <p:txBody>
          <a:bodyPr/>
          <a:lstStyle/>
          <a:p>
            <a:r>
              <a:rPr lang="en-US" dirty="0" smtClean="0"/>
              <a:t>What </a:t>
            </a:r>
            <a:r>
              <a:rPr lang="en-US" dirty="0"/>
              <a:t>my students are learning in the </a:t>
            </a:r>
            <a:r>
              <a:rPr lang="en-US" dirty="0" smtClean="0"/>
              <a:t>arts</a:t>
            </a:r>
          </a:p>
          <a:p>
            <a:r>
              <a:rPr lang="en-US" dirty="0"/>
              <a:t>H</a:t>
            </a:r>
            <a:r>
              <a:rPr lang="en-US" dirty="0" smtClean="0"/>
              <a:t>ow </a:t>
            </a:r>
            <a:r>
              <a:rPr lang="en-US" dirty="0"/>
              <a:t>well are they learning </a:t>
            </a:r>
            <a:r>
              <a:rPr lang="en-US" dirty="0" smtClean="0"/>
              <a:t>it</a:t>
            </a:r>
          </a:p>
          <a:p>
            <a:r>
              <a:rPr lang="en-US" dirty="0"/>
              <a:t>H</a:t>
            </a:r>
            <a:r>
              <a:rPr lang="en-US" dirty="0" smtClean="0"/>
              <a:t>ow </a:t>
            </a:r>
            <a:r>
              <a:rPr lang="en-US" dirty="0"/>
              <a:t>it helps them </a:t>
            </a:r>
            <a:r>
              <a:rPr lang="en-US" dirty="0" smtClean="0"/>
              <a:t>succeed</a:t>
            </a:r>
            <a:endParaRPr lang="en-US" dirty="0"/>
          </a:p>
        </p:txBody>
      </p:sp>
    </p:spTree>
    <p:extLst>
      <p:ext uri="{BB962C8B-B14F-4D97-AF65-F5344CB8AC3E}">
        <p14:creationId xmlns:p14="http://schemas.microsoft.com/office/powerpoint/2010/main" val="1767021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is not your father’s arts class …</a:t>
            </a:r>
            <a:endParaRPr lang="en-US" dirty="0"/>
          </a:p>
        </p:txBody>
      </p:sp>
      <p:sp>
        <p:nvSpPr>
          <p:cNvPr id="3" name="Content Placeholder 2"/>
          <p:cNvSpPr>
            <a:spLocks noGrp="1"/>
          </p:cNvSpPr>
          <p:nvPr>
            <p:ph sz="quarter" idx="1"/>
          </p:nvPr>
        </p:nvSpPr>
        <p:spPr/>
        <p:txBody>
          <a:bodyPr>
            <a:normAutofit/>
          </a:bodyPr>
          <a:lstStyle/>
          <a:p>
            <a:r>
              <a:rPr lang="en-US" dirty="0" smtClean="0"/>
              <a:t>Inquiry-based processes align with the National Science Standards</a:t>
            </a:r>
          </a:p>
          <a:p>
            <a:r>
              <a:rPr lang="en-US" dirty="0" smtClean="0"/>
              <a:t>Creativity</a:t>
            </a:r>
          </a:p>
          <a:p>
            <a:pPr lvl="1"/>
            <a:r>
              <a:rPr lang="en-US" dirty="0" smtClean="0"/>
              <a:t>Music composition: a true test of performance skills</a:t>
            </a:r>
          </a:p>
          <a:p>
            <a:pPr lvl="1"/>
            <a:r>
              <a:rPr lang="en-US" dirty="0" smtClean="0"/>
              <a:t>Problem finding and problem framing</a:t>
            </a:r>
          </a:p>
          <a:p>
            <a:pPr lvl="1"/>
            <a:r>
              <a:rPr lang="en-US" dirty="0" smtClean="0"/>
              <a:t>Iterative process &amp; critical reflection</a:t>
            </a:r>
          </a:p>
          <a:p>
            <a:pPr lvl="1"/>
            <a:r>
              <a:rPr lang="en-US" dirty="0" smtClean="0"/>
              <a:t>Reframing experience and knowledge</a:t>
            </a:r>
          </a:p>
          <a:p>
            <a:pPr lvl="1"/>
            <a:r>
              <a:rPr lang="en-US" dirty="0" smtClean="0"/>
              <a:t>Coherently articulating the intangible</a:t>
            </a:r>
          </a:p>
        </p:txBody>
      </p:sp>
    </p:spTree>
    <p:extLst>
      <p:ext uri="{BB962C8B-B14F-4D97-AF65-F5344CB8AC3E}">
        <p14:creationId xmlns:p14="http://schemas.microsoft.com/office/powerpoint/2010/main" val="11235069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924800" cy="1600200"/>
          </a:xfrm>
        </p:spPr>
        <p:txBody>
          <a:bodyPr>
            <a:normAutofit/>
          </a:bodyPr>
          <a:lstStyle/>
          <a:p>
            <a:r>
              <a:rPr lang="en-US" dirty="0" smtClean="0"/>
              <a:t>What does an arts </a:t>
            </a:r>
            <a:r>
              <a:rPr lang="en-US" dirty="0" smtClean="0"/>
              <a:t>performance </a:t>
            </a:r>
            <a:r>
              <a:rPr lang="en-US" dirty="0" smtClean="0"/>
              <a:t>assessment look like?</a:t>
            </a:r>
            <a:endParaRPr lang="en-US" dirty="0"/>
          </a:p>
        </p:txBody>
      </p:sp>
      <p:sp>
        <p:nvSpPr>
          <p:cNvPr id="5" name="TextBox 4"/>
          <p:cNvSpPr txBox="1"/>
          <p:nvPr/>
        </p:nvSpPr>
        <p:spPr>
          <a:xfrm>
            <a:off x="3810000" y="1295400"/>
            <a:ext cx="987771" cy="3170099"/>
          </a:xfrm>
          <a:prstGeom prst="rect">
            <a:avLst/>
          </a:prstGeom>
          <a:noFill/>
        </p:spPr>
        <p:txBody>
          <a:bodyPr wrap="none" rtlCol="0">
            <a:spAutoFit/>
          </a:bodyPr>
          <a:lstStyle/>
          <a:p>
            <a:r>
              <a:rPr lang="en-US" sz="20000" dirty="0" smtClean="0"/>
              <a:t>?</a:t>
            </a:r>
            <a:endParaRPr lang="en-US" sz="20000" dirty="0"/>
          </a:p>
        </p:txBody>
      </p:sp>
    </p:spTree>
    <p:extLst>
      <p:ext uri="{BB962C8B-B14F-4D97-AF65-F5344CB8AC3E}">
        <p14:creationId xmlns:p14="http://schemas.microsoft.com/office/powerpoint/2010/main" val="4031722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3" name="Picture 25" descr="C:\Users\Raymond Veon\Documents\Fed PD Art Ed Grant\Assessing Student Learning in the Arts\High School Music Performance Assesment Teacher Package Spring 2011 January 28 TRIAL PDF_Page_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8339" y="4584865"/>
            <a:ext cx="1219200" cy="942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4" name="Picture 26" descr="C:\Users\Raymond Veon\Documents\Fed PD Art Ed Grant\Assessing Student Learning in the Arts\High School Music Performance Assesment Teacher Package Spring 2011 January 28 TRIAL PDF_Page_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3961" y="4584865"/>
            <a:ext cx="1219200" cy="942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5" name="Picture 27" descr="C:\Users\Raymond Veon\Documents\Fed PD Art Ed Grant\Assessing Student Learning in the Arts\High School Music Performance Assesment Teacher Package Spring 2011 January 28 TRIAL PDF_Page_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5814" y="4584865"/>
            <a:ext cx="1219200" cy="942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6" name="Picture 28" descr="C:\Users\Raymond Veon\Documents\Fed PD Art Ed Grant\Assessing Student Learning in the Arts\High School Music Performance Assesment Teacher Package Spring 2011 January 28 TRIAL PDF_Page_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4584865"/>
            <a:ext cx="1219200" cy="942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7" name="Picture 29" descr="C:\Users\Raymond Veon\Documents\Fed PD Art Ed Grant\Assessing Student Learning in the Arts\High School Music Performance Assesment Teacher Package Spring 2011 January 28 TRIAL PDF_Page_1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2537" y="3258185"/>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8" name="Picture 30" descr="C:\Users\Raymond Veon\Documents\Fed PD Art Ed Grant\Assessing Student Learning in the Arts\High School Music Performance Assesment Teacher Package Spring 2011 January 28 TRIAL PDF_Page_1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4167" y="3257991"/>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9" name="Picture 31" descr="C:\Users\Raymond Veon\Documents\Fed PD Art Ed Grant\Assessing Student Learning in the Arts\High School Music Performance Assesment Teacher Package Spring 2011 January 28 TRIAL PDF_Page_1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515" y="3257991"/>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0" name="Picture 32" descr="C:\Users\Raymond Veon\Documents\Fed PD Art Ed Grant\Assessing Student Learning in the Arts\High School Music Performance Assesment Teacher Package Spring 2011 January 28 TRIAL PDF_Page_1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8467" y="3257991"/>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1" name="Picture 33" descr="C:\Users\Raymond Veon\Documents\Fed PD Art Ed Grant\Assessing Student Learning in the Arts\High School Music Performance Assesment Teacher Package Spring 2011 January 28 TRIAL PDF_Page_1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2839"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2" name="Picture 34" descr="C:\Users\Raymond Veon\Documents\Fed PD Art Ed Grant\Assessing Student Learning in the Arts\High School Music Performance Assesment Teacher Package Spring 2011 January 28 TRIAL PDF_Page_1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76400" y="3257991"/>
            <a:ext cx="863737" cy="12193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3" name="Picture 35" descr="C:\Users\Raymond Veon\Documents\Fed PD Art Ed Grant\Assessing Student Learning in the Arts\High School Music Performance Assesment Teacher Package Spring 2011 January 28 TRIAL PDF_Page_1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76108" y="1948240"/>
            <a:ext cx="863737" cy="12193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4" name="Picture 36" descr="C:\Users\Raymond Veon\Documents\Fed PD Art Ed Grant\Assessing Student Learning in the Arts\High School Music Performance Assesment Teacher Package Spring 2011 January 28 TRIAL PDF_Page_1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53000"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5" name="Picture 37" descr="C:\Users\Raymond Veon\Documents\Fed PD Art Ed Grant\Assessing Student Learning in the Arts\High School Music Performance Assesment Teacher Package Spring 2011 January 28 TRIAL PDF_Page_1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50561"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9" name="Picture 41" descr="C:\Users\Raymond Veon\Documents\Fed PD Art Ed Grant\Assessing Student Learning in the Arts\High School Music Performance Assesment Teacher Package Spring 2011 January 28 TRIAL PDF_Page_0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5134" y="665163"/>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0" name="Picture 42" descr="C:\Users\Raymond Veon\Documents\Fed PD Art Ed Grant\Assessing Student Learning in the Arts\High School Music Performance Assesment Teacher Package Spring 2011 January 28 TRIAL PDF_Page_06.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52839" y="665163"/>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1" name="Picture 43" descr="C:\Users\Raymond Veon\Documents\Fed PD Art Ed Grant\Assessing Student Learning in the Arts\High School Music Performance Assesment Teacher Package Spring 2011 January 28 TRIAL PDF_Page_05.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53000" y="665163"/>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2" name="Picture 44" descr="C:\Users\Raymond Veon\Documents\Fed PD Art Ed Grant\Assessing Student Learning in the Arts\High School Music Performance Assesment Teacher Package Spring 2011 January 28 TRIAL PDF_Page_04.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50561" y="679747"/>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3" name="Picture 45" descr="C:\Users\Raymond Veon\Documents\Fed PD Art Ed Grant\Assessing Student Learning in the Arts\High School Music Performance Assesment Teacher Package Spring 2011 January 28 TRIAL PDF_Page_03.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62330" y="679747"/>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4" name="Picture 46" descr="C:\Users\Raymond Veon\Documents\Fed PD Art Ed Grant\Assessing Student Learning in the Arts\High School Music Performance Assesment Teacher Package Spring 2011 January 28 TRIAL PDF_Page_0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76400" y="679747"/>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5" name="Picture 47" descr="C:\Users\Raymond Veon\Documents\Fed PD Art Ed Grant\Assessing Student Learning in the Arts\High School Music Performance Assesment Teacher Package Spring 2011 January 28 TRIAL PDF_Page_0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91665" y="679749"/>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9" name="Picture 38" descr="C:\Users\Raymond Veon\Documents\Fed PD Art Ed Grant\Assessing Student Learning in the Arts\High School Music Performance Assesment Teacher Package Spring 2011 January 28 TRIAL PDF_Page_10.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762330"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0" name="Picture 39" descr="C:\Users\Raymond Veon\Documents\Fed PD Art Ed Grant\Assessing Student Learning in the Arts\High School Music Performance Assesment Teacher Package Spring 2011 January 28 TRIAL PDF_Page_09.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76400"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 name="Picture 40" descr="C:\Users\Raymond Veon\Documents\Fed PD Art Ed Grant\Assessing Student Learning in the Arts\High School Music Performance Assesment Teacher Package Spring 2011 January 28 TRIAL PDF_Page_08.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91665"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5561567"/>
            <a:ext cx="8229600" cy="1143000"/>
          </a:xfrm>
        </p:spPr>
        <p:txBody>
          <a:bodyPr>
            <a:normAutofit/>
          </a:bodyPr>
          <a:lstStyle/>
          <a:p>
            <a:r>
              <a:rPr lang="en-US" sz="2400" dirty="0" smtClean="0"/>
              <a:t>Each teacher gets a comprehensive teaching package following best practices.</a:t>
            </a:r>
            <a:endParaRPr lang="en-US" sz="2400" dirty="0"/>
          </a:p>
        </p:txBody>
      </p:sp>
    </p:spTree>
    <p:extLst>
      <p:ext uri="{BB962C8B-B14F-4D97-AF65-F5344CB8AC3E}">
        <p14:creationId xmlns:p14="http://schemas.microsoft.com/office/powerpoint/2010/main" val="2458102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6" descr="C:\Users\Raymond Veon\Documents\Fed PD Art Ed Grant\Assessing Student Learning in the Arts\High School Music Performance Assesment Teacher Package Spring 2011 January 28 TRIAL PDF_Page_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4724400" cy="61142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1"/>
          </p:nvPr>
        </p:nvSpPr>
        <p:spPr>
          <a:xfrm>
            <a:off x="5334000" y="1265237"/>
            <a:ext cx="3048000" cy="4525963"/>
          </a:xfrm>
        </p:spPr>
        <p:txBody>
          <a:bodyPr/>
          <a:lstStyle/>
          <a:p>
            <a:r>
              <a:rPr lang="en-US" dirty="0" smtClean="0"/>
              <a:t>Teacher Packages clearly state what students and teachers will do</a:t>
            </a:r>
          </a:p>
          <a:p>
            <a:r>
              <a:rPr lang="en-US" dirty="0" smtClean="0"/>
              <a:t>GPS clearly identified</a:t>
            </a:r>
          </a:p>
        </p:txBody>
      </p:sp>
    </p:spTree>
    <p:extLst>
      <p:ext uri="{BB962C8B-B14F-4D97-AF65-F5344CB8AC3E}">
        <p14:creationId xmlns:p14="http://schemas.microsoft.com/office/powerpoint/2010/main" val="4040883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ymond Veon\Documents\Fed PD Art Ed Grant\Assessing Student Learning in the Arts\High School Music Performance Assesment Teacher Package Spring 2011 January 28 TRIAL PDF_Page_0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039" y="304800"/>
            <a:ext cx="4656161" cy="63114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4"/>
          <p:cNvSpPr txBox="1">
            <a:spLocks/>
          </p:cNvSpPr>
          <p:nvPr/>
        </p:nvSpPr>
        <p:spPr>
          <a:xfrm>
            <a:off x="5334000" y="304800"/>
            <a:ext cx="3276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Teacher Packages provide clear step by step instructions for teachers.</a:t>
            </a:r>
          </a:p>
          <a:p>
            <a:r>
              <a:rPr lang="en-US" dirty="0" smtClean="0">
                <a:solidFill>
                  <a:prstClr val="black"/>
                </a:solidFill>
              </a:rPr>
              <a:t>Embeds PD by asking teachers to perform best practices.</a:t>
            </a:r>
          </a:p>
        </p:txBody>
      </p:sp>
    </p:spTree>
    <p:extLst>
      <p:ext uri="{BB962C8B-B14F-4D97-AF65-F5344CB8AC3E}">
        <p14:creationId xmlns:p14="http://schemas.microsoft.com/office/powerpoint/2010/main" val="3084145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1" descr="C:\Users\Raymond Veon\Documents\Fed PD Art Ed Grant\Assessing Student Learning in the Arts\High School Music Performance Assesment Teacher Package Spring 2011 January 28 TRIAL PDF_Page_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712" y="381000"/>
            <a:ext cx="4675688" cy="60511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4"/>
          <p:cNvSpPr txBox="1">
            <a:spLocks/>
          </p:cNvSpPr>
          <p:nvPr/>
        </p:nvSpPr>
        <p:spPr>
          <a:xfrm>
            <a:off x="5334000" y="304800"/>
            <a:ext cx="34290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Minimum requirements are clearly listed so teachers understand how to target synthesis and creativity</a:t>
            </a:r>
          </a:p>
        </p:txBody>
      </p:sp>
    </p:spTree>
    <p:extLst>
      <p:ext uri="{BB962C8B-B14F-4D97-AF65-F5344CB8AC3E}">
        <p14:creationId xmlns:p14="http://schemas.microsoft.com/office/powerpoint/2010/main" val="24944178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Raymond Veon\Documents\Fed PD Art Ed Grant\Assessing Student Learning in the Arts\High School Music Performance Assesment Teacher Package Spring 2011 January 28 TRIAL PDF_Page_0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1000"/>
            <a:ext cx="4724399" cy="6114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447800" y="2514600"/>
            <a:ext cx="2133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 name="Content Placeholder 4"/>
          <p:cNvSpPr txBox="1">
            <a:spLocks/>
          </p:cNvSpPr>
          <p:nvPr/>
        </p:nvSpPr>
        <p:spPr>
          <a:xfrm>
            <a:off x="5334000" y="304800"/>
            <a:ext cx="3581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Clear, step by step  submission instructions provided</a:t>
            </a:r>
          </a:p>
        </p:txBody>
      </p:sp>
    </p:spTree>
    <p:extLst>
      <p:ext uri="{BB962C8B-B14F-4D97-AF65-F5344CB8AC3E}">
        <p14:creationId xmlns:p14="http://schemas.microsoft.com/office/powerpoint/2010/main" val="1650952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 descr="C:\Users\Raymond Veon\Documents\Fed PD Art Ed Grant\Assessing Student Learning in the Arts\High School Music Performance Assesment Teacher Package Spring 2011 January 28 TRIAL PDF_Page_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572000" cy="624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4"/>
          <p:cNvSpPr txBox="1">
            <a:spLocks/>
          </p:cNvSpPr>
          <p:nvPr/>
        </p:nvSpPr>
        <p:spPr>
          <a:xfrm>
            <a:off x="5334000" y="304800"/>
            <a:ext cx="30480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Teacher Package provides all needed worksheets and forms</a:t>
            </a:r>
          </a:p>
          <a:p>
            <a:r>
              <a:rPr lang="en-US" dirty="0" smtClean="0">
                <a:solidFill>
                  <a:prstClr val="black"/>
                </a:solidFill>
              </a:rPr>
              <a:t>These will be the artifacts that are turned in for evaluation</a:t>
            </a:r>
          </a:p>
        </p:txBody>
      </p:sp>
    </p:spTree>
    <p:extLst>
      <p:ext uri="{BB962C8B-B14F-4D97-AF65-F5344CB8AC3E}">
        <p14:creationId xmlns:p14="http://schemas.microsoft.com/office/powerpoint/2010/main" val="1865947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2" descr="C:\Users\Raymond Veon\Documents\Fed PD Art Ed Grant\Assessing Student Learning in the Arts\High School Music Performance Assesment Teacher Package Spring 2011 January 28 TRIAL PDF_Page_1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191" y="381000"/>
            <a:ext cx="4769209" cy="617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4"/>
          <p:cNvSpPr txBox="1">
            <a:spLocks/>
          </p:cNvSpPr>
          <p:nvPr/>
        </p:nvSpPr>
        <p:spPr>
          <a:xfrm>
            <a:off x="5334000" y="304800"/>
            <a:ext cx="30480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Part 2 always requires students to write and critically reflect on their performance</a:t>
            </a:r>
          </a:p>
          <a:p>
            <a:r>
              <a:rPr lang="en-US" dirty="0" smtClean="0">
                <a:solidFill>
                  <a:prstClr val="black"/>
                </a:solidFill>
              </a:rPr>
              <a:t>Supports qualitative assessment</a:t>
            </a:r>
          </a:p>
        </p:txBody>
      </p:sp>
    </p:spTree>
    <p:extLst>
      <p:ext uri="{BB962C8B-B14F-4D97-AF65-F5344CB8AC3E}">
        <p14:creationId xmlns:p14="http://schemas.microsoft.com/office/powerpoint/2010/main" val="3901575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C:\Users\Raymond Veon\Documents\Fed PD Art Ed Grant\Assessing Student Learning in the Arts\High School Music Performance Assesment Teacher Package Spring 2011 January 28 TRIAL PDF_Page_2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92" b="9977"/>
          <a:stretch/>
        </p:blipFill>
        <p:spPr bwMode="auto">
          <a:xfrm>
            <a:off x="424427" y="152400"/>
            <a:ext cx="8338573" cy="51179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24427" y="5513371"/>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Clear rubrics guide students toward synthesis and creative performance.</a:t>
            </a:r>
          </a:p>
        </p:txBody>
      </p:sp>
    </p:spTree>
    <p:extLst>
      <p:ext uri="{BB962C8B-B14F-4D97-AF65-F5344CB8AC3E}">
        <p14:creationId xmlns:p14="http://schemas.microsoft.com/office/powerpoint/2010/main" val="2079761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752600"/>
          </a:xfrm>
        </p:spPr>
        <p:txBody>
          <a:bodyPr>
            <a:normAutofit/>
          </a:bodyPr>
          <a:lstStyle/>
          <a:p>
            <a:r>
              <a:rPr lang="en-US" dirty="0"/>
              <a:t>Why?</a:t>
            </a:r>
          </a:p>
        </p:txBody>
      </p:sp>
      <p:sp>
        <p:nvSpPr>
          <p:cNvPr id="3" name="Content Placeholder 2"/>
          <p:cNvSpPr>
            <a:spLocks noGrp="1"/>
          </p:cNvSpPr>
          <p:nvPr>
            <p:ph idx="1"/>
          </p:nvPr>
        </p:nvSpPr>
        <p:spPr>
          <a:xfrm>
            <a:off x="457200" y="2514600"/>
            <a:ext cx="8229600" cy="3962400"/>
          </a:xfrm>
        </p:spPr>
        <p:txBody>
          <a:bodyPr/>
          <a:lstStyle/>
          <a:p>
            <a:r>
              <a:rPr lang="en-US" dirty="0" smtClean="0"/>
              <a:t>So I can </a:t>
            </a:r>
            <a:r>
              <a:rPr lang="en-US" dirty="0"/>
              <a:t>make decisions about </a:t>
            </a:r>
            <a:r>
              <a:rPr lang="en-US" dirty="0"/>
              <a:t>my arts programs </a:t>
            </a:r>
            <a:r>
              <a:rPr lang="en-US" dirty="0" smtClean="0"/>
              <a:t>based </a:t>
            </a:r>
            <a:r>
              <a:rPr lang="en-US" dirty="0"/>
              <a:t>on clear data. </a:t>
            </a:r>
            <a:endParaRPr lang="en-US" dirty="0"/>
          </a:p>
        </p:txBody>
      </p:sp>
    </p:spTree>
    <p:extLst>
      <p:ext uri="{BB962C8B-B14F-4D97-AF65-F5344CB8AC3E}">
        <p14:creationId xmlns:p14="http://schemas.microsoft.com/office/powerpoint/2010/main" val="3027991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samples from </a:t>
            </a:r>
            <a:r>
              <a:rPr lang="en-US" dirty="0" smtClean="0"/>
              <a:t>2010 pilot</a:t>
            </a:r>
            <a:endParaRPr lang="en-US" dirty="0"/>
          </a:p>
        </p:txBody>
      </p:sp>
      <p:sp>
        <p:nvSpPr>
          <p:cNvPr id="3" name="Content Placeholder 2"/>
          <p:cNvSpPr>
            <a:spLocks noGrp="1"/>
          </p:cNvSpPr>
          <p:nvPr>
            <p:ph idx="1"/>
          </p:nvPr>
        </p:nvSpPr>
        <p:spPr/>
        <p:txBody>
          <a:bodyPr/>
          <a:lstStyle/>
          <a:p>
            <a:r>
              <a:rPr lang="en-US" dirty="0" smtClean="0"/>
              <a:t>Spring 2010:  What is it like to do large-scale arts assessments?</a:t>
            </a:r>
          </a:p>
          <a:p>
            <a:r>
              <a:rPr lang="en-US" dirty="0" smtClean="0"/>
              <a:t>5</a:t>
            </a:r>
            <a:r>
              <a:rPr lang="en-US" baseline="30000" dirty="0" smtClean="0"/>
              <a:t>th</a:t>
            </a:r>
            <a:r>
              <a:rPr lang="en-US" dirty="0" smtClean="0"/>
              <a:t> </a:t>
            </a:r>
            <a:r>
              <a:rPr lang="en-US" dirty="0" smtClean="0"/>
              <a:t>Grade Example: “The local art museum has let another museum borrow their Picasso painting. You’ve been asked to create an expressive portrait to replace it while it is on loan.”</a:t>
            </a:r>
          </a:p>
          <a:p>
            <a:r>
              <a:rPr lang="en-US" dirty="0" smtClean="0"/>
              <a:t>A test for synthesis: Can the student juggle the minimum requirements?</a:t>
            </a:r>
          </a:p>
          <a:p>
            <a:endParaRPr lang="en-US" dirty="0" smtClean="0"/>
          </a:p>
          <a:p>
            <a:endParaRPr lang="en-US" dirty="0"/>
          </a:p>
        </p:txBody>
      </p:sp>
    </p:spTree>
    <p:extLst>
      <p:ext uri="{BB962C8B-B14F-4D97-AF65-F5344CB8AC3E}">
        <p14:creationId xmlns:p14="http://schemas.microsoft.com/office/powerpoint/2010/main" val="772572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normAutofit fontScale="90000"/>
          </a:bodyPr>
          <a:lstStyle/>
          <a:p>
            <a:r>
              <a:rPr lang="en-US" dirty="0" smtClean="0"/>
              <a:t>Level 2: Does the student understand the </a:t>
            </a:r>
            <a:r>
              <a:rPr lang="en-US" dirty="0" smtClean="0"/>
              <a:t>minimum </a:t>
            </a:r>
            <a:r>
              <a:rPr lang="en-US" dirty="0" smtClean="0"/>
              <a:t>requirements?</a:t>
            </a:r>
            <a:endParaRPr lang="en-US" dirty="0"/>
          </a:p>
        </p:txBody>
      </p:sp>
      <p:sp>
        <p:nvSpPr>
          <p:cNvPr id="3" name="Content Placeholder 2"/>
          <p:cNvSpPr>
            <a:spLocks noGrp="1"/>
          </p:cNvSpPr>
          <p:nvPr>
            <p:ph idx="1"/>
          </p:nvPr>
        </p:nvSpPr>
        <p:spPr>
          <a:xfrm>
            <a:off x="457200" y="2133600"/>
            <a:ext cx="7620000" cy="3992563"/>
          </a:xfrm>
        </p:spPr>
        <p:txBody>
          <a:bodyPr>
            <a:normAutofit/>
          </a:bodyPr>
          <a:lstStyle/>
          <a:p>
            <a:pPr marL="0" indent="0">
              <a:buNone/>
            </a:pPr>
            <a:r>
              <a:rPr lang="en-US" dirty="0" smtClean="0"/>
              <a:t>Level 1 and 2 are lower level; Levels 3 and 4 require synthesis and creativity</a:t>
            </a:r>
          </a:p>
          <a:p>
            <a:r>
              <a:rPr lang="en-US" dirty="0" smtClean="0"/>
              <a:t>Can the relationships between the major shapes be visually read as a portrait?</a:t>
            </a:r>
          </a:p>
          <a:p>
            <a:r>
              <a:rPr lang="en-US" dirty="0" smtClean="0"/>
              <a:t>Does it only use one set of complimentary colors?</a:t>
            </a:r>
          </a:p>
          <a:p>
            <a:r>
              <a:rPr lang="en-US" dirty="0" smtClean="0"/>
              <a:t>Does it show two different emotions?</a:t>
            </a:r>
          </a:p>
          <a:p>
            <a:r>
              <a:rPr lang="en-US" dirty="0" smtClean="0"/>
              <a:t>Does it have tints and shades?</a:t>
            </a:r>
          </a:p>
        </p:txBody>
      </p:sp>
    </p:spTree>
    <p:extLst>
      <p:ext uri="{BB962C8B-B14F-4D97-AF65-F5344CB8AC3E}">
        <p14:creationId xmlns:p14="http://schemas.microsoft.com/office/powerpoint/2010/main" val="3569945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samples from pilot</a:t>
            </a:r>
            <a:endParaRPr lang="en-US" dirty="0"/>
          </a:p>
        </p:txBody>
      </p:sp>
      <p:sp>
        <p:nvSpPr>
          <p:cNvPr id="3" name="Content Placeholder 2"/>
          <p:cNvSpPr>
            <a:spLocks noGrp="1"/>
          </p:cNvSpPr>
          <p:nvPr>
            <p:ph idx="1"/>
          </p:nvPr>
        </p:nvSpPr>
        <p:spPr>
          <a:xfrm>
            <a:off x="457200" y="1600200"/>
            <a:ext cx="4572000" cy="4525963"/>
          </a:xfrm>
        </p:spPr>
        <p:txBody>
          <a:bodyPr/>
          <a:lstStyle/>
          <a:p>
            <a:r>
              <a:rPr lang="en-US" dirty="0" smtClean="0"/>
              <a:t>Can the relationships between the major shapes be visually read as a portrait?</a:t>
            </a:r>
          </a:p>
        </p:txBody>
      </p:sp>
      <p:pic>
        <p:nvPicPr>
          <p:cNvPr id="4098" name="Picture 2" descr="C:\Users\Raymond Veon\Pictures\Mario Modelling GSU 5th Grade Art Assessment Emory pics\xDSC_048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8" t="13619" r="2090" b="7711"/>
          <a:stretch/>
        </p:blipFill>
        <p:spPr bwMode="auto">
          <a:xfrm>
            <a:off x="5334000" y="1333500"/>
            <a:ext cx="3466116" cy="4381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600" y="4267200"/>
            <a:ext cx="3188693" cy="1477328"/>
          </a:xfrm>
          <a:prstGeom prst="rect">
            <a:avLst/>
          </a:prstGeom>
          <a:noFill/>
        </p:spPr>
        <p:txBody>
          <a:bodyPr wrap="none" rtlCol="0">
            <a:spAutoFit/>
          </a:bodyPr>
          <a:lstStyle/>
          <a:p>
            <a:r>
              <a:rPr lang="en-US" dirty="0" smtClean="0"/>
              <a:t>Does it reflect an understanding</a:t>
            </a:r>
          </a:p>
          <a:p>
            <a:r>
              <a:rPr lang="en-US" dirty="0" smtClean="0"/>
              <a:t>Of the task? Although it can be </a:t>
            </a:r>
          </a:p>
          <a:p>
            <a:r>
              <a:rPr lang="en-US" dirty="0" smtClean="0"/>
              <a:t>Read as a “portrait” figure,</a:t>
            </a:r>
          </a:p>
          <a:p>
            <a:r>
              <a:rPr lang="en-US" dirty="0" smtClean="0"/>
              <a:t>It does not show 2 different</a:t>
            </a:r>
          </a:p>
          <a:p>
            <a:r>
              <a:rPr lang="en-US" dirty="0" smtClean="0"/>
              <a:t>Emotions (see Question 3)</a:t>
            </a:r>
            <a:endParaRPr lang="en-US" dirty="0"/>
          </a:p>
        </p:txBody>
      </p:sp>
    </p:spTree>
    <p:extLst>
      <p:ext uri="{BB962C8B-B14F-4D97-AF65-F5344CB8AC3E}">
        <p14:creationId xmlns:p14="http://schemas.microsoft.com/office/powerpoint/2010/main" val="6080170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aymond Veon\Pictures\Mario Modelling GSU 5th Grade Art Assessment Emory pics\xDSC_04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250" b="6602"/>
          <a:stretch/>
        </p:blipFill>
        <p:spPr bwMode="auto">
          <a:xfrm>
            <a:off x="457200" y="533400"/>
            <a:ext cx="4559300" cy="551180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Raymond Veon\Pictures\Mario Modelling GSU 5th Grade Art Assessment Emory pics\xDSC_04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1" y="3785706"/>
            <a:ext cx="1515556" cy="22859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Raymond Veon\Pictures\Mario Modelling GSU 5th Grade Art Assessment Emory pics\xDSC_04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5334000" y="566530"/>
            <a:ext cx="2428717" cy="161017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Raymond Veon\Pictures\Mario Modelling GSU 5th Grade Art Assessment Emory pics\xDSC_04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2362200"/>
            <a:ext cx="1981200" cy="1313483"/>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876800" y="990600"/>
            <a:ext cx="914400" cy="38101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938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samples from pilot</a:t>
            </a:r>
            <a:endParaRPr lang="en-US" dirty="0"/>
          </a:p>
        </p:txBody>
      </p:sp>
      <p:sp>
        <p:nvSpPr>
          <p:cNvPr id="3" name="Content Placeholder 2"/>
          <p:cNvSpPr>
            <a:spLocks noGrp="1"/>
          </p:cNvSpPr>
          <p:nvPr>
            <p:ph idx="1"/>
          </p:nvPr>
        </p:nvSpPr>
        <p:spPr>
          <a:xfrm>
            <a:off x="457200" y="1600200"/>
            <a:ext cx="4800600" cy="4525963"/>
          </a:xfrm>
        </p:spPr>
        <p:txBody>
          <a:bodyPr/>
          <a:lstStyle/>
          <a:p>
            <a:r>
              <a:rPr lang="en-US" dirty="0" smtClean="0"/>
              <a:t>Does it only use one set of complimentary colors?</a:t>
            </a:r>
          </a:p>
          <a:p>
            <a:pPr marL="0" indent="0">
              <a:buNone/>
            </a:pPr>
            <a:endParaRPr lang="en-US" dirty="0"/>
          </a:p>
        </p:txBody>
      </p:sp>
      <p:pic>
        <p:nvPicPr>
          <p:cNvPr id="6146" name="Picture 2" descr="C:\Users\Raymond Veon\Pictures\Mario Modelling GSU 5th Grade Art Assessment Emory pics\xDSC_047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24" b="2887"/>
          <a:stretch/>
        </p:blipFill>
        <p:spPr bwMode="auto">
          <a:xfrm>
            <a:off x="5410200" y="1676400"/>
            <a:ext cx="328295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19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3505200" cy="4525963"/>
          </a:xfrm>
        </p:spPr>
        <p:txBody>
          <a:bodyPr/>
          <a:lstStyle/>
          <a:p>
            <a:r>
              <a:rPr lang="en-US" dirty="0" smtClean="0"/>
              <a:t>Does it show two </a:t>
            </a:r>
            <a:r>
              <a:rPr lang="en-US" u="sng" dirty="0" smtClean="0"/>
              <a:t>different</a:t>
            </a:r>
            <a:r>
              <a:rPr lang="en-US" dirty="0" smtClean="0"/>
              <a:t> emotions?</a:t>
            </a:r>
          </a:p>
          <a:p>
            <a:pPr marL="0" indent="0">
              <a:buNone/>
            </a:pPr>
            <a:endParaRPr lang="en-US" dirty="0"/>
          </a:p>
        </p:txBody>
      </p:sp>
      <p:pic>
        <p:nvPicPr>
          <p:cNvPr id="7170" name="Picture 2" descr="C:\Users\Raymond Veon\Pictures\Mario Modelling GSU 5th Grade Art Assessment Emory pics\xDSC_04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340" b="10664"/>
          <a:stretch/>
        </p:blipFill>
        <p:spPr bwMode="auto">
          <a:xfrm>
            <a:off x="4114800" y="609600"/>
            <a:ext cx="4559300" cy="563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473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ymond Veon\Pictures\Mario Modelling GSU 5th Grade Art Assessment Emory pics\xDSC_048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109" b="4129"/>
          <a:stretch/>
        </p:blipFill>
        <p:spPr bwMode="auto">
          <a:xfrm>
            <a:off x="4624387" y="228601"/>
            <a:ext cx="2237052" cy="292756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Raymond Veon\Pictures\Mario Modelling GSU 5th Grade Art Assessment Emory pics\xDSC_04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587" b="10123"/>
          <a:stretch/>
        </p:blipFill>
        <p:spPr bwMode="auto">
          <a:xfrm>
            <a:off x="736601" y="3352800"/>
            <a:ext cx="2717800" cy="31683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Raymond Veon\Pictures\Mario Modelling GSU 5th Grade Art Assessment Emory pics\xDSC_04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93" r="10678"/>
          <a:stretch/>
        </p:blipFill>
        <p:spPr bwMode="auto">
          <a:xfrm>
            <a:off x="711200" y="228601"/>
            <a:ext cx="3556000" cy="2927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38600" y="3810000"/>
            <a:ext cx="4546629" cy="1200329"/>
          </a:xfrm>
          <a:prstGeom prst="rect">
            <a:avLst/>
          </a:prstGeom>
          <a:noFill/>
        </p:spPr>
        <p:txBody>
          <a:bodyPr wrap="none" rtlCol="0">
            <a:spAutoFit/>
          </a:bodyPr>
          <a:lstStyle/>
          <a:p>
            <a:r>
              <a:rPr lang="en-US" dirty="0" smtClean="0"/>
              <a:t>Which demonstrates BOTH an understanding</a:t>
            </a:r>
          </a:p>
          <a:p>
            <a:r>
              <a:rPr lang="en-US" dirty="0" smtClean="0"/>
              <a:t>Of the task AND synthesis of several variables?</a:t>
            </a:r>
          </a:p>
          <a:p>
            <a:r>
              <a:rPr lang="en-US" dirty="0" smtClean="0"/>
              <a:t>Do any demonstrate use of all variables in</a:t>
            </a:r>
          </a:p>
          <a:p>
            <a:r>
              <a:rPr lang="en-US" dirty="0" smtClean="0"/>
              <a:t>Achieving the task?</a:t>
            </a:r>
            <a:endParaRPr lang="en-US" dirty="0"/>
          </a:p>
        </p:txBody>
      </p:sp>
    </p:spTree>
    <p:extLst>
      <p:ext uri="{BB962C8B-B14F-4D97-AF65-F5344CB8AC3E}">
        <p14:creationId xmlns:p14="http://schemas.microsoft.com/office/powerpoint/2010/main" val="8671956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samples from pilot</a:t>
            </a:r>
            <a:endParaRPr lang="en-US" dirty="0"/>
          </a:p>
        </p:txBody>
      </p:sp>
      <p:sp>
        <p:nvSpPr>
          <p:cNvPr id="3" name="Content Placeholder 2"/>
          <p:cNvSpPr>
            <a:spLocks noGrp="1"/>
          </p:cNvSpPr>
          <p:nvPr>
            <p:ph idx="1"/>
          </p:nvPr>
        </p:nvSpPr>
        <p:spPr/>
        <p:txBody>
          <a:bodyPr/>
          <a:lstStyle/>
          <a:p>
            <a:r>
              <a:rPr lang="en-US" dirty="0" smtClean="0"/>
              <a:t>Does it have tints and shades? </a:t>
            </a:r>
          </a:p>
        </p:txBody>
      </p:sp>
      <p:pic>
        <p:nvPicPr>
          <p:cNvPr id="9218" name="Picture 2" descr="C:\Users\Raymond Veon\Pictures\Mario Modelling GSU 5th Grade Art Assessment Emory pics\xDSC_045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424" b="9495"/>
          <a:stretch/>
        </p:blipFill>
        <p:spPr bwMode="auto">
          <a:xfrm>
            <a:off x="762000" y="2234993"/>
            <a:ext cx="3460750" cy="412805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Raymond Veon\Pictures\Mario Modelling GSU 5th Grade Art Assessment Emory pics\xDSC_0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91" b="5116"/>
          <a:stretch/>
        </p:blipFill>
        <p:spPr bwMode="auto">
          <a:xfrm>
            <a:off x="4724400" y="2241619"/>
            <a:ext cx="3132797" cy="400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292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Raymond Veon\Pictures\Mario Modelling GSU 5th Grade Art Assessment Emory pics\xDSC_04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09600"/>
            <a:ext cx="3460750" cy="52200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C:\Users\Raymond Veon\Pictures\Mario Modelling GSU 5th Grade Art Assessment Emory pics\xDSC_04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2216" y="599661"/>
            <a:ext cx="3460750" cy="52200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6172200"/>
            <a:ext cx="6903813" cy="369332"/>
          </a:xfrm>
          <a:prstGeom prst="rect">
            <a:avLst/>
          </a:prstGeom>
          <a:noFill/>
        </p:spPr>
        <p:txBody>
          <a:bodyPr wrap="none" rtlCol="0">
            <a:spAutoFit/>
          </a:bodyPr>
          <a:lstStyle/>
          <a:p>
            <a:r>
              <a:rPr lang="en-US" dirty="0" smtClean="0"/>
              <a:t>Tints and shades, but 2 emotions?                2 emotions and tints/shades</a:t>
            </a:r>
            <a:endParaRPr lang="en-US" dirty="0"/>
          </a:p>
        </p:txBody>
      </p:sp>
    </p:spTree>
    <p:extLst>
      <p:ext uri="{BB962C8B-B14F-4D97-AF65-F5344CB8AC3E}">
        <p14:creationId xmlns:p14="http://schemas.microsoft.com/office/powerpoint/2010/main" val="42312346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Raymond Veon\Documents\Fed PD Art Ed Grant\Assessing Student Learning in the Arts\Ontario Standards Images\Ontario Performance Assessment Visual Art Grade 5 Level 2 gr5val2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292" y="2391859"/>
            <a:ext cx="1761493" cy="270426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Raymond Veon\Documents\Fed PD Art Ed Grant\Assessing Student Learning in the Arts\Ontario Standards Images\Ontario Performance Assessment Visual Art Grade 5 Level 3 gr5val3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492" y="2373252"/>
            <a:ext cx="1798708" cy="272287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892" y="2362200"/>
            <a:ext cx="1798708" cy="275388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Raymond Veon\Documents\Fed PD Art Ed Grant\Assessing Student Learning in the Arts\Ontario Standards Images\Ontario Performance assessment Visual Art Grade 5 level 1 gr5val1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092" y="2400767"/>
            <a:ext cx="1761493" cy="2735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2092" y="5486400"/>
            <a:ext cx="7139006" cy="369332"/>
          </a:xfrm>
          <a:prstGeom prst="rect">
            <a:avLst/>
          </a:prstGeom>
          <a:noFill/>
        </p:spPr>
        <p:txBody>
          <a:bodyPr wrap="none" rtlCol="0">
            <a:spAutoFit/>
          </a:bodyPr>
          <a:lstStyle/>
          <a:p>
            <a:r>
              <a:rPr lang="en-US" dirty="0" smtClean="0"/>
              <a:t>Level One                    Level Two                   Level Three                   Level Four</a:t>
            </a:r>
            <a:endParaRPr lang="en-US" dirty="0"/>
          </a:p>
        </p:txBody>
      </p:sp>
      <p:sp>
        <p:nvSpPr>
          <p:cNvPr id="3" name="Title 2"/>
          <p:cNvSpPr>
            <a:spLocks noGrp="1"/>
          </p:cNvSpPr>
          <p:nvPr>
            <p:ph type="title"/>
          </p:nvPr>
        </p:nvSpPr>
        <p:spPr/>
        <p:txBody>
          <a:bodyPr/>
          <a:lstStyle/>
          <a:p>
            <a:r>
              <a:rPr lang="en-US" dirty="0" smtClean="0"/>
              <a:t>Exemplars from Ontario</a:t>
            </a:r>
            <a:endParaRPr lang="en-US" dirty="0"/>
          </a:p>
        </p:txBody>
      </p:sp>
    </p:spTree>
    <p:extLst>
      <p:ext uri="{BB962C8B-B14F-4D97-AF65-F5344CB8AC3E}">
        <p14:creationId xmlns:p14="http://schemas.microsoft.com/office/powerpoint/2010/main" val="1452710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Time Together…</a:t>
            </a:r>
            <a:endParaRPr lang="en-US" dirty="0"/>
          </a:p>
        </p:txBody>
      </p:sp>
      <p:sp>
        <p:nvSpPr>
          <p:cNvPr id="3" name="Content Placeholder 2"/>
          <p:cNvSpPr>
            <a:spLocks noGrp="1"/>
          </p:cNvSpPr>
          <p:nvPr>
            <p:ph idx="1"/>
          </p:nvPr>
        </p:nvSpPr>
        <p:spPr/>
        <p:txBody>
          <a:bodyPr/>
          <a:lstStyle/>
          <a:p>
            <a:r>
              <a:rPr lang="en-US" dirty="0" smtClean="0"/>
              <a:t>Explain the Who, What, When, Where, Why and How</a:t>
            </a:r>
          </a:p>
          <a:p>
            <a:r>
              <a:rPr lang="en-US" dirty="0" smtClean="0"/>
              <a:t>Show what the arts assessments look like</a:t>
            </a:r>
          </a:p>
          <a:p>
            <a:r>
              <a:rPr lang="en-US" dirty="0" smtClean="0"/>
              <a:t>Show the kind of data and how it helps you</a:t>
            </a:r>
          </a:p>
          <a:p>
            <a:r>
              <a:rPr lang="en-US" dirty="0" smtClean="0"/>
              <a:t>Show how you can help ensure success</a:t>
            </a:r>
            <a:endParaRPr lang="en-US" dirty="0"/>
          </a:p>
        </p:txBody>
      </p:sp>
    </p:spTree>
    <p:extLst>
      <p:ext uri="{BB962C8B-B14F-4D97-AF65-F5344CB8AC3E}">
        <p14:creationId xmlns:p14="http://schemas.microsoft.com/office/powerpoint/2010/main" val="14688494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Preparation</a:t>
            </a:r>
            <a:endParaRPr lang="en-US" dirty="0"/>
          </a:p>
        </p:txBody>
      </p:sp>
      <p:sp>
        <p:nvSpPr>
          <p:cNvPr id="3" name="Content Placeholder 2"/>
          <p:cNvSpPr>
            <a:spLocks noGrp="1"/>
          </p:cNvSpPr>
          <p:nvPr>
            <p:ph idx="1"/>
          </p:nvPr>
        </p:nvSpPr>
        <p:spPr/>
        <p:txBody>
          <a:bodyPr/>
          <a:lstStyle/>
          <a:p>
            <a:r>
              <a:rPr lang="en-US" dirty="0" smtClean="0"/>
              <a:t>Art teachers notified in August and oriented during the Fall</a:t>
            </a:r>
          </a:p>
          <a:p>
            <a:r>
              <a:rPr lang="en-US" dirty="0" smtClean="0"/>
              <a:t>Support materials posted online </a:t>
            </a:r>
          </a:p>
          <a:p>
            <a:r>
              <a:rPr lang="en-US" dirty="0" smtClean="0"/>
              <a:t>Teacher packages sent via email</a:t>
            </a:r>
          </a:p>
          <a:p>
            <a:r>
              <a:rPr lang="en-US" dirty="0" smtClean="0"/>
              <a:t>Music teachers oriented January 4</a:t>
            </a:r>
            <a:r>
              <a:rPr lang="en-US" baseline="30000" dirty="0" smtClean="0"/>
              <a:t>th</a:t>
            </a:r>
            <a:endParaRPr lang="en-US" dirty="0" smtClean="0"/>
          </a:p>
          <a:p>
            <a:endParaRPr lang="en-US" dirty="0"/>
          </a:p>
        </p:txBody>
      </p:sp>
    </p:spTree>
    <p:extLst>
      <p:ext uri="{BB962C8B-B14F-4D97-AF65-F5344CB8AC3E}">
        <p14:creationId xmlns:p14="http://schemas.microsoft.com/office/powerpoint/2010/main" val="29144446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aymond Veon\Documents\Fed PD Art Ed Grant\Assessing Student Learning in the Arts\Critical Analysis Part 2 Mock 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8" t="6220" r="9747" b="9380"/>
          <a:stretch/>
        </p:blipFill>
        <p:spPr bwMode="auto">
          <a:xfrm>
            <a:off x="5943600" y="3487478"/>
            <a:ext cx="1963288" cy="27535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6576" y="3475073"/>
            <a:ext cx="3008313" cy="1173127"/>
          </a:xfrm>
        </p:spPr>
        <p:txBody>
          <a:bodyPr>
            <a:normAutofit/>
          </a:bodyPr>
          <a:lstStyle/>
          <a:p>
            <a:pPr algn="r"/>
            <a:r>
              <a:rPr lang="en-US" dirty="0" smtClean="0"/>
              <a:t>Teacher Will Turn In A Range of Artifacts</a:t>
            </a:r>
            <a:br>
              <a:rPr lang="en-US" dirty="0" smtClean="0"/>
            </a:br>
            <a:endParaRPr lang="en-US" dirty="0"/>
          </a:p>
        </p:txBody>
      </p:sp>
      <p:pic>
        <p:nvPicPr>
          <p:cNvPr id="4" name="Picture 3" descr="C:\Users\Raymond Veon\Pictures\Mario Modelling GSU 5th Grade Art Assessment Emory pics\xDSC_0507 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7169" r="3968"/>
          <a:stretch/>
        </p:blipFill>
        <p:spPr bwMode="auto">
          <a:xfrm rot="16200000" flipV="1">
            <a:off x="3424400" y="3796880"/>
            <a:ext cx="2582088" cy="19632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52014"/>
            <a:ext cx="1963288" cy="27695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3333262" y="852552"/>
            <a:ext cx="2764362" cy="1963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971063" y="857736"/>
            <a:ext cx="2764363" cy="19632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881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Assessment Rubric (2)</a:t>
            </a:r>
            <a:endParaRPr lang="en-US" dirty="0"/>
          </a:p>
        </p:txBody>
      </p:sp>
      <p:sp>
        <p:nvSpPr>
          <p:cNvPr id="6" name="Text Placeholder 5"/>
          <p:cNvSpPr>
            <a:spLocks noGrp="1"/>
          </p:cNvSpPr>
          <p:nvPr>
            <p:ph type="body" sz="half" idx="2"/>
          </p:nvPr>
        </p:nvSpPr>
        <p:spPr>
          <a:xfrm>
            <a:off x="457201" y="1435100"/>
            <a:ext cx="1905000" cy="4691063"/>
          </a:xfrm>
        </p:spPr>
        <p:txBody>
          <a:bodyPr/>
          <a:lstStyle/>
          <a:p>
            <a:r>
              <a:rPr lang="en-US" dirty="0" smtClean="0"/>
              <a:t>Fill out student info on </a:t>
            </a:r>
            <a:r>
              <a:rPr lang="en-US" b="1" dirty="0" smtClean="0">
                <a:solidFill>
                  <a:srgbClr val="FF0000"/>
                </a:solidFill>
              </a:rPr>
              <a:t>TWO</a:t>
            </a:r>
            <a:r>
              <a:rPr lang="en-US" dirty="0" smtClean="0"/>
              <a:t> Rubrics</a:t>
            </a:r>
          </a:p>
          <a:p>
            <a:endParaRPr lang="en-US" dirty="0"/>
          </a:p>
          <a:p>
            <a:endParaRPr lang="en-US" dirty="0" smtClean="0"/>
          </a:p>
          <a:p>
            <a:r>
              <a:rPr lang="en-US" dirty="0" smtClean="0"/>
              <a:t>Teacher completes ONE</a:t>
            </a:r>
          </a:p>
          <a:p>
            <a:r>
              <a:rPr lang="en-US" dirty="0" smtClean="0"/>
              <a:t>(Teacher assessment of student; this will be used to “assess the teacher’s assessment” and to align external and internal assessments)</a:t>
            </a:r>
          </a:p>
          <a:p>
            <a:endParaRPr lang="en-US" dirty="0"/>
          </a:p>
          <a:p>
            <a:endParaRPr lang="en-US" dirty="0" smtClean="0"/>
          </a:p>
          <a:p>
            <a:r>
              <a:rPr lang="en-US" dirty="0" smtClean="0"/>
              <a:t>Leave one BLANK</a:t>
            </a:r>
          </a:p>
          <a:p>
            <a:r>
              <a:rPr lang="en-US" dirty="0" smtClean="0"/>
              <a:t>(For outside assessors)</a:t>
            </a:r>
            <a:endParaRPr lang="en-US" dirty="0"/>
          </a:p>
        </p:txBody>
      </p:sp>
      <p:pic>
        <p:nvPicPr>
          <p:cNvPr id="3"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02" t="8021" r="16416" b="30953"/>
          <a:stretch/>
        </p:blipFill>
        <p:spPr bwMode="auto">
          <a:xfrm>
            <a:off x="2667000" y="1981200"/>
            <a:ext cx="6126120" cy="40385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Bent Arrow 6"/>
          <p:cNvSpPr/>
          <p:nvPr/>
        </p:nvSpPr>
        <p:spPr>
          <a:xfrm rot="16200000" flipH="1" flipV="1">
            <a:off x="4038600" y="-76200"/>
            <a:ext cx="457200" cy="3657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3682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aymond Veon\Documents\Fed PD Art Ed Grant\Assessing Student Learning in the Arts\Critical Analysis Part 2 Mock 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8" t="6220" r="9747" b="9380"/>
          <a:stretch/>
        </p:blipFill>
        <p:spPr bwMode="auto">
          <a:xfrm>
            <a:off x="5426915" y="304800"/>
            <a:ext cx="3280746" cy="46377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Artifact Order</a:t>
            </a:r>
            <a:endParaRPr lang="en-US" dirty="0"/>
          </a:p>
        </p:txBody>
      </p:sp>
      <p:sp>
        <p:nvSpPr>
          <p:cNvPr id="6" name="Text Placeholder 5"/>
          <p:cNvSpPr>
            <a:spLocks noGrp="1"/>
          </p:cNvSpPr>
          <p:nvPr>
            <p:ph type="body" sz="half" idx="2"/>
          </p:nvPr>
        </p:nvSpPr>
        <p:spPr>
          <a:xfrm>
            <a:off x="457200" y="1435100"/>
            <a:ext cx="2438400" cy="4691063"/>
          </a:xfrm>
        </p:spPr>
        <p:txBody>
          <a:bodyPr/>
          <a:lstStyle/>
          <a:p>
            <a:r>
              <a:rPr lang="en-US" b="1" dirty="0" smtClean="0">
                <a:solidFill>
                  <a:srgbClr val="FF0000"/>
                </a:solidFill>
              </a:rPr>
              <a:t>TOP: </a:t>
            </a:r>
          </a:p>
          <a:p>
            <a:r>
              <a:rPr lang="en-US" dirty="0" smtClean="0"/>
              <a:t>1. Two Rubrics</a:t>
            </a:r>
          </a:p>
          <a:p>
            <a:pPr marL="742950" lvl="1" indent="-285750">
              <a:buFont typeface="Arial" pitchFamily="34" charset="0"/>
              <a:buChar char="•"/>
            </a:pPr>
            <a:r>
              <a:rPr lang="en-US" dirty="0" smtClean="0"/>
              <a:t>One You Fill Out</a:t>
            </a:r>
          </a:p>
          <a:p>
            <a:pPr marL="742950" lvl="1" indent="-285750">
              <a:buFont typeface="Arial" pitchFamily="34" charset="0"/>
              <a:buChar char="•"/>
            </a:pPr>
            <a:r>
              <a:rPr lang="en-US" dirty="0" smtClean="0"/>
              <a:t>One You Add Student Info Only—Judges Will Use This One</a:t>
            </a:r>
          </a:p>
          <a:p>
            <a:endParaRPr lang="en-US" dirty="0" smtClean="0"/>
          </a:p>
          <a:p>
            <a:r>
              <a:rPr lang="en-US" b="1" dirty="0" smtClean="0">
                <a:solidFill>
                  <a:srgbClr val="FF0000"/>
                </a:solidFill>
              </a:rPr>
              <a:t>THEN</a:t>
            </a:r>
          </a:p>
          <a:p>
            <a:r>
              <a:rPr lang="en-US" dirty="0" smtClean="0"/>
              <a:t>2. Actual Finished Artwork</a:t>
            </a:r>
          </a:p>
          <a:p>
            <a:endParaRPr lang="en-US" dirty="0" smtClean="0"/>
          </a:p>
          <a:p>
            <a:r>
              <a:rPr lang="en-US" b="1" dirty="0" smtClean="0">
                <a:solidFill>
                  <a:srgbClr val="FF0000"/>
                </a:solidFill>
              </a:rPr>
              <a:t>THEN</a:t>
            </a:r>
          </a:p>
          <a:p>
            <a:r>
              <a:rPr lang="en-US" dirty="0" smtClean="0"/>
              <a:t>3. Thumbnails/Creative Planning Matrix</a:t>
            </a:r>
          </a:p>
          <a:p>
            <a:endParaRPr lang="en-US" dirty="0" smtClean="0"/>
          </a:p>
          <a:p>
            <a:r>
              <a:rPr lang="en-US" b="1" dirty="0" smtClean="0">
                <a:solidFill>
                  <a:srgbClr val="FF0000"/>
                </a:solidFill>
              </a:rPr>
              <a:t>LAST</a:t>
            </a:r>
          </a:p>
          <a:p>
            <a:r>
              <a:rPr lang="en-US" dirty="0" smtClean="0"/>
              <a:t>4. Written Critical Reflection Answers</a:t>
            </a:r>
            <a:endParaRPr lang="en-US" dirty="0"/>
          </a:p>
        </p:txBody>
      </p:sp>
      <p:pic>
        <p:nvPicPr>
          <p:cNvPr id="4" name="Picture 3" descr="C:\Users\Raymond Veon\Pictures\Mario Modelling GSU 5th Grade Art Assessment Emory pics\xDSC_0507 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7169" r="3968"/>
          <a:stretch/>
        </p:blipFill>
        <p:spPr bwMode="auto">
          <a:xfrm rot="16200000" flipV="1">
            <a:off x="4465198" y="1327982"/>
            <a:ext cx="4348906" cy="30623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516" y="918025"/>
            <a:ext cx="2899270" cy="44388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3160914" y="1832590"/>
            <a:ext cx="4655899" cy="3306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2620044" y="2289790"/>
            <a:ext cx="4655899" cy="3306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3507067" y="2667000"/>
            <a:ext cx="1825065" cy="6266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Teacher completes top Rubric</a:t>
            </a:r>
            <a:endParaRPr lang="en-US" sz="1600" dirty="0"/>
          </a:p>
        </p:txBody>
      </p:sp>
      <p:sp>
        <p:nvSpPr>
          <p:cNvPr id="12" name="Smiley Face 11"/>
          <p:cNvSpPr/>
          <p:nvPr/>
        </p:nvSpPr>
        <p:spPr>
          <a:xfrm>
            <a:off x="4949265" y="2133600"/>
            <a:ext cx="765735" cy="647699"/>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3140048" y="5715000"/>
            <a:ext cx="4020548" cy="955570"/>
            <a:chOff x="3294652" y="5917019"/>
            <a:chExt cx="4020548" cy="955570"/>
          </a:xfrm>
        </p:grpSpPr>
        <p:sp>
          <p:nvSpPr>
            <p:cNvPr id="13" name="Bent Arrow 12"/>
            <p:cNvSpPr/>
            <p:nvPr/>
          </p:nvSpPr>
          <p:spPr>
            <a:xfrm rot="16200000" flipV="1">
              <a:off x="4847726" y="4363945"/>
              <a:ext cx="914400" cy="4020548"/>
            </a:xfrm>
            <a:prstGeom prst="ben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3886200" y="6564812"/>
              <a:ext cx="2314801" cy="307777"/>
            </a:xfrm>
            <a:prstGeom prst="rect">
              <a:avLst/>
            </a:prstGeom>
            <a:noFill/>
          </p:spPr>
          <p:txBody>
            <a:bodyPr wrap="none" rtlCol="0">
              <a:spAutoFit/>
            </a:bodyPr>
            <a:lstStyle/>
            <a:p>
              <a:r>
                <a:rPr lang="en-US" sz="1400" dirty="0" smtClean="0">
                  <a:solidFill>
                    <a:schemeClr val="bg1"/>
                  </a:solidFill>
                </a:rPr>
                <a:t>2</a:t>
              </a:r>
              <a:r>
                <a:rPr lang="en-US" sz="1400" baseline="30000" dirty="0" smtClean="0">
                  <a:solidFill>
                    <a:schemeClr val="bg1"/>
                  </a:solidFill>
                </a:rPr>
                <a:t>nd</a:t>
              </a:r>
              <a:r>
                <a:rPr lang="en-US" sz="1400" dirty="0" smtClean="0">
                  <a:solidFill>
                    <a:schemeClr val="bg1"/>
                  </a:solidFill>
                </a:rPr>
                <a:t> Rubric: Student info ONLY</a:t>
              </a:r>
              <a:endParaRPr lang="en-US" sz="1400" dirty="0">
                <a:solidFill>
                  <a:schemeClr val="bg1"/>
                </a:solidFill>
              </a:endParaRPr>
            </a:p>
          </p:txBody>
        </p:sp>
      </p:grpSp>
    </p:spTree>
    <p:extLst>
      <p:ext uri="{BB962C8B-B14F-4D97-AF65-F5344CB8AC3E}">
        <p14:creationId xmlns:p14="http://schemas.microsoft.com/office/powerpoint/2010/main" val="18752214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0567"/>
            <a:ext cx="3008313" cy="1162050"/>
          </a:xfrm>
        </p:spPr>
        <p:txBody>
          <a:bodyPr/>
          <a:lstStyle/>
          <a:p>
            <a:r>
              <a:rPr lang="en-US" dirty="0" smtClean="0"/>
              <a:t>Make FOUR Stacks:</a:t>
            </a:r>
            <a:endParaRPr lang="en-US" dirty="0"/>
          </a:p>
        </p:txBody>
      </p:sp>
      <p:sp>
        <p:nvSpPr>
          <p:cNvPr id="4" name="Text Placeholder 3"/>
          <p:cNvSpPr>
            <a:spLocks noGrp="1"/>
          </p:cNvSpPr>
          <p:nvPr>
            <p:ph type="body" sz="half" idx="2"/>
          </p:nvPr>
        </p:nvSpPr>
        <p:spPr>
          <a:xfrm>
            <a:off x="457200" y="2362200"/>
            <a:ext cx="3352800" cy="3763963"/>
          </a:xfrm>
        </p:spPr>
        <p:txBody>
          <a:bodyPr/>
          <a:lstStyle/>
          <a:p>
            <a:pPr marL="342900" indent="-342900">
              <a:buFont typeface="Arial" pitchFamily="34" charset="0"/>
              <a:buChar char="•"/>
            </a:pPr>
            <a:r>
              <a:rPr lang="en-US" sz="1600" dirty="0" smtClean="0"/>
              <a:t>Put ALL of your Level 1’s together</a:t>
            </a:r>
          </a:p>
          <a:p>
            <a:pPr marL="342900" indent="-342900">
              <a:buFont typeface="Arial" pitchFamily="34" charset="0"/>
              <a:buChar char="•"/>
            </a:pPr>
            <a:r>
              <a:rPr lang="en-US" sz="1600" dirty="0"/>
              <a:t>Put ALL of your Level 2</a:t>
            </a:r>
            <a:r>
              <a:rPr lang="en-US" sz="1600" dirty="0" smtClean="0"/>
              <a:t>’s </a:t>
            </a:r>
            <a:r>
              <a:rPr lang="en-US" sz="1600" dirty="0"/>
              <a:t>together</a:t>
            </a:r>
          </a:p>
          <a:p>
            <a:pPr marL="342900" indent="-342900">
              <a:buFont typeface="Arial" pitchFamily="34" charset="0"/>
              <a:buChar char="•"/>
            </a:pPr>
            <a:r>
              <a:rPr lang="en-US" sz="1600" dirty="0"/>
              <a:t>Put ALL of your Level </a:t>
            </a:r>
            <a:r>
              <a:rPr lang="en-US" sz="1600" dirty="0" smtClean="0"/>
              <a:t>3’s </a:t>
            </a:r>
            <a:r>
              <a:rPr lang="en-US" sz="1600" dirty="0"/>
              <a:t>together</a:t>
            </a:r>
          </a:p>
          <a:p>
            <a:pPr marL="342900" indent="-342900">
              <a:buFont typeface="Arial" pitchFamily="34" charset="0"/>
              <a:buChar char="•"/>
            </a:pPr>
            <a:r>
              <a:rPr lang="en-US" sz="1600" dirty="0"/>
              <a:t>Put ALL of your Level </a:t>
            </a:r>
            <a:r>
              <a:rPr lang="en-US" sz="1600" dirty="0" smtClean="0"/>
              <a:t>4’s </a:t>
            </a:r>
            <a:r>
              <a:rPr lang="en-US" sz="1600" dirty="0"/>
              <a:t>together</a:t>
            </a:r>
          </a:p>
          <a:p>
            <a:endParaRPr lang="en-US" dirty="0" smtClean="0"/>
          </a:p>
        </p:txBody>
      </p:sp>
      <p:grpSp>
        <p:nvGrpSpPr>
          <p:cNvPr id="28" name="Group 27"/>
          <p:cNvGrpSpPr/>
          <p:nvPr/>
        </p:nvGrpSpPr>
        <p:grpSpPr>
          <a:xfrm>
            <a:off x="4352767" y="3490575"/>
            <a:ext cx="1717833" cy="2148225"/>
            <a:chOff x="3294652" y="4122858"/>
            <a:chExt cx="1717833" cy="2148225"/>
          </a:xfrm>
        </p:grpSpPr>
        <p:pic>
          <p:nvPicPr>
            <p:cNvPr id="5"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3886200" y="4122858"/>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3589166" y="4442848"/>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4343526"/>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205216" y="4729216"/>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063058" y="4904302"/>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6892767" y="879783"/>
            <a:ext cx="1717833" cy="2148225"/>
            <a:chOff x="6629400" y="516950"/>
            <a:chExt cx="1717833" cy="2148225"/>
          </a:xfrm>
        </p:grpSpPr>
        <p:pic>
          <p:nvPicPr>
            <p:cNvPr id="10"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7220948" y="516950"/>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6923914" y="836940"/>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2348" y="737618"/>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539964" y="1123308"/>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397806" y="1298394"/>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352766" y="879782"/>
            <a:ext cx="1717833" cy="2148225"/>
            <a:chOff x="4153835" y="537794"/>
            <a:chExt cx="1717833" cy="2148225"/>
          </a:xfrm>
        </p:grpSpPr>
        <p:pic>
          <p:nvPicPr>
            <p:cNvPr id="16"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4745383" y="537794"/>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4448349" y="857784"/>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6783" y="758462"/>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4064399" y="1144152"/>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922241" y="1319238"/>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6892767" y="3490574"/>
            <a:ext cx="1717833" cy="2148225"/>
            <a:chOff x="6577154" y="3148586"/>
            <a:chExt cx="1717833" cy="2148225"/>
          </a:xfrm>
        </p:grpSpPr>
        <p:pic>
          <p:nvPicPr>
            <p:cNvPr id="22"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7168702" y="3148586"/>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2"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6871668" y="3468576"/>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3"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0102" y="3369254"/>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487718" y="3754944"/>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345560" y="3930030"/>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9" name="Title 1"/>
          <p:cNvSpPr txBox="1">
            <a:spLocks/>
          </p:cNvSpPr>
          <p:nvPr/>
        </p:nvSpPr>
        <p:spPr>
          <a:xfrm>
            <a:off x="4944315" y="3048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1</a:t>
            </a:r>
            <a:endParaRPr lang="en-US" dirty="0"/>
          </a:p>
        </p:txBody>
      </p:sp>
      <p:sp>
        <p:nvSpPr>
          <p:cNvPr id="30" name="Title 1"/>
          <p:cNvSpPr txBox="1">
            <a:spLocks/>
          </p:cNvSpPr>
          <p:nvPr/>
        </p:nvSpPr>
        <p:spPr>
          <a:xfrm>
            <a:off x="7408115" y="3048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2</a:t>
            </a:r>
            <a:endParaRPr lang="en-US" dirty="0"/>
          </a:p>
        </p:txBody>
      </p:sp>
      <p:sp>
        <p:nvSpPr>
          <p:cNvPr id="31" name="Title 1"/>
          <p:cNvSpPr txBox="1">
            <a:spLocks/>
          </p:cNvSpPr>
          <p:nvPr/>
        </p:nvSpPr>
        <p:spPr>
          <a:xfrm>
            <a:off x="5115189" y="57912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3</a:t>
            </a:r>
            <a:endParaRPr lang="en-US" dirty="0"/>
          </a:p>
        </p:txBody>
      </p:sp>
      <p:sp>
        <p:nvSpPr>
          <p:cNvPr id="32" name="Title 1"/>
          <p:cNvSpPr txBox="1">
            <a:spLocks/>
          </p:cNvSpPr>
          <p:nvPr/>
        </p:nvSpPr>
        <p:spPr>
          <a:xfrm>
            <a:off x="7602519" y="5797137"/>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4</a:t>
            </a:r>
            <a:endParaRPr lang="en-US" dirty="0"/>
          </a:p>
        </p:txBody>
      </p:sp>
      <p:sp>
        <p:nvSpPr>
          <p:cNvPr id="33" name="Explosion 2 32"/>
          <p:cNvSpPr/>
          <p:nvPr/>
        </p:nvSpPr>
        <p:spPr>
          <a:xfrm>
            <a:off x="390365" y="3865340"/>
            <a:ext cx="3962400" cy="268786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 teachers understand the  standards?</a:t>
            </a:r>
            <a:endParaRPr lang="en-US" dirty="0"/>
          </a:p>
        </p:txBody>
      </p:sp>
    </p:spTree>
    <p:extLst>
      <p:ext uri="{BB962C8B-B14F-4D97-AF65-F5344CB8AC3E}">
        <p14:creationId xmlns:p14="http://schemas.microsoft.com/office/powerpoint/2010/main" val="16591712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0567"/>
            <a:ext cx="3008313" cy="1162050"/>
          </a:xfrm>
        </p:spPr>
        <p:txBody>
          <a:bodyPr/>
          <a:lstStyle/>
          <a:p>
            <a:r>
              <a:rPr lang="en-US" dirty="0" smtClean="0"/>
              <a:t>Please make sure your teachers follow submission guidelines</a:t>
            </a:r>
            <a:endParaRPr lang="en-US" dirty="0"/>
          </a:p>
        </p:txBody>
      </p:sp>
      <p:sp>
        <p:nvSpPr>
          <p:cNvPr id="4" name="Text Placeholder 3"/>
          <p:cNvSpPr>
            <a:spLocks noGrp="1"/>
          </p:cNvSpPr>
          <p:nvPr>
            <p:ph type="body" sz="half" idx="2"/>
          </p:nvPr>
        </p:nvSpPr>
        <p:spPr>
          <a:xfrm>
            <a:off x="838200" y="2471925"/>
            <a:ext cx="2971800" cy="3654238"/>
          </a:xfrm>
        </p:spPr>
        <p:txBody>
          <a:bodyPr/>
          <a:lstStyle/>
          <a:p>
            <a:pPr marL="342900" indent="-342900">
              <a:buFont typeface="Arial" pitchFamily="34" charset="0"/>
              <a:buChar char="•"/>
            </a:pPr>
            <a:r>
              <a:rPr lang="en-US" sz="1600" dirty="0" smtClean="0"/>
              <a:t>Time consuming </a:t>
            </a:r>
          </a:p>
          <a:p>
            <a:pPr marL="342900" indent="-342900">
              <a:buFont typeface="Arial" pitchFamily="34" charset="0"/>
              <a:buChar char="•"/>
            </a:pPr>
            <a:r>
              <a:rPr lang="en-US" sz="1600" dirty="0" smtClean="0"/>
              <a:t>Streamlines process</a:t>
            </a:r>
            <a:endParaRPr lang="en-US" sz="1600" dirty="0"/>
          </a:p>
          <a:p>
            <a:pPr marL="342900" indent="-342900">
              <a:buFont typeface="Arial" pitchFamily="34" charset="0"/>
              <a:buChar char="•"/>
            </a:pPr>
            <a:r>
              <a:rPr lang="en-US" sz="1600" dirty="0" smtClean="0"/>
              <a:t>Helps us identify teachers needing additional support</a:t>
            </a:r>
            <a:endParaRPr lang="en-US" sz="1600" dirty="0"/>
          </a:p>
          <a:p>
            <a:endParaRPr lang="en-US" dirty="0" smtClean="0"/>
          </a:p>
        </p:txBody>
      </p:sp>
      <p:grpSp>
        <p:nvGrpSpPr>
          <p:cNvPr id="28" name="Group 27"/>
          <p:cNvGrpSpPr/>
          <p:nvPr/>
        </p:nvGrpSpPr>
        <p:grpSpPr>
          <a:xfrm>
            <a:off x="4352767" y="3490575"/>
            <a:ext cx="1717833" cy="2148225"/>
            <a:chOff x="3294652" y="4122858"/>
            <a:chExt cx="1717833" cy="2148225"/>
          </a:xfrm>
        </p:grpSpPr>
        <p:pic>
          <p:nvPicPr>
            <p:cNvPr id="5"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3886200" y="4122858"/>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3589166" y="4442848"/>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4343526"/>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205216" y="4729216"/>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063058" y="4904302"/>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6892767" y="879783"/>
            <a:ext cx="1717833" cy="2148225"/>
            <a:chOff x="6629400" y="516950"/>
            <a:chExt cx="1717833" cy="2148225"/>
          </a:xfrm>
        </p:grpSpPr>
        <p:pic>
          <p:nvPicPr>
            <p:cNvPr id="10"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7220948" y="516950"/>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6923914" y="836940"/>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2348" y="737618"/>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539964" y="1123308"/>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397806" y="1298394"/>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352766" y="879782"/>
            <a:ext cx="1717833" cy="2148225"/>
            <a:chOff x="4153835" y="537794"/>
            <a:chExt cx="1717833" cy="2148225"/>
          </a:xfrm>
        </p:grpSpPr>
        <p:pic>
          <p:nvPicPr>
            <p:cNvPr id="16"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4745383" y="537794"/>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4448349" y="857784"/>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6783" y="758462"/>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4064399" y="1144152"/>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922241" y="1319238"/>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6892767" y="3490574"/>
            <a:ext cx="1717833" cy="2148225"/>
            <a:chOff x="6577154" y="3148586"/>
            <a:chExt cx="1717833" cy="2148225"/>
          </a:xfrm>
        </p:grpSpPr>
        <p:pic>
          <p:nvPicPr>
            <p:cNvPr id="22"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7168702" y="3148586"/>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2"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6871668" y="3468576"/>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3"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0102" y="3369254"/>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487718" y="3754944"/>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345560" y="3930030"/>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9" name="Title 1"/>
          <p:cNvSpPr txBox="1">
            <a:spLocks/>
          </p:cNvSpPr>
          <p:nvPr/>
        </p:nvSpPr>
        <p:spPr>
          <a:xfrm>
            <a:off x="4944315" y="3048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1</a:t>
            </a:r>
            <a:endParaRPr lang="en-US" dirty="0"/>
          </a:p>
        </p:txBody>
      </p:sp>
      <p:sp>
        <p:nvSpPr>
          <p:cNvPr id="30" name="Title 1"/>
          <p:cNvSpPr txBox="1">
            <a:spLocks/>
          </p:cNvSpPr>
          <p:nvPr/>
        </p:nvSpPr>
        <p:spPr>
          <a:xfrm>
            <a:off x="7408115" y="3048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2</a:t>
            </a:r>
            <a:endParaRPr lang="en-US" dirty="0"/>
          </a:p>
        </p:txBody>
      </p:sp>
      <p:sp>
        <p:nvSpPr>
          <p:cNvPr id="31" name="Title 1"/>
          <p:cNvSpPr txBox="1">
            <a:spLocks/>
          </p:cNvSpPr>
          <p:nvPr/>
        </p:nvSpPr>
        <p:spPr>
          <a:xfrm>
            <a:off x="5115189" y="57912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3</a:t>
            </a:r>
            <a:endParaRPr lang="en-US" dirty="0"/>
          </a:p>
        </p:txBody>
      </p:sp>
      <p:sp>
        <p:nvSpPr>
          <p:cNvPr id="32" name="Title 1"/>
          <p:cNvSpPr txBox="1">
            <a:spLocks/>
          </p:cNvSpPr>
          <p:nvPr/>
        </p:nvSpPr>
        <p:spPr>
          <a:xfrm>
            <a:off x="7602519" y="5797137"/>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4</a:t>
            </a:r>
            <a:endParaRPr lang="en-US" dirty="0"/>
          </a:p>
        </p:txBody>
      </p:sp>
    </p:spTree>
    <p:extLst>
      <p:ext uri="{BB962C8B-B14F-4D97-AF65-F5344CB8AC3E}">
        <p14:creationId xmlns:p14="http://schemas.microsoft.com/office/powerpoint/2010/main" val="27766029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Outside Evaluators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68623831"/>
              </p:ext>
            </p:extLst>
          </p:nvPr>
        </p:nvGraphicFramePr>
        <p:xfrm>
          <a:off x="1261566" y="1676401"/>
          <a:ext cx="6891834" cy="3992879"/>
        </p:xfrm>
        <a:graphic>
          <a:graphicData uri="http://schemas.openxmlformats.org/drawingml/2006/table">
            <a:tbl>
              <a:tblPr firstRow="1" firstCol="1" bandRow="1">
                <a:tableStyleId>{5C22544A-7EE6-4342-B048-85BDC9FD1C3A}</a:tableStyleId>
              </a:tblPr>
              <a:tblGrid>
                <a:gridCol w="365928"/>
                <a:gridCol w="107747"/>
                <a:gridCol w="453809"/>
                <a:gridCol w="388980"/>
                <a:gridCol w="453809"/>
                <a:gridCol w="388980"/>
                <a:gridCol w="4732581"/>
              </a:tblGrid>
              <a:tr h="437576">
                <a:tc gridSpan="6">
                  <a:txBody>
                    <a:bodyPr/>
                    <a:lstStyle/>
                    <a:p>
                      <a:pPr marL="342900" marR="0" lvl="0" indent="-342900">
                        <a:spcBef>
                          <a:spcPts val="0"/>
                        </a:spcBef>
                        <a:spcAft>
                          <a:spcPts val="0"/>
                        </a:spcAft>
                        <a:buFont typeface="+mj-lt"/>
                        <a:buAutoNum type="alphaUcPeriod"/>
                      </a:pPr>
                      <a:r>
                        <a:rPr lang="en-US" sz="1200" dirty="0">
                          <a:effectLst/>
                        </a:rPr>
                        <a:t>Judge 1</a:t>
                      </a:r>
                    </a:p>
                    <a:p>
                      <a:pPr marL="457200" marR="0">
                        <a:spcBef>
                          <a:spcPts val="0"/>
                        </a:spcBef>
                        <a:spcAft>
                          <a:spcPts val="0"/>
                        </a:spcAft>
                      </a:pPr>
                      <a:r>
                        <a:rPr lang="en-US" sz="1200" dirty="0">
                          <a:effectLst/>
                        </a:rPr>
                        <a:t> </a:t>
                      </a:r>
                      <a:endParaRPr lang="en-US" sz="1200" dirty="0">
                        <a:effectLst/>
                        <a:latin typeface="Times New Roman"/>
                        <a:ea typeface="Calibri"/>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200">
                          <a:effectLst/>
                        </a:rPr>
                        <a:t>Student Name:</a:t>
                      </a:r>
                      <a:endParaRPr lang="en-US" sz="1200">
                        <a:effectLst/>
                        <a:latin typeface="Times New Roman"/>
                        <a:ea typeface="Calibri"/>
                      </a:endParaRPr>
                    </a:p>
                  </a:txBody>
                  <a:tcPr marL="68580" marR="68580" marT="0" marB="0"/>
                </a:tc>
              </a:tr>
              <a:tr h="127626">
                <a:tc gridSpan="2">
                  <a:txBody>
                    <a:bodyPr/>
                    <a:lstStyle/>
                    <a:p>
                      <a:pPr marL="0" marR="0">
                        <a:spcBef>
                          <a:spcPts val="0"/>
                        </a:spcBef>
                        <a:spcAft>
                          <a:spcPts val="0"/>
                        </a:spcAft>
                      </a:pPr>
                      <a:r>
                        <a:rPr lang="en-US" sz="700">
                          <a:effectLst/>
                        </a:rPr>
                        <a:t>MC</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CU</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P</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AR</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C</a:t>
                      </a:r>
                      <a:endParaRPr lang="en-US" sz="1200">
                        <a:effectLst/>
                        <a:latin typeface="Times New Roman"/>
                        <a:ea typeface="Calibri"/>
                      </a:endParaRPr>
                    </a:p>
                  </a:txBody>
                  <a:tcPr marL="68580" marR="68580" marT="0" marB="0"/>
                </a:tc>
                <a:tc rowSpan="2">
                  <a:txBody>
                    <a:bodyPr/>
                    <a:lstStyle/>
                    <a:p>
                      <a:pPr marL="0" marR="0">
                        <a:spcBef>
                          <a:spcPts val="0"/>
                        </a:spcBef>
                        <a:spcAft>
                          <a:spcPts val="0"/>
                        </a:spcAft>
                      </a:pPr>
                      <a:r>
                        <a:rPr lang="en-US" sz="700" dirty="0">
                          <a:effectLst/>
                        </a:rPr>
                        <a:t> </a:t>
                      </a:r>
                      <a:endParaRPr lang="en-US" sz="1200" dirty="0">
                        <a:effectLst/>
                        <a:latin typeface="Times New Roman"/>
                        <a:ea typeface="Calibri"/>
                      </a:endParaRPr>
                    </a:p>
                  </a:txBody>
                  <a:tcPr marL="68580" marR="68580" marT="0" marB="0"/>
                </a:tc>
              </a:tr>
              <a:tr h="382879">
                <a:tc gridSpan="2">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vMerge="1">
                  <a:txBody>
                    <a:bodyPr/>
                    <a:lstStyle/>
                    <a:p>
                      <a:endParaRPr lang="en-US"/>
                    </a:p>
                  </a:txBody>
                  <a:tcPr/>
                </a:tc>
              </a:tr>
              <a:tr h="437576">
                <a:tc gridSpan="6">
                  <a:txBody>
                    <a:bodyPr/>
                    <a:lstStyle/>
                    <a:p>
                      <a:pPr marL="342900" marR="0" lvl="0" indent="-342900">
                        <a:spcBef>
                          <a:spcPts val="0"/>
                        </a:spcBef>
                        <a:spcAft>
                          <a:spcPts val="0"/>
                        </a:spcAft>
                        <a:buFont typeface="+mj-lt"/>
                        <a:buAutoNum type="alphaUcPeriod"/>
                      </a:pPr>
                      <a:r>
                        <a:rPr lang="en-US" sz="1200">
                          <a:effectLst/>
                        </a:rPr>
                        <a:t>Judge 2</a:t>
                      </a:r>
                    </a:p>
                    <a:p>
                      <a:pPr marL="457200" marR="0">
                        <a:spcBef>
                          <a:spcPts val="0"/>
                        </a:spcBef>
                        <a:spcAft>
                          <a:spcPts val="0"/>
                        </a:spcAft>
                      </a:pPr>
                      <a:r>
                        <a:rPr lang="en-US" sz="1200">
                          <a:effectLst/>
                        </a:rPr>
                        <a:t> </a:t>
                      </a:r>
                      <a:endParaRPr lang="en-US" sz="1200">
                        <a:effectLst/>
                        <a:latin typeface="Times New Roman"/>
                        <a:ea typeface="Calibri"/>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200">
                          <a:effectLst/>
                        </a:rPr>
                        <a:t>School:</a:t>
                      </a:r>
                      <a:endParaRPr lang="en-US" sz="1200">
                        <a:effectLst/>
                        <a:latin typeface="Times New Roman"/>
                        <a:ea typeface="Calibri"/>
                      </a:endParaRPr>
                    </a:p>
                  </a:txBody>
                  <a:tcPr marL="68580" marR="68580" marT="0" marB="0"/>
                </a:tc>
              </a:tr>
              <a:tr h="127626">
                <a:tc gridSpan="2">
                  <a:txBody>
                    <a:bodyPr/>
                    <a:lstStyle/>
                    <a:p>
                      <a:pPr marL="0" marR="0">
                        <a:spcBef>
                          <a:spcPts val="0"/>
                        </a:spcBef>
                        <a:spcAft>
                          <a:spcPts val="0"/>
                        </a:spcAft>
                      </a:pPr>
                      <a:r>
                        <a:rPr lang="en-US" sz="700">
                          <a:effectLst/>
                        </a:rPr>
                        <a:t>MC</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CU</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P</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AR</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C</a:t>
                      </a:r>
                      <a:endParaRPr lang="en-US" sz="1200">
                        <a:effectLst/>
                        <a:latin typeface="Times New Roman"/>
                        <a:ea typeface="Calibri"/>
                      </a:endParaRPr>
                    </a:p>
                  </a:txBody>
                  <a:tcPr marL="68580" marR="68580" marT="0" marB="0"/>
                </a:tc>
                <a:tc rowSpan="2">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r>
              <a:tr h="382879">
                <a:tc gridSpan="2">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vMerge="1">
                  <a:txBody>
                    <a:bodyPr/>
                    <a:lstStyle/>
                    <a:p>
                      <a:endParaRPr lang="en-US"/>
                    </a:p>
                  </a:txBody>
                  <a:tcPr/>
                </a:tc>
              </a:tr>
              <a:tr h="218788">
                <a:tc gridSpan="6">
                  <a:txBody>
                    <a:bodyPr/>
                    <a:lstStyle/>
                    <a:p>
                      <a:pPr marL="342900" marR="0" lvl="0" indent="-342900">
                        <a:spcBef>
                          <a:spcPts val="0"/>
                        </a:spcBef>
                        <a:spcAft>
                          <a:spcPts val="0"/>
                        </a:spcAft>
                        <a:buFont typeface="+mj-lt"/>
                        <a:buAutoNum type="alphaUcPeriod"/>
                      </a:pPr>
                      <a:r>
                        <a:rPr lang="en-US" sz="1200">
                          <a:effectLst/>
                        </a:rPr>
                        <a:t>Judge 3</a:t>
                      </a:r>
                      <a:endParaRPr lang="en-US" sz="1200">
                        <a:effectLst/>
                        <a:latin typeface="Times New Roman"/>
                        <a:ea typeface="Calibri"/>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200">
                          <a:effectLst/>
                        </a:rPr>
                        <a:t>Grand Total:</a:t>
                      </a:r>
                      <a:endParaRPr lang="en-US" sz="1200">
                        <a:effectLst/>
                        <a:latin typeface="Times New Roman"/>
                        <a:ea typeface="Calibri"/>
                      </a:endParaRPr>
                    </a:p>
                  </a:txBody>
                  <a:tcPr marL="68580" marR="68580" marT="0" marB="0"/>
                </a:tc>
              </a:tr>
              <a:tr h="127626">
                <a:tc gridSpan="2">
                  <a:txBody>
                    <a:bodyPr/>
                    <a:lstStyle/>
                    <a:p>
                      <a:pPr marL="0" marR="0">
                        <a:spcBef>
                          <a:spcPts val="0"/>
                        </a:spcBef>
                        <a:spcAft>
                          <a:spcPts val="0"/>
                        </a:spcAft>
                      </a:pPr>
                      <a:r>
                        <a:rPr lang="en-US" sz="700">
                          <a:effectLst/>
                        </a:rPr>
                        <a:t>MC</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CU</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P</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AR</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C</a:t>
                      </a:r>
                      <a:endParaRPr lang="en-US" sz="1200">
                        <a:effectLst/>
                        <a:latin typeface="Times New Roman"/>
                        <a:ea typeface="Calibri"/>
                      </a:endParaRPr>
                    </a:p>
                  </a:txBody>
                  <a:tcPr marL="68580" marR="68580" marT="0" marB="0"/>
                </a:tc>
                <a:tc rowSpan="5">
                  <a:txBody>
                    <a:bodyPr/>
                    <a:lstStyle/>
                    <a:p>
                      <a:pPr marL="0" marR="0">
                        <a:spcBef>
                          <a:spcPts val="0"/>
                        </a:spcBef>
                        <a:spcAft>
                          <a:spcPts val="0"/>
                        </a:spcAft>
                      </a:pPr>
                      <a:r>
                        <a:rPr lang="en-US" sz="1200" dirty="0">
                          <a:effectLst/>
                        </a:rPr>
                        <a:t>From Row D</a:t>
                      </a:r>
                    </a:p>
                    <a:p>
                      <a:pPr marL="0" marR="0">
                        <a:spcBef>
                          <a:spcPts val="0"/>
                        </a:spcBef>
                        <a:spcAft>
                          <a:spcPts val="0"/>
                        </a:spcAft>
                      </a:pPr>
                      <a:r>
                        <a:rPr lang="en-US" sz="700" dirty="0">
                          <a:effectLst/>
                        </a:rPr>
                        <a:t> </a:t>
                      </a:r>
                      <a:endParaRPr lang="en-US" sz="1200" dirty="0">
                        <a:effectLst/>
                      </a:endParaRPr>
                    </a:p>
                    <a:p>
                      <a:pPr marL="0" marR="0">
                        <a:spcBef>
                          <a:spcPts val="0"/>
                        </a:spcBef>
                        <a:spcAft>
                          <a:spcPts val="0"/>
                        </a:spcAft>
                      </a:pPr>
                      <a:r>
                        <a:rPr lang="en-US" sz="1200" dirty="0">
                          <a:effectLst/>
                        </a:rPr>
                        <a:t>M/CT _____ (add 2.5)  Divided by # of Judges = _______</a:t>
                      </a:r>
                    </a:p>
                    <a:p>
                      <a:pPr marL="0" marR="0">
                        <a:spcBef>
                          <a:spcPts val="0"/>
                        </a:spcBef>
                        <a:spcAft>
                          <a:spcPts val="0"/>
                        </a:spcAft>
                      </a:pPr>
                      <a:r>
                        <a:rPr lang="en-US" sz="1200" dirty="0">
                          <a:effectLst/>
                        </a:rPr>
                        <a:t>CU      _____                 Divided by # of Judges = _______</a:t>
                      </a:r>
                    </a:p>
                    <a:p>
                      <a:pPr marL="0" marR="0">
                        <a:spcBef>
                          <a:spcPts val="0"/>
                        </a:spcBef>
                        <a:spcAft>
                          <a:spcPts val="0"/>
                        </a:spcAft>
                      </a:pPr>
                      <a:r>
                        <a:rPr lang="en-US" sz="1200" dirty="0">
                          <a:effectLst/>
                        </a:rPr>
                        <a:t>P         _____ (add 2.5) Divided by # of Judges = _______</a:t>
                      </a:r>
                    </a:p>
                    <a:p>
                      <a:pPr marL="0" marR="0">
                        <a:spcBef>
                          <a:spcPts val="0"/>
                        </a:spcBef>
                        <a:spcAft>
                          <a:spcPts val="0"/>
                        </a:spcAft>
                      </a:pPr>
                      <a:r>
                        <a:rPr lang="en-US" sz="1200" dirty="0">
                          <a:effectLst/>
                        </a:rPr>
                        <a:t>AR      _____                 Divided by # of Judges = _______</a:t>
                      </a:r>
                    </a:p>
                    <a:p>
                      <a:pPr marL="0" marR="0">
                        <a:spcBef>
                          <a:spcPts val="0"/>
                        </a:spcBef>
                        <a:spcAft>
                          <a:spcPts val="0"/>
                        </a:spcAft>
                      </a:pPr>
                      <a:r>
                        <a:rPr lang="en-US" sz="1200" dirty="0">
                          <a:effectLst/>
                        </a:rPr>
                        <a:t>C         _____                 Divided by # of Judges = _______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Grand Percentage Total:</a:t>
                      </a:r>
                      <a:endParaRPr lang="en-US" sz="1200" dirty="0">
                        <a:effectLst/>
                        <a:latin typeface="Times New Roman"/>
                        <a:ea typeface="Calibri"/>
                      </a:endParaRPr>
                    </a:p>
                  </a:txBody>
                  <a:tcPr marL="68580" marR="68580" marT="0" marB="0"/>
                </a:tc>
              </a:tr>
              <a:tr h="382879">
                <a:tc gridSpan="2">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vMerge="1">
                  <a:txBody>
                    <a:bodyPr/>
                    <a:lstStyle/>
                    <a:p>
                      <a:endParaRPr lang="en-US"/>
                    </a:p>
                  </a:txBody>
                  <a:tcPr/>
                </a:tc>
              </a:tr>
              <a:tr h="437576">
                <a:tc gridSpan="6">
                  <a:txBody>
                    <a:bodyPr/>
                    <a:lstStyle/>
                    <a:p>
                      <a:pPr marL="342900" marR="0" lvl="0" indent="-342900">
                        <a:spcBef>
                          <a:spcPts val="0"/>
                        </a:spcBef>
                        <a:spcAft>
                          <a:spcPts val="0"/>
                        </a:spcAft>
                        <a:buFont typeface="+mj-lt"/>
                        <a:buAutoNum type="alphaUcPeriod"/>
                      </a:pPr>
                      <a:r>
                        <a:rPr lang="en-US" sz="1200">
                          <a:effectLst/>
                        </a:rPr>
                        <a:t>TOTALS</a:t>
                      </a:r>
                    </a:p>
                    <a:p>
                      <a:pPr marL="457200" marR="0">
                        <a:spcBef>
                          <a:spcPts val="0"/>
                        </a:spcBef>
                        <a:spcAft>
                          <a:spcPts val="0"/>
                        </a:spcAft>
                      </a:pPr>
                      <a:r>
                        <a:rPr lang="en-US" sz="1200">
                          <a:effectLst/>
                        </a:rPr>
                        <a:t> </a:t>
                      </a:r>
                      <a:endParaRPr lang="en-US" sz="1200">
                        <a:effectLst/>
                        <a:latin typeface="Times New Roman"/>
                        <a:ea typeface="Calibri"/>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r>
              <a:tr h="127626">
                <a:tc>
                  <a:txBody>
                    <a:bodyPr/>
                    <a:lstStyle/>
                    <a:p>
                      <a:pPr marL="0" marR="0">
                        <a:spcBef>
                          <a:spcPts val="0"/>
                        </a:spcBef>
                        <a:spcAft>
                          <a:spcPts val="0"/>
                        </a:spcAft>
                      </a:pPr>
                      <a:r>
                        <a:rPr lang="en-US" sz="700">
                          <a:effectLst/>
                        </a:rPr>
                        <a:t>MC</a:t>
                      </a:r>
                      <a:endParaRPr lang="en-US" sz="1200">
                        <a:effectLst/>
                        <a:latin typeface="Times New Roman"/>
                        <a:ea typeface="Calibri"/>
                      </a:endParaRPr>
                    </a:p>
                  </a:txBody>
                  <a:tcPr marL="68580" marR="68580" marT="0" marB="0"/>
                </a:tc>
                <a:tc gridSpan="2">
                  <a:txBody>
                    <a:bodyPr/>
                    <a:lstStyle/>
                    <a:p>
                      <a:pPr marL="0" marR="0">
                        <a:spcBef>
                          <a:spcPts val="0"/>
                        </a:spcBef>
                        <a:spcAft>
                          <a:spcPts val="0"/>
                        </a:spcAft>
                      </a:pPr>
                      <a:r>
                        <a:rPr lang="en-US" sz="700">
                          <a:effectLst/>
                        </a:rPr>
                        <a:t>CU</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P</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AR</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C</a:t>
                      </a:r>
                      <a:endParaRPr lang="en-US" sz="1200">
                        <a:effectLst/>
                        <a:latin typeface="Times New Roman"/>
                        <a:ea typeface="Calibri"/>
                      </a:endParaRPr>
                    </a:p>
                  </a:txBody>
                  <a:tcPr marL="68580" marR="68580" marT="0" marB="0"/>
                </a:tc>
                <a:tc vMerge="1">
                  <a:txBody>
                    <a:bodyPr/>
                    <a:lstStyle/>
                    <a:p>
                      <a:endParaRPr lang="en-US"/>
                    </a:p>
                  </a:txBody>
                  <a:tcPr/>
                </a:tc>
              </a:tr>
              <a:tr h="802222">
                <a:tc>
                  <a:txBody>
                    <a:bodyPr/>
                    <a:lstStyle/>
                    <a:p>
                      <a:pPr marL="0" marR="0">
                        <a:spcBef>
                          <a:spcPts val="0"/>
                        </a:spcBef>
                        <a:spcAft>
                          <a:spcPts val="0"/>
                        </a:spcAft>
                      </a:pPr>
                      <a:r>
                        <a:rPr lang="en-US" sz="700" dirty="0">
                          <a:effectLst/>
                        </a:rPr>
                        <a:t> </a:t>
                      </a:r>
                      <a:endParaRPr lang="en-US" sz="1200" dirty="0">
                        <a:effectLst/>
                        <a:latin typeface="Times New Roman"/>
                        <a:ea typeface="Calibri"/>
                      </a:endParaRPr>
                    </a:p>
                  </a:txBody>
                  <a:tcPr marL="68580" marR="68580" marT="0" marB="0"/>
                </a:tc>
                <a:tc gridSpan="2">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dirty="0">
                          <a:effectLst/>
                        </a:rPr>
                        <a:t> </a:t>
                      </a:r>
                      <a:endParaRPr lang="en-US" sz="1200" dirty="0">
                        <a:effectLst/>
                        <a:latin typeface="Times New Roman"/>
                        <a:ea typeface="Calibri"/>
                      </a:endParaRPr>
                    </a:p>
                  </a:txBody>
                  <a:tcPr marL="68580" marR="68580" marT="0" marB="0"/>
                </a:tc>
                <a:tc>
                  <a:txBody>
                    <a:bodyPr/>
                    <a:lstStyle/>
                    <a:p>
                      <a:pPr marL="0" marR="0">
                        <a:spcBef>
                          <a:spcPts val="0"/>
                        </a:spcBef>
                        <a:spcAft>
                          <a:spcPts val="0"/>
                        </a:spcAft>
                      </a:pPr>
                      <a:r>
                        <a:rPr lang="en-US" sz="700" dirty="0">
                          <a:effectLst/>
                        </a:rPr>
                        <a:t> </a:t>
                      </a:r>
                      <a:endParaRPr lang="en-US" sz="1200" dirty="0">
                        <a:effectLst/>
                      </a:endParaRPr>
                    </a:p>
                    <a:p>
                      <a:pPr marL="0" marR="0">
                        <a:spcBef>
                          <a:spcPts val="0"/>
                        </a:spcBef>
                        <a:spcAft>
                          <a:spcPts val="0"/>
                        </a:spcAft>
                      </a:pPr>
                      <a:r>
                        <a:rPr lang="en-US" sz="700" dirty="0">
                          <a:effectLst/>
                        </a:rPr>
                        <a:t> </a:t>
                      </a:r>
                      <a:endParaRPr lang="en-US" sz="1200" dirty="0">
                        <a:effectLst/>
                      </a:endParaRPr>
                    </a:p>
                    <a:p>
                      <a:pPr marL="0" marR="0">
                        <a:spcBef>
                          <a:spcPts val="0"/>
                        </a:spcBef>
                        <a:spcAft>
                          <a:spcPts val="0"/>
                        </a:spcAft>
                      </a:pPr>
                      <a:r>
                        <a:rPr lang="en-US" sz="700" dirty="0">
                          <a:effectLst/>
                        </a:rPr>
                        <a:t> </a:t>
                      </a:r>
                      <a:endParaRPr lang="en-US" sz="1200" dirty="0">
                        <a:effectLst/>
                        <a:latin typeface="Times New Roman"/>
                        <a:ea typeface="Calibri"/>
                      </a:endParaRPr>
                    </a:p>
                  </a:txBody>
                  <a:tcPr marL="68580" marR="68580" marT="0" marB="0"/>
                </a:tc>
                <a:tc vMerge="1">
                  <a:txBody>
                    <a:bodyPr/>
                    <a:lstStyle/>
                    <a:p>
                      <a:endParaRPr lang="en-US"/>
                    </a:p>
                  </a:txBody>
                  <a:tcPr/>
                </a:tc>
              </a:tr>
            </a:tbl>
          </a:graphicData>
        </a:graphic>
      </p:graphicFrame>
    </p:spTree>
    <p:extLst>
      <p:ext uri="{BB962C8B-B14F-4D97-AF65-F5344CB8AC3E}">
        <p14:creationId xmlns:p14="http://schemas.microsoft.com/office/powerpoint/2010/main" val="1851418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kind of data will I get?</a:t>
            </a:r>
            <a:endParaRPr lang="en-US" dirty="0"/>
          </a:p>
        </p:txBody>
      </p:sp>
      <p:sp>
        <p:nvSpPr>
          <p:cNvPr id="3" name="Content Placeholder 2"/>
          <p:cNvSpPr>
            <a:spLocks noGrp="1"/>
          </p:cNvSpPr>
          <p:nvPr>
            <p:ph idx="1"/>
          </p:nvPr>
        </p:nvSpPr>
        <p:spPr/>
        <p:txBody>
          <a:bodyPr/>
          <a:lstStyle/>
          <a:p>
            <a:r>
              <a:rPr lang="en-US" dirty="0" smtClean="0"/>
              <a:t>Sample data from Spring 2010 Pilot Assessments</a:t>
            </a:r>
            <a:endParaRPr lang="en-US" dirty="0"/>
          </a:p>
        </p:txBody>
      </p:sp>
    </p:spTree>
    <p:extLst>
      <p:ext uri="{BB962C8B-B14F-4D97-AF65-F5344CB8AC3E}">
        <p14:creationId xmlns:p14="http://schemas.microsoft.com/office/powerpoint/2010/main" val="139985899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will receive data in different forms.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698465447"/>
              </p:ext>
            </p:extLst>
          </p:nvPr>
        </p:nvGraphicFramePr>
        <p:xfrm>
          <a:off x="838200" y="1905000"/>
          <a:ext cx="7503827" cy="4315974"/>
        </p:xfrm>
        <a:graphic>
          <a:graphicData uri="http://schemas.openxmlformats.org/drawingml/2006/table">
            <a:tbl>
              <a:tblPr>
                <a:tableStyleId>{5C22544A-7EE6-4342-B048-85BDC9FD1C3A}</a:tableStyleId>
              </a:tblPr>
              <a:tblGrid>
                <a:gridCol w="1113333"/>
                <a:gridCol w="660617"/>
                <a:gridCol w="388598"/>
                <a:gridCol w="567354"/>
                <a:gridCol w="466317"/>
                <a:gridCol w="466317"/>
                <a:gridCol w="466317"/>
                <a:gridCol w="559581"/>
                <a:gridCol w="466317"/>
                <a:gridCol w="559581"/>
                <a:gridCol w="544038"/>
                <a:gridCol w="645073"/>
                <a:gridCol w="600384"/>
              </a:tblGrid>
              <a:tr h="105947">
                <a:tc>
                  <a:txBody>
                    <a:bodyPr/>
                    <a:lstStyle/>
                    <a:p>
                      <a:pPr algn="l" fontAlgn="b"/>
                      <a:endParaRPr lang="en-US" sz="700" b="0" i="0" u="none" strike="noStrike">
                        <a:solidFill>
                          <a:srgbClr val="000000"/>
                        </a:solidFill>
                        <a:effectLst/>
                        <a:latin typeface="Calibri"/>
                      </a:endParaRPr>
                    </a:p>
                  </a:txBody>
                  <a:tcPr marL="5979" marR="5979" marT="5979" marB="0" anchor="b"/>
                </a:tc>
                <a:tc gridSpan="12">
                  <a:txBody>
                    <a:bodyPr/>
                    <a:lstStyle/>
                    <a:p>
                      <a:pPr algn="ctr" fontAlgn="b"/>
                      <a:r>
                        <a:rPr lang="en-US" sz="700" u="none" strike="noStrike">
                          <a:effectLst/>
                        </a:rPr>
                        <a:t>All data from all listed schools</a:t>
                      </a:r>
                      <a:endParaRPr lang="en-US" sz="700" b="0" i="0" u="none" strike="noStrike">
                        <a:solidFill>
                          <a:srgbClr val="000000"/>
                        </a:solidFill>
                        <a:effectLst/>
                        <a:latin typeface="Calibri"/>
                      </a:endParaRPr>
                    </a:p>
                  </a:txBody>
                  <a:tcPr marL="5979" marR="5979" marT="597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3788">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Correct Conceptual Knowledge and Vocabulary</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 of students</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Percentage 1</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Questions 1</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Mean of Scores Conceptual Knowledge</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Std. Deviation 1</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Correct Performance Assessment</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 of students</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Percentage 2</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Questions 2</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Mean of Scores Performance Assessment</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Std. Deviation 2</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A</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2811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2744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57.3673469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13.7956724</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B</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896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65.375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12.2630882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189.5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758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450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42.11111111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20.92532631</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C</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1462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1400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58.48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8.22151649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241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964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725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33.24137931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17.84387685</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D</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333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595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59.5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13.6565003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672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300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17.58098146</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E</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347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619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616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56.2727273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23.0655193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436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39.63636364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15.04176005</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F</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332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224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4.24264069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108.5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434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350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3.902661814</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G</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426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504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47.3333333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7.08872344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750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450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46.875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14.17921013</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H</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245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438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392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62.5714286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9.89708952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248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42.74721351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16.07126984</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I</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577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1030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784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73.5714286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12.8883626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213.5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854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56.93333333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23.74708002</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J</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673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1202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1232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54.6363636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13.2505003</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K</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735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1313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1232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59.6818182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15.944506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311.5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1246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625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49.84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16.98940847</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L</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452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806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728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12.0968315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309.8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1239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53.86956522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20.45017081</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M</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454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810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840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20.6328448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179.5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450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39.88888889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14.46248245</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N</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1010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840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67.3333333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10.7215848</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O</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870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1553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1176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73.952381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12.001984</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P</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510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913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1008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50.7222222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7.01096247</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Q</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864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1544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1064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81.2631579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12.507074</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R</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632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400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39.5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12.20928608</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S</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460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822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896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51.375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25.0489521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400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47.36666667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12.13191384</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T</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480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Totals Each Test</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10489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310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18272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17136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62.1353078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5.43577178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2529.3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10117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5925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43.64353726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14.68110201</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Total taking BOTH Tests</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165</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211894">
                <a:tc>
                  <a:txBody>
                    <a:bodyPr/>
                    <a:lstStyle/>
                    <a:p>
                      <a:pPr algn="l" fontAlgn="b"/>
                      <a:r>
                        <a:rPr lang="en-US" sz="700" u="none" strike="noStrike">
                          <a:effectLst/>
                        </a:rPr>
                        <a:t>Combined Assessments TC/TQ</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TC</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13018.3</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rowSpan="7" gridSpan="3">
                  <a:txBody>
                    <a:bodyPr/>
                    <a:lstStyle/>
                    <a:p>
                      <a:pPr algn="ctr" fontAlgn="b"/>
                      <a:r>
                        <a:rPr lang="en-US" sz="700" u="none" strike="noStrike">
                          <a:effectLst/>
                        </a:rPr>
                        <a:t>There were 273 student scores recorded from 21 schools.  310 took the Conceptual Knowledge Assessment; 238 took the Performance Assessment; 165 took BOTH assessments and thus have two scores as well as one combined score.                                Legend for the worksheets                      TC   =    Total Correct                               TQ   = Total Questions          </a:t>
                      </a:r>
                      <a:endParaRPr lang="en-US" sz="700" b="0" i="0" u="none" strike="noStrike">
                        <a:solidFill>
                          <a:srgbClr val="000000"/>
                        </a:solidFill>
                        <a:effectLst/>
                        <a:latin typeface="Calibri"/>
                      </a:endParaRPr>
                    </a:p>
                  </a:txBody>
                  <a:tcPr marL="5979" marR="5979" marT="5979" marB="0" anchor="b"/>
                </a:tc>
                <a:tc rowSpan="7" hMerge="1">
                  <a:txBody>
                    <a:bodyPr/>
                    <a:lstStyle/>
                    <a:p>
                      <a:endParaRPr lang="en-US"/>
                    </a:p>
                  </a:txBody>
                  <a:tcPr/>
                </a:tc>
                <a:tc rowSpan="7" h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TQ</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23061</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a:t>
                      </a:r>
                      <a:endParaRPr lang="en-US" sz="700" b="1" i="0" u="none" strike="noStrike">
                        <a:solidFill>
                          <a:srgbClr val="000000"/>
                        </a:solidFill>
                        <a:effectLst/>
                        <a:latin typeface="Calibri"/>
                      </a:endParaRPr>
                    </a:p>
                  </a:txBody>
                  <a:tcPr marL="5979" marR="5979" marT="5979" marB="0" anchor="b"/>
                </a:tc>
                <a:tc>
                  <a:txBody>
                    <a:bodyPr/>
                    <a:lstStyle/>
                    <a:p>
                      <a:pPr algn="l" fontAlgn="b"/>
                      <a:endParaRPr lang="en-US" sz="700" b="1"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Combined Mean</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52.88941763</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Total Assessment 1 TC/TQ</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61.21031746</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Total Assessment 2 TC/TQ</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42.68860759</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314823">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dirty="0">
                        <a:solidFill>
                          <a:srgbClr val="000000"/>
                        </a:solidFill>
                        <a:effectLst/>
                        <a:latin typeface="Calibri"/>
                      </a:endParaRPr>
                    </a:p>
                  </a:txBody>
                  <a:tcPr marL="5979" marR="5979" marT="5979" marB="0" anchor="b"/>
                </a:tc>
              </a:tr>
            </a:tbl>
          </a:graphicData>
        </a:graphic>
      </p:graphicFrame>
      <p:sp>
        <p:nvSpPr>
          <p:cNvPr id="4" name="TextBox 3"/>
          <p:cNvSpPr txBox="1"/>
          <p:nvPr/>
        </p:nvSpPr>
        <p:spPr>
          <a:xfrm>
            <a:off x="838200" y="1371600"/>
            <a:ext cx="3649974" cy="369332"/>
          </a:xfrm>
          <a:prstGeom prst="rect">
            <a:avLst/>
          </a:prstGeom>
          <a:noFill/>
        </p:spPr>
        <p:txBody>
          <a:bodyPr wrap="none" rtlCol="0">
            <a:spAutoFit/>
          </a:bodyPr>
          <a:lstStyle/>
          <a:p>
            <a:r>
              <a:rPr lang="en-US" dirty="0" smtClean="0"/>
              <a:t>Spread sheets with mean scores, etc.</a:t>
            </a:r>
            <a:endParaRPr lang="en-US" dirty="0"/>
          </a:p>
        </p:txBody>
      </p:sp>
    </p:spTree>
    <p:extLst>
      <p:ext uri="{BB962C8B-B14F-4D97-AF65-F5344CB8AC3E}">
        <p14:creationId xmlns:p14="http://schemas.microsoft.com/office/powerpoint/2010/main" val="26844851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537032968"/>
              </p:ext>
            </p:extLst>
          </p:nvPr>
        </p:nvGraphicFramePr>
        <p:xfrm>
          <a:off x="381000" y="1828801"/>
          <a:ext cx="8305800" cy="3352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fontScale="90000"/>
          </a:bodyPr>
          <a:lstStyle/>
          <a:p>
            <a:r>
              <a:rPr lang="en-US" dirty="0" smtClean="0"/>
              <a:t>Visual reports so you can compare scores on each assessment.</a:t>
            </a:r>
            <a:endParaRPr lang="en-US" dirty="0"/>
          </a:p>
        </p:txBody>
      </p:sp>
      <p:sp>
        <p:nvSpPr>
          <p:cNvPr id="4" name="TextBox 3"/>
          <p:cNvSpPr txBox="1"/>
          <p:nvPr/>
        </p:nvSpPr>
        <p:spPr>
          <a:xfrm>
            <a:off x="685800" y="5486400"/>
            <a:ext cx="4620689" cy="369332"/>
          </a:xfrm>
          <a:prstGeom prst="rect">
            <a:avLst/>
          </a:prstGeom>
          <a:noFill/>
        </p:spPr>
        <p:txBody>
          <a:bodyPr wrap="none" rtlCol="0">
            <a:spAutoFit/>
          </a:bodyPr>
          <a:lstStyle/>
          <a:p>
            <a:r>
              <a:rPr lang="en-US" dirty="0" smtClean="0"/>
              <a:t>Visual Art: CKV and PA Mean Score Comparison</a:t>
            </a:r>
            <a:endParaRPr lang="en-US" dirty="0"/>
          </a:p>
        </p:txBody>
      </p:sp>
    </p:spTree>
    <p:extLst>
      <p:ext uri="{BB962C8B-B14F-4D97-AF65-F5344CB8AC3E}">
        <p14:creationId xmlns:p14="http://schemas.microsoft.com/office/powerpoint/2010/main" val="11012550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aymond veon\documents\Fed PD Art Ed Grant\ArtsAPS Overview and Graphics\artsAPS poster png for MS Off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4724400" cy="655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3"/>
          </p:nvPr>
        </p:nvSpPr>
        <p:spPr>
          <a:xfrm>
            <a:off x="5105400" y="1535113"/>
            <a:ext cx="3581400" cy="639762"/>
          </a:xfrm>
        </p:spPr>
        <p:txBody>
          <a:bodyPr>
            <a:normAutofit fontScale="92500" lnSpcReduction="20000"/>
          </a:bodyPr>
          <a:lstStyle/>
          <a:p>
            <a:r>
              <a:rPr lang="en-US" smtClean="0"/>
              <a:t>Professional Development for Arts Educators Grant</a:t>
            </a:r>
            <a:endParaRPr lang="en-US" dirty="0"/>
          </a:p>
        </p:txBody>
      </p:sp>
      <p:sp>
        <p:nvSpPr>
          <p:cNvPr id="7" name="Content Placeholder 6"/>
          <p:cNvSpPr>
            <a:spLocks noGrp="1"/>
          </p:cNvSpPr>
          <p:nvPr>
            <p:ph sz="quarter" idx="4"/>
          </p:nvPr>
        </p:nvSpPr>
        <p:spPr>
          <a:xfrm>
            <a:off x="5105400" y="2174875"/>
            <a:ext cx="3581400" cy="3951288"/>
          </a:xfrm>
        </p:spPr>
        <p:txBody>
          <a:bodyPr/>
          <a:lstStyle/>
          <a:p>
            <a:r>
              <a:rPr lang="en-US" smtClean="0"/>
              <a:t>US DOE</a:t>
            </a:r>
          </a:p>
          <a:p>
            <a:r>
              <a:rPr lang="en-US" smtClean="0"/>
              <a:t>2007</a:t>
            </a:r>
          </a:p>
          <a:p>
            <a:r>
              <a:rPr lang="en-US" smtClean="0"/>
              <a:t>3 Year, $660,000</a:t>
            </a:r>
          </a:p>
          <a:p>
            <a:r>
              <a:rPr lang="en-US" smtClean="0"/>
              <a:t>Unique: How do you transform arts teaching and learning across an entire district?</a:t>
            </a:r>
            <a:endParaRPr lang="en-US" dirty="0"/>
          </a:p>
        </p:txBody>
      </p:sp>
    </p:spTree>
    <p:extLst>
      <p:ext uri="{BB962C8B-B14F-4D97-AF65-F5344CB8AC3E}">
        <p14:creationId xmlns:p14="http://schemas.microsoft.com/office/powerpoint/2010/main" val="14877661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718778212"/>
              </p:ext>
            </p:extLst>
          </p:nvPr>
        </p:nvGraphicFramePr>
        <p:xfrm>
          <a:off x="762000" y="1447800"/>
          <a:ext cx="6324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fontScale="90000"/>
          </a:bodyPr>
          <a:lstStyle/>
          <a:p>
            <a:r>
              <a:rPr lang="en-US" dirty="0" smtClean="0"/>
              <a:t>You can see how each class in your school is doing.</a:t>
            </a:r>
            <a:endParaRPr lang="en-US" dirty="0"/>
          </a:p>
        </p:txBody>
      </p:sp>
      <p:sp>
        <p:nvSpPr>
          <p:cNvPr id="4" name="Explosion 2 3"/>
          <p:cNvSpPr/>
          <p:nvPr/>
        </p:nvSpPr>
        <p:spPr>
          <a:xfrm>
            <a:off x="5029200" y="4597400"/>
            <a:ext cx="3962400" cy="2057400"/>
          </a:xfrm>
          <a:prstGeom prst="irregularSeal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Notice Applying Art Vocabulary</a:t>
            </a:r>
            <a:endParaRPr lang="en-US" dirty="0"/>
          </a:p>
        </p:txBody>
      </p:sp>
    </p:spTree>
    <p:extLst>
      <p:ext uri="{BB962C8B-B14F-4D97-AF65-F5344CB8AC3E}">
        <p14:creationId xmlns:p14="http://schemas.microsoft.com/office/powerpoint/2010/main" val="19959041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50719885"/>
              </p:ext>
            </p:extLst>
          </p:nvPr>
        </p:nvGraphicFramePr>
        <p:xfrm>
          <a:off x="685800" y="1676400"/>
          <a:ext cx="57150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fontScale="90000"/>
          </a:bodyPr>
          <a:lstStyle/>
          <a:p>
            <a:r>
              <a:rPr lang="en-US" dirty="0" smtClean="0"/>
              <a:t>You can track individual </a:t>
            </a:r>
            <a:r>
              <a:rPr lang="en-US" dirty="0"/>
              <a:t>s</a:t>
            </a:r>
            <a:r>
              <a:rPr lang="en-US" dirty="0" smtClean="0"/>
              <a:t>tudent scores.</a:t>
            </a:r>
            <a:endParaRPr lang="en-US" dirty="0"/>
          </a:p>
        </p:txBody>
      </p:sp>
      <p:sp>
        <p:nvSpPr>
          <p:cNvPr id="4" name="Explosion 2 3"/>
          <p:cNvSpPr/>
          <p:nvPr/>
        </p:nvSpPr>
        <p:spPr>
          <a:xfrm>
            <a:off x="4876800" y="4572000"/>
            <a:ext cx="3962400" cy="2057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Notice Reading Music Notation</a:t>
            </a:r>
            <a:endParaRPr lang="en-US" dirty="0"/>
          </a:p>
        </p:txBody>
      </p:sp>
    </p:spTree>
    <p:extLst>
      <p:ext uri="{BB962C8B-B14F-4D97-AF65-F5344CB8AC3E}">
        <p14:creationId xmlns:p14="http://schemas.microsoft.com/office/powerpoint/2010/main" val="10695577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When will you get the data?</a:t>
            </a:r>
            <a:endParaRPr lang="en-US" dirty="0"/>
          </a:p>
        </p:txBody>
      </p:sp>
      <p:sp>
        <p:nvSpPr>
          <p:cNvPr id="4" name="Content Placeholder 3"/>
          <p:cNvSpPr>
            <a:spLocks noGrp="1"/>
          </p:cNvSpPr>
          <p:nvPr>
            <p:ph idx="1"/>
          </p:nvPr>
        </p:nvSpPr>
        <p:spPr/>
        <p:txBody>
          <a:bodyPr/>
          <a:lstStyle/>
          <a:p>
            <a:r>
              <a:rPr lang="en-US" dirty="0" smtClean="0"/>
              <a:t>On line access:  Mid-Summer 2011</a:t>
            </a:r>
          </a:p>
          <a:p>
            <a:pPr lvl="1"/>
            <a:r>
              <a:rPr lang="en-US" dirty="0" smtClean="0"/>
              <a:t>You will receive a website link and password via email</a:t>
            </a:r>
          </a:p>
          <a:p>
            <a:r>
              <a:rPr lang="en-US" dirty="0" smtClean="0"/>
              <a:t>Final reports mailed beginning of ‘11-’12 School Year</a:t>
            </a:r>
            <a:endParaRPr lang="en-US" dirty="0"/>
          </a:p>
        </p:txBody>
      </p:sp>
    </p:spTree>
    <p:extLst>
      <p:ext uri="{BB962C8B-B14F-4D97-AF65-F5344CB8AC3E}">
        <p14:creationId xmlns:p14="http://schemas.microsoft.com/office/powerpoint/2010/main" val="100256138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 name="Rectangle 13"/>
          <p:cNvSpPr>
            <a:spLocks noGrp="1" noChangeArrowheads="1"/>
          </p:cNvSpPr>
          <p:nvPr>
            <p:ph type="title"/>
          </p:nvPr>
        </p:nvSpPr>
        <p:spPr/>
        <p:txBody>
          <a:bodyPr/>
          <a:lstStyle/>
          <a:p>
            <a:r>
              <a:rPr lang="en-US"/>
              <a:t>Visual Thinking Strategies</a:t>
            </a:r>
          </a:p>
        </p:txBody>
      </p:sp>
      <p:sp>
        <p:nvSpPr>
          <p:cNvPr id="5134" name="Rectangle 14"/>
          <p:cNvSpPr>
            <a:spLocks noGrp="1" noChangeArrowheads="1"/>
          </p:cNvSpPr>
          <p:nvPr>
            <p:ph idx="1"/>
          </p:nvPr>
        </p:nvSpPr>
        <p:spPr/>
        <p:txBody>
          <a:bodyPr/>
          <a:lstStyle/>
          <a:p>
            <a:r>
              <a:rPr lang="en-US"/>
              <a:t>Take a minute to look at this picture.</a:t>
            </a:r>
          </a:p>
          <a:p>
            <a:r>
              <a:rPr lang="en-US"/>
              <a:t>What is going on in this picture?</a:t>
            </a:r>
          </a:p>
          <a:p>
            <a:r>
              <a:rPr lang="en-US"/>
              <a:t>What do you SEE that makes you say that?</a:t>
            </a:r>
          </a:p>
          <a:p>
            <a:r>
              <a:rPr lang="en-US"/>
              <a:t>What more can we find.</a:t>
            </a:r>
          </a:p>
          <a:p>
            <a:r>
              <a:rPr lang="en-US"/>
              <a:t>Paraphrase! Point! Link!</a:t>
            </a:r>
          </a:p>
        </p:txBody>
      </p:sp>
      <p:grpSp>
        <p:nvGrpSpPr>
          <p:cNvPr id="5136" name="Group 16"/>
          <p:cNvGrpSpPr>
            <a:grpSpLocks/>
          </p:cNvGrpSpPr>
          <p:nvPr/>
        </p:nvGrpSpPr>
        <p:grpSpPr bwMode="auto">
          <a:xfrm>
            <a:off x="7467600" y="5791200"/>
            <a:ext cx="1524000" cy="854075"/>
            <a:chOff x="3360" y="3408"/>
            <a:chExt cx="960" cy="538"/>
          </a:xfrm>
        </p:grpSpPr>
        <p:sp>
          <p:nvSpPr>
            <p:cNvPr id="5137" name="Oval 17"/>
            <p:cNvSpPr>
              <a:spLocks noChangeArrowheads="1"/>
            </p:cNvSpPr>
            <p:nvPr/>
          </p:nvSpPr>
          <p:spPr bwMode="auto">
            <a:xfrm>
              <a:off x="3696" y="3408"/>
              <a:ext cx="624" cy="53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white"/>
                </a:solidFill>
              </a:endParaRPr>
            </a:p>
          </p:txBody>
        </p:sp>
        <p:pic>
          <p:nvPicPr>
            <p:cNvPr id="5138" name="Picture 18"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3408"/>
              <a:ext cx="912" cy="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71723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C:\Users\Raymond Veon\Documents\Fed PD Art Ed Grant\VTS and Images for VTS\Grade 5 Year 3\Yr3_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533400"/>
            <a:ext cx="8205787"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425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Visual Thinking Strategies</a:t>
            </a:r>
          </a:p>
        </p:txBody>
      </p:sp>
      <p:sp>
        <p:nvSpPr>
          <p:cNvPr id="8195" name="Rectangle 3"/>
          <p:cNvSpPr>
            <a:spLocks noGrp="1" noChangeArrowheads="1"/>
          </p:cNvSpPr>
          <p:nvPr>
            <p:ph idx="1"/>
          </p:nvPr>
        </p:nvSpPr>
        <p:spPr/>
        <p:txBody>
          <a:bodyPr>
            <a:normAutofit fontScale="92500" lnSpcReduction="10000"/>
          </a:bodyPr>
          <a:lstStyle/>
          <a:p>
            <a:pPr>
              <a:lnSpc>
                <a:spcPct val="90000"/>
              </a:lnSpc>
            </a:pPr>
            <a:r>
              <a:rPr lang="en-US" sz="2400"/>
              <a:t>Ten lessons per year (Two 15 minute VTS sessions=1 lesson)</a:t>
            </a:r>
          </a:p>
          <a:p>
            <a:pPr>
              <a:lnSpc>
                <a:spcPct val="90000"/>
              </a:lnSpc>
            </a:pPr>
            <a:r>
              <a:rPr lang="en-US" sz="2400"/>
              <a:t>Increases writing skills</a:t>
            </a:r>
          </a:p>
          <a:p>
            <a:pPr>
              <a:lnSpc>
                <a:spcPct val="90000"/>
              </a:lnSpc>
            </a:pPr>
            <a:r>
              <a:rPr lang="en-US" sz="2400"/>
              <a:t>Over three years, raises reading/LA and math scores (12% and 16%, Grades 3-5 in Miami-Dade County)</a:t>
            </a:r>
          </a:p>
          <a:p>
            <a:pPr>
              <a:lnSpc>
                <a:spcPct val="90000"/>
              </a:lnSpc>
            </a:pPr>
            <a:r>
              <a:rPr lang="en-US" sz="2400"/>
              <a:t>Create confidence in student’s ability to comprehend complexity</a:t>
            </a:r>
          </a:p>
          <a:p>
            <a:pPr>
              <a:lnSpc>
                <a:spcPct val="90000"/>
              </a:lnSpc>
            </a:pPr>
            <a:r>
              <a:rPr lang="en-US" sz="2400"/>
              <a:t>Foster a desire to learn and take risks</a:t>
            </a:r>
          </a:p>
          <a:p>
            <a:pPr>
              <a:lnSpc>
                <a:spcPct val="90000"/>
              </a:lnSpc>
            </a:pPr>
            <a:r>
              <a:rPr lang="en-US" sz="2400"/>
              <a:t>Encourage students to value their own ideas while listening and building on the ideas of others</a:t>
            </a:r>
          </a:p>
        </p:txBody>
      </p:sp>
      <p:grpSp>
        <p:nvGrpSpPr>
          <p:cNvPr id="8197" name="Group 5"/>
          <p:cNvGrpSpPr>
            <a:grpSpLocks/>
          </p:cNvGrpSpPr>
          <p:nvPr/>
        </p:nvGrpSpPr>
        <p:grpSpPr bwMode="auto">
          <a:xfrm>
            <a:off x="7467600" y="5791200"/>
            <a:ext cx="1524000" cy="854075"/>
            <a:chOff x="3360" y="3408"/>
            <a:chExt cx="960" cy="538"/>
          </a:xfrm>
        </p:grpSpPr>
        <p:sp>
          <p:nvSpPr>
            <p:cNvPr id="8198" name="Oval 6"/>
            <p:cNvSpPr>
              <a:spLocks noChangeArrowheads="1"/>
            </p:cNvSpPr>
            <p:nvPr/>
          </p:nvSpPr>
          <p:spPr bwMode="auto">
            <a:xfrm>
              <a:off x="3696" y="3408"/>
              <a:ext cx="624" cy="53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99" name="Picture 7"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3408"/>
              <a:ext cx="912" cy="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74202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Visual Thinking Strategies</a:t>
            </a:r>
          </a:p>
        </p:txBody>
      </p:sp>
      <p:sp>
        <p:nvSpPr>
          <p:cNvPr id="12291" name="Rectangle 3"/>
          <p:cNvSpPr>
            <a:spLocks noGrp="1" noChangeArrowheads="1"/>
          </p:cNvSpPr>
          <p:nvPr>
            <p:ph idx="1"/>
          </p:nvPr>
        </p:nvSpPr>
        <p:spPr/>
        <p:txBody>
          <a:bodyPr>
            <a:normAutofit fontScale="92500" lnSpcReduction="20000"/>
          </a:bodyPr>
          <a:lstStyle/>
          <a:p>
            <a:pPr>
              <a:lnSpc>
                <a:spcPct val="90000"/>
              </a:lnSpc>
            </a:pPr>
            <a:r>
              <a:rPr lang="en-US" sz="2800"/>
              <a:t>Thinking behaviors</a:t>
            </a:r>
          </a:p>
          <a:p>
            <a:pPr lvl="1">
              <a:lnSpc>
                <a:spcPct val="90000"/>
              </a:lnSpc>
            </a:pPr>
            <a:r>
              <a:rPr lang="en-US" sz="2400"/>
              <a:t>Making complex observations</a:t>
            </a:r>
          </a:p>
          <a:p>
            <a:pPr lvl="1">
              <a:lnSpc>
                <a:spcPct val="90000"/>
              </a:lnSpc>
            </a:pPr>
            <a:r>
              <a:rPr lang="en-US" sz="2400"/>
              <a:t>Drawing conclusions</a:t>
            </a:r>
          </a:p>
          <a:p>
            <a:pPr lvl="1">
              <a:lnSpc>
                <a:spcPct val="90000"/>
              </a:lnSpc>
            </a:pPr>
            <a:r>
              <a:rPr lang="en-US" sz="2400"/>
              <a:t>Expressing and articulating ideas in discussion and writing</a:t>
            </a:r>
          </a:p>
          <a:p>
            <a:pPr lvl="1">
              <a:lnSpc>
                <a:spcPct val="90000"/>
              </a:lnSpc>
            </a:pPr>
            <a:r>
              <a:rPr lang="en-US" sz="2400"/>
              <a:t>Considering a range of possibilities (Speculative Inquiry, one of the stages of the creative process)</a:t>
            </a:r>
          </a:p>
          <a:p>
            <a:pPr lvl="1">
              <a:lnSpc>
                <a:spcPct val="90000"/>
              </a:lnSpc>
            </a:pPr>
            <a:r>
              <a:rPr lang="en-US" sz="2400"/>
              <a:t>Revising</a:t>
            </a:r>
          </a:p>
          <a:p>
            <a:pPr lvl="1">
              <a:lnSpc>
                <a:spcPct val="90000"/>
              </a:lnSpc>
            </a:pPr>
            <a:r>
              <a:rPr lang="en-US" sz="2400"/>
              <a:t>Elaborating</a:t>
            </a:r>
          </a:p>
          <a:p>
            <a:pPr lvl="1">
              <a:lnSpc>
                <a:spcPct val="90000"/>
              </a:lnSpc>
            </a:pPr>
            <a:r>
              <a:rPr lang="en-US" sz="2400"/>
              <a:t>Applying these behaviors to new situations without prompting</a:t>
            </a:r>
          </a:p>
        </p:txBody>
      </p:sp>
      <p:grpSp>
        <p:nvGrpSpPr>
          <p:cNvPr id="12293" name="Group 5"/>
          <p:cNvGrpSpPr>
            <a:grpSpLocks/>
          </p:cNvGrpSpPr>
          <p:nvPr/>
        </p:nvGrpSpPr>
        <p:grpSpPr bwMode="auto">
          <a:xfrm>
            <a:off x="7467600" y="5791200"/>
            <a:ext cx="1524000" cy="854075"/>
            <a:chOff x="3360" y="3408"/>
            <a:chExt cx="960" cy="538"/>
          </a:xfrm>
        </p:grpSpPr>
        <p:sp>
          <p:nvSpPr>
            <p:cNvPr id="12294" name="Oval 6"/>
            <p:cNvSpPr>
              <a:spLocks noChangeArrowheads="1"/>
            </p:cNvSpPr>
            <p:nvPr/>
          </p:nvSpPr>
          <p:spPr bwMode="auto">
            <a:xfrm>
              <a:off x="3696" y="3408"/>
              <a:ext cx="624" cy="53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95" name="Picture 7"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3408"/>
              <a:ext cx="912" cy="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88620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Visual Thinking Strategies</a:t>
            </a:r>
          </a:p>
        </p:txBody>
      </p:sp>
      <p:sp>
        <p:nvSpPr>
          <p:cNvPr id="13315" name="Rectangle 3"/>
          <p:cNvSpPr>
            <a:spLocks noGrp="1" noChangeArrowheads="1"/>
          </p:cNvSpPr>
          <p:nvPr>
            <p:ph idx="1"/>
          </p:nvPr>
        </p:nvSpPr>
        <p:spPr/>
        <p:txBody>
          <a:bodyPr>
            <a:normAutofit fontScale="92500" lnSpcReduction="10000"/>
          </a:bodyPr>
          <a:lstStyle/>
          <a:p>
            <a:r>
              <a:rPr lang="en-US" sz="2800"/>
              <a:t>In order to write well, we must speak well—too little time is spent with students in conversation to allow speaking skills to develop</a:t>
            </a:r>
          </a:p>
          <a:p>
            <a:r>
              <a:rPr lang="en-US" sz="2800"/>
              <a:t>By paraphrasing, teachers build grammar, syntax, and vocabulary</a:t>
            </a:r>
          </a:p>
          <a:p>
            <a:r>
              <a:rPr lang="en-US" sz="2800"/>
              <a:t>Teaches how to make observations, draw inferences, and justify statements by citing evidence…skills useful in what other subject?</a:t>
            </a:r>
          </a:p>
        </p:txBody>
      </p:sp>
      <p:grpSp>
        <p:nvGrpSpPr>
          <p:cNvPr id="13318" name="Group 6"/>
          <p:cNvGrpSpPr>
            <a:grpSpLocks/>
          </p:cNvGrpSpPr>
          <p:nvPr/>
        </p:nvGrpSpPr>
        <p:grpSpPr bwMode="auto">
          <a:xfrm>
            <a:off x="7467600" y="5791200"/>
            <a:ext cx="1524000" cy="854075"/>
            <a:chOff x="3360" y="3408"/>
            <a:chExt cx="960" cy="538"/>
          </a:xfrm>
        </p:grpSpPr>
        <p:sp>
          <p:nvSpPr>
            <p:cNvPr id="13319" name="Oval 7"/>
            <p:cNvSpPr>
              <a:spLocks noChangeArrowheads="1"/>
            </p:cNvSpPr>
            <p:nvPr/>
          </p:nvSpPr>
          <p:spPr bwMode="auto">
            <a:xfrm>
              <a:off x="3696" y="3408"/>
              <a:ext cx="624" cy="53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320" name="Picture 8"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3408"/>
              <a:ext cx="912" cy="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01790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will the On-line Assessments look like?</a:t>
            </a:r>
            <a:endParaRPr lang="en-US" dirty="0"/>
          </a:p>
        </p:txBody>
      </p:sp>
      <p:sp>
        <p:nvSpPr>
          <p:cNvPr id="3" name="Content Placeholder 2"/>
          <p:cNvSpPr>
            <a:spLocks noGrp="1"/>
          </p:cNvSpPr>
          <p:nvPr>
            <p:ph sz="quarter" idx="1"/>
          </p:nvPr>
        </p:nvSpPr>
        <p:spPr/>
        <p:txBody>
          <a:bodyPr/>
          <a:lstStyle/>
          <a:p>
            <a:r>
              <a:rPr lang="en-US" dirty="0" smtClean="0"/>
              <a:t>Conceptual Knowledge and Vocabulary (</a:t>
            </a:r>
            <a:r>
              <a:rPr lang="en-US" dirty="0" smtClean="0">
                <a:solidFill>
                  <a:srgbClr val="FF0000"/>
                </a:solidFill>
              </a:rPr>
              <a:t>CKV</a:t>
            </a:r>
            <a:r>
              <a:rPr lang="en-US" dirty="0" smtClean="0"/>
              <a:t>)</a:t>
            </a:r>
          </a:p>
          <a:p>
            <a:r>
              <a:rPr lang="en-US" dirty="0" smtClean="0"/>
              <a:t>Questions grouped by category</a:t>
            </a:r>
          </a:p>
          <a:p>
            <a:r>
              <a:rPr lang="en-US" dirty="0" smtClean="0"/>
              <a:t>Multiple choice and short answer</a:t>
            </a:r>
          </a:p>
          <a:p>
            <a:r>
              <a:rPr lang="en-US" dirty="0" smtClean="0"/>
              <a:t>Few recall </a:t>
            </a:r>
            <a:r>
              <a:rPr lang="en-US" dirty="0" smtClean="0"/>
              <a:t>items</a:t>
            </a:r>
          </a:p>
          <a:p>
            <a:r>
              <a:rPr lang="en-US" dirty="0" smtClean="0"/>
              <a:t>Many </a:t>
            </a:r>
            <a:r>
              <a:rPr lang="en-US" dirty="0" smtClean="0"/>
              <a:t>analysis and interpretation questions</a:t>
            </a:r>
            <a:endParaRPr lang="en-US" dirty="0"/>
          </a:p>
        </p:txBody>
      </p:sp>
    </p:spTree>
    <p:extLst>
      <p:ext uri="{BB962C8B-B14F-4D97-AF65-F5344CB8AC3E}">
        <p14:creationId xmlns:p14="http://schemas.microsoft.com/office/powerpoint/2010/main" val="21949630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Breakdown of Questions</a:t>
            </a:r>
            <a:endParaRPr lang="en-US" dirty="0"/>
          </a:p>
        </p:txBody>
      </p:sp>
      <p:sp>
        <p:nvSpPr>
          <p:cNvPr id="3" name="Content Placeholder 2"/>
          <p:cNvSpPr>
            <a:spLocks noGrp="1"/>
          </p:cNvSpPr>
          <p:nvPr>
            <p:ph sz="quarter" idx="1"/>
          </p:nvPr>
        </p:nvSpPr>
        <p:spPr/>
        <p:txBody>
          <a:bodyPr>
            <a:normAutofit fontScale="85000" lnSpcReduction="20000"/>
          </a:bodyPr>
          <a:lstStyle/>
          <a:p>
            <a:pPr marL="0" indent="0">
              <a:buNone/>
            </a:pPr>
            <a:r>
              <a:rPr lang="en-US" dirty="0"/>
              <a:t>High School Categories:</a:t>
            </a:r>
          </a:p>
          <a:p>
            <a:pPr marL="0" indent="0">
              <a:buNone/>
            </a:pPr>
            <a:endParaRPr lang="en-US" dirty="0"/>
          </a:p>
          <a:p>
            <a:r>
              <a:rPr lang="en-US" dirty="0"/>
              <a:t>Slides 2-7: Art Methods and Materials</a:t>
            </a:r>
          </a:p>
          <a:p>
            <a:r>
              <a:rPr lang="en-US" dirty="0"/>
              <a:t>Slides 8-17: Art Concepts</a:t>
            </a:r>
          </a:p>
          <a:p>
            <a:r>
              <a:rPr lang="en-US" dirty="0"/>
              <a:t>Slides 18-22: Artistic Thinking</a:t>
            </a:r>
          </a:p>
          <a:p>
            <a:r>
              <a:rPr lang="en-US" dirty="0"/>
              <a:t>Slide 23: Art Concepts</a:t>
            </a:r>
          </a:p>
          <a:p>
            <a:r>
              <a:rPr lang="en-US" dirty="0"/>
              <a:t>Slides 24-26: Art Concepts</a:t>
            </a:r>
          </a:p>
          <a:p>
            <a:r>
              <a:rPr lang="en-US" dirty="0"/>
              <a:t>Slides 27-29: </a:t>
            </a:r>
            <a:r>
              <a:rPr lang="en-US" dirty="0">
                <a:solidFill>
                  <a:srgbClr val="FF0000"/>
                </a:solidFill>
              </a:rPr>
              <a:t>Art and Technology</a:t>
            </a:r>
          </a:p>
          <a:p>
            <a:r>
              <a:rPr lang="en-US" dirty="0"/>
              <a:t>Slides 30-34: Design Concepts</a:t>
            </a:r>
          </a:p>
          <a:p>
            <a:r>
              <a:rPr lang="en-US" dirty="0"/>
              <a:t>Slides 35-39: </a:t>
            </a:r>
            <a:r>
              <a:rPr lang="en-US" dirty="0">
                <a:solidFill>
                  <a:srgbClr val="FF0000"/>
                </a:solidFill>
              </a:rPr>
              <a:t>Postmodern Concepts</a:t>
            </a:r>
          </a:p>
          <a:p>
            <a:r>
              <a:rPr lang="en-US" dirty="0"/>
              <a:t>Slides 40-43: Major Themes in Art</a:t>
            </a:r>
          </a:p>
          <a:p>
            <a:r>
              <a:rPr lang="en-US" dirty="0"/>
              <a:t>Slides 44-45: </a:t>
            </a:r>
            <a:r>
              <a:rPr lang="en-US" dirty="0">
                <a:solidFill>
                  <a:srgbClr val="FF0000"/>
                </a:solidFill>
              </a:rPr>
              <a:t>Creative Strategies</a:t>
            </a:r>
          </a:p>
          <a:p>
            <a:endParaRPr lang="en-US" dirty="0"/>
          </a:p>
        </p:txBody>
      </p:sp>
    </p:spTree>
    <p:extLst>
      <p:ext uri="{BB962C8B-B14F-4D97-AF65-F5344CB8AC3E}">
        <p14:creationId xmlns:p14="http://schemas.microsoft.com/office/powerpoint/2010/main" val="984348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ymond veon\documents\Fed PD Art Ed Grant\ArtsAPS Overview and Graphics\Federal Grant Overview Diag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3991" y="647700"/>
            <a:ext cx="5651209" cy="519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2550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Art Connections to Math</a:t>
            </a:r>
          </a:p>
        </p:txBody>
      </p:sp>
      <p:sp>
        <p:nvSpPr>
          <p:cNvPr id="4" name="Text Placeholder 3"/>
          <p:cNvSpPr>
            <a:spLocks noGrp="1"/>
          </p:cNvSpPr>
          <p:nvPr>
            <p:ph type="body" sz="half" idx="2"/>
          </p:nvPr>
        </p:nvSpPr>
        <p:spPr/>
        <p:txBody>
          <a:bodyPr/>
          <a:lstStyle/>
          <a:p>
            <a:pPr>
              <a:defRPr/>
            </a:pPr>
            <a:r>
              <a:rPr lang="en-US" dirty="0" smtClean="0"/>
              <a:t>21. The illustration above shows the proportions of a person’s face. Based on this illustration, the distance between the chin and the tip of the nose is what fraction of the total distance between the chin and the top of the head?</a:t>
            </a:r>
          </a:p>
          <a:p>
            <a:pPr>
              <a:defRPr/>
            </a:pPr>
            <a:endParaRPr lang="en-US" dirty="0"/>
          </a:p>
          <a:p>
            <a:pPr marL="342900" indent="-342900">
              <a:buFontTx/>
              <a:buAutoNum type="alphaUcPeriod"/>
              <a:defRPr/>
            </a:pPr>
            <a:r>
              <a:rPr lang="en-US" dirty="0" smtClean="0"/>
              <a:t>1/5 </a:t>
            </a:r>
          </a:p>
          <a:p>
            <a:pPr marL="342900" indent="-342900">
              <a:buFontTx/>
              <a:buAutoNum type="alphaUcPeriod"/>
              <a:defRPr/>
            </a:pPr>
            <a:r>
              <a:rPr lang="en-US" dirty="0" smtClean="0"/>
              <a:t>1/4 </a:t>
            </a:r>
          </a:p>
          <a:p>
            <a:pPr marL="342900" indent="-342900">
              <a:buFontTx/>
              <a:buAutoNum type="alphaUcPeriod"/>
              <a:defRPr/>
            </a:pPr>
            <a:r>
              <a:rPr lang="en-US" dirty="0" smtClean="0"/>
              <a:t>1/3</a:t>
            </a:r>
          </a:p>
          <a:p>
            <a:pPr marL="342900" indent="-342900">
              <a:buFontTx/>
              <a:buAutoNum type="alphaUcPeriod"/>
              <a:defRPr/>
            </a:pPr>
            <a:r>
              <a:rPr lang="en-US" dirty="0" smtClean="0"/>
              <a:t>1/8</a:t>
            </a:r>
          </a:p>
          <a:p>
            <a:pPr marL="342900" indent="-342900">
              <a:buFontTx/>
              <a:buAutoNum type="alphaUcPeriod"/>
              <a:defRPr/>
            </a:pPr>
            <a:endParaRPr lang="en-US" dirty="0"/>
          </a:p>
        </p:txBody>
      </p:sp>
      <p:pic>
        <p:nvPicPr>
          <p:cNvPr id="24580" name="Picture 2" descr="http://www.artyfactory.com/portraits/images/proportions_of_a_head_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0"/>
            <a:ext cx="40671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433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aymond Veon\Pictures\8th grade assessment Images\Sighting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685800"/>
            <a:ext cx="4949825" cy="3511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8788" y="4495800"/>
            <a:ext cx="6998411" cy="1754326"/>
          </a:xfrm>
          <a:prstGeom prst="rect">
            <a:avLst/>
          </a:prstGeom>
          <a:noFill/>
        </p:spPr>
        <p:txBody>
          <a:bodyPr wrap="square" rtlCol="0">
            <a:spAutoFit/>
          </a:bodyPr>
          <a:lstStyle/>
          <a:p>
            <a:r>
              <a:rPr lang="en-US" dirty="0" smtClean="0"/>
              <a:t>When drawing or painting from life, why would you use the sighting strategy illustrated above? </a:t>
            </a:r>
          </a:p>
          <a:p>
            <a:r>
              <a:rPr lang="en-US" dirty="0" smtClean="0"/>
              <a:t>A. To determine how to draw a straight line</a:t>
            </a:r>
          </a:p>
          <a:p>
            <a:r>
              <a:rPr lang="en-US" dirty="0" smtClean="0"/>
              <a:t>B. To determine the height of a vertical line</a:t>
            </a:r>
          </a:p>
          <a:p>
            <a:r>
              <a:rPr lang="en-US" dirty="0" smtClean="0"/>
              <a:t>C. To measure the width of an area</a:t>
            </a:r>
          </a:p>
          <a:p>
            <a:r>
              <a:rPr lang="en-US" dirty="0" smtClean="0"/>
              <a:t>D. To determine how to depict an angle</a:t>
            </a:r>
          </a:p>
        </p:txBody>
      </p:sp>
    </p:spTree>
    <p:extLst>
      <p:ext uri="{BB962C8B-B14F-4D97-AF65-F5344CB8AC3E}">
        <p14:creationId xmlns:p14="http://schemas.microsoft.com/office/powerpoint/2010/main" val="14426039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help.adobe.com/en_US/PhotoshopElements/8.0/Win/Using/images/se_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20" y="880934"/>
            <a:ext cx="3753838" cy="27099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ttp://www.webdesign.org/img_articles/4722/bsczp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217" y="880934"/>
            <a:ext cx="3666983" cy="2709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http://www.ukdesignernetwork.com/tutorials/images/ani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2264362"/>
            <a:ext cx="2295525" cy="3028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8788" y="3988475"/>
            <a:ext cx="6998411" cy="1754326"/>
          </a:xfrm>
          <a:prstGeom prst="rect">
            <a:avLst/>
          </a:prstGeom>
          <a:noFill/>
        </p:spPr>
        <p:txBody>
          <a:bodyPr wrap="square" rtlCol="0">
            <a:spAutoFit/>
          </a:bodyPr>
          <a:lstStyle/>
          <a:p>
            <a:r>
              <a:rPr lang="en-US" dirty="0" smtClean="0"/>
              <a:t>In the pictures above, what digital imaging tool is being used?</a:t>
            </a:r>
          </a:p>
          <a:p>
            <a:endParaRPr lang="en-US" dirty="0" smtClean="0"/>
          </a:p>
          <a:p>
            <a:r>
              <a:rPr lang="en-US" dirty="0" smtClean="0"/>
              <a:t>A. Eraser Tool</a:t>
            </a:r>
          </a:p>
          <a:p>
            <a:r>
              <a:rPr lang="en-US" dirty="0" smtClean="0"/>
              <a:t>B. Drawing Tool</a:t>
            </a:r>
          </a:p>
          <a:p>
            <a:r>
              <a:rPr lang="en-US" dirty="0" smtClean="0"/>
              <a:t>C. Move Tool</a:t>
            </a:r>
          </a:p>
          <a:p>
            <a:r>
              <a:rPr lang="en-US" dirty="0" smtClean="0"/>
              <a:t>D. Fill or Paint Bucket Tool</a:t>
            </a:r>
          </a:p>
        </p:txBody>
      </p:sp>
    </p:spTree>
    <p:extLst>
      <p:ext uri="{BB962C8B-B14F-4D97-AF65-F5344CB8AC3E}">
        <p14:creationId xmlns:p14="http://schemas.microsoft.com/office/powerpoint/2010/main" val="35241853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blog.lib.umn.edu/khoth002/architecture/flowers.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858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blog.lib.umn.edu/khoth002/architecture/flowers.bmp"/>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685800" y="2895600"/>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blog.lib.umn.edu/khoth002/architecture/flowers.bmp"/>
          <p:cNvPicPr>
            <a:picLocks noChangeAspect="1" noChangeArrowheads="1"/>
          </p:cNvPicPr>
          <p:nvPr/>
        </p:nvPicPr>
        <p:blipFill>
          <a:blip r:embed="rId6" cstate="print">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2895600" y="2895600"/>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blog.lib.umn.edu/khoth002/architecture/flowers.bmp"/>
          <p:cNvPicPr>
            <a:picLocks noChangeAspect="1" noChangeArrowheads="1"/>
          </p:cNvPicPr>
          <p:nvPr/>
        </p:nvPicPr>
        <p:blipFill>
          <a:blip r:embed="rId7"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895600" y="4543853"/>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blog.lib.umn.edu/khoth002/architecture/flowers.bmp"/>
          <p:cNvPicPr>
            <a:picLocks noChangeAspect="1" noChangeArrowheads="1"/>
          </p:cNvPicPr>
          <p:nvPr/>
        </p:nvPicPr>
        <p:blipFill>
          <a:blip r:embed="rId8" cstate="print">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685800" y="4572000"/>
            <a:ext cx="1981200"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57800" y="2895600"/>
            <a:ext cx="3505199" cy="3139321"/>
          </a:xfrm>
          <a:prstGeom prst="rect">
            <a:avLst/>
          </a:prstGeom>
          <a:noFill/>
        </p:spPr>
        <p:txBody>
          <a:bodyPr wrap="square" rtlCol="0">
            <a:spAutoFit/>
          </a:bodyPr>
          <a:lstStyle/>
          <a:p>
            <a:r>
              <a:rPr lang="en-US" dirty="0" smtClean="0"/>
              <a:t>Look at the pictures. The four pictures below the original have been changed. What digital imaging tool was used to make the four variations that we see below the original?</a:t>
            </a:r>
          </a:p>
          <a:p>
            <a:endParaRPr lang="en-US" dirty="0" smtClean="0"/>
          </a:p>
          <a:p>
            <a:r>
              <a:rPr lang="en-US" dirty="0" smtClean="0"/>
              <a:t>A. Eraser Tool</a:t>
            </a:r>
          </a:p>
          <a:p>
            <a:r>
              <a:rPr lang="en-US" dirty="0" smtClean="0"/>
              <a:t>B. Filter Tool</a:t>
            </a:r>
          </a:p>
          <a:p>
            <a:r>
              <a:rPr lang="en-US" dirty="0" smtClean="0"/>
              <a:t>C. Move Tool</a:t>
            </a:r>
          </a:p>
          <a:p>
            <a:r>
              <a:rPr lang="en-US" dirty="0" smtClean="0"/>
              <a:t>D. Selection Tool</a:t>
            </a:r>
          </a:p>
        </p:txBody>
      </p:sp>
      <p:sp>
        <p:nvSpPr>
          <p:cNvPr id="2" name="TextBox 1"/>
          <p:cNvSpPr txBox="1"/>
          <p:nvPr/>
        </p:nvSpPr>
        <p:spPr>
          <a:xfrm>
            <a:off x="4191000" y="914400"/>
            <a:ext cx="917239" cy="369332"/>
          </a:xfrm>
          <a:prstGeom prst="rect">
            <a:avLst/>
          </a:prstGeom>
          <a:noFill/>
        </p:spPr>
        <p:txBody>
          <a:bodyPr wrap="none" rtlCol="0">
            <a:spAutoFit/>
          </a:bodyPr>
          <a:lstStyle/>
          <a:p>
            <a:r>
              <a:rPr lang="en-US" dirty="0" smtClean="0"/>
              <a:t>Original</a:t>
            </a:r>
            <a:endParaRPr lang="en-US" dirty="0"/>
          </a:p>
        </p:txBody>
      </p:sp>
    </p:spTree>
    <p:extLst>
      <p:ext uri="{BB962C8B-B14F-4D97-AF65-F5344CB8AC3E}">
        <p14:creationId xmlns:p14="http://schemas.microsoft.com/office/powerpoint/2010/main" val="10284616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aymond Veon\Documents\Fed PD Art Ed Grant\VTS and Images for VTS\Grade 6\6.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550" y="533400"/>
            <a:ext cx="383808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6"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4965"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165"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365"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p:cNvSpPr/>
          <p:nvPr/>
        </p:nvSpPr>
        <p:spPr>
          <a:xfrm>
            <a:off x="745430" y="4343400"/>
            <a:ext cx="1159570" cy="1143000"/>
          </a:xfrm>
          <a:prstGeom prst="triangle">
            <a:avLst/>
          </a:prstGeom>
          <a:solidFill>
            <a:schemeClr val="accent1">
              <a:alpha val="41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42257" y="4267200"/>
            <a:ext cx="1066800" cy="1066800"/>
          </a:xfrm>
          <a:prstGeom prst="ellipse">
            <a:avLst/>
          </a:prstGeom>
          <a:solidFill>
            <a:schemeClr val="accent1">
              <a:alpha val="41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6705600" y="4419600"/>
            <a:ext cx="1371600" cy="1143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876800" y="4267200"/>
            <a:ext cx="1457989" cy="1066800"/>
          </a:xfrm>
          <a:prstGeom prst="rect">
            <a:avLst/>
          </a:prstGeom>
          <a:solidFill>
            <a:schemeClr val="accent1">
              <a:alpha val="41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952999" y="704193"/>
            <a:ext cx="3733801" cy="1384995"/>
          </a:xfrm>
          <a:prstGeom prst="rect">
            <a:avLst/>
          </a:prstGeom>
          <a:noFill/>
        </p:spPr>
        <p:txBody>
          <a:bodyPr wrap="square" rtlCol="0">
            <a:spAutoFit/>
          </a:bodyPr>
          <a:lstStyle/>
          <a:p>
            <a:r>
              <a:rPr lang="en-US" sz="1400" dirty="0" smtClean="0"/>
              <a:t>Artists often use “hidden” basic shapes to organize the overall visual dynamics in their art. Which of the choices below shows the major, dominant shape motif that George Bellows  used in composing his painting, </a:t>
            </a:r>
            <a:r>
              <a:rPr lang="en-US" sz="1400" i="1" dirty="0" smtClean="0"/>
              <a:t>Dempsey and </a:t>
            </a:r>
            <a:r>
              <a:rPr lang="en-US" sz="1400" i="1" dirty="0" err="1" smtClean="0"/>
              <a:t>Firpo</a:t>
            </a:r>
            <a:r>
              <a:rPr lang="en-US" sz="1400" dirty="0" smtClean="0"/>
              <a:t> (1924)?</a:t>
            </a:r>
          </a:p>
        </p:txBody>
      </p:sp>
      <p:sp>
        <p:nvSpPr>
          <p:cNvPr id="16" name="TextBox 15"/>
          <p:cNvSpPr txBox="1"/>
          <p:nvPr/>
        </p:nvSpPr>
        <p:spPr>
          <a:xfrm>
            <a:off x="1249142" y="5845421"/>
            <a:ext cx="324128" cy="369332"/>
          </a:xfrm>
          <a:prstGeom prst="rect">
            <a:avLst/>
          </a:prstGeom>
          <a:noFill/>
        </p:spPr>
        <p:txBody>
          <a:bodyPr wrap="none" rtlCol="0">
            <a:spAutoFit/>
          </a:bodyPr>
          <a:lstStyle/>
          <a:p>
            <a:r>
              <a:rPr lang="en-US" b="1" dirty="0" smtClean="0"/>
              <a:t>A</a:t>
            </a:r>
            <a:endParaRPr lang="en-US" b="1" dirty="0"/>
          </a:p>
        </p:txBody>
      </p:sp>
      <p:sp>
        <p:nvSpPr>
          <p:cNvPr id="17" name="TextBox 16"/>
          <p:cNvSpPr txBox="1"/>
          <p:nvPr/>
        </p:nvSpPr>
        <p:spPr>
          <a:xfrm>
            <a:off x="3302213" y="5845421"/>
            <a:ext cx="324128" cy="369332"/>
          </a:xfrm>
          <a:prstGeom prst="rect">
            <a:avLst/>
          </a:prstGeom>
          <a:noFill/>
        </p:spPr>
        <p:txBody>
          <a:bodyPr wrap="none" rtlCol="0">
            <a:spAutoFit/>
          </a:bodyPr>
          <a:lstStyle/>
          <a:p>
            <a:r>
              <a:rPr lang="en-US" b="1" dirty="0" smtClean="0"/>
              <a:t>B</a:t>
            </a:r>
            <a:endParaRPr lang="en-US" b="1" dirty="0"/>
          </a:p>
        </p:txBody>
      </p:sp>
      <p:sp>
        <p:nvSpPr>
          <p:cNvPr id="18" name="TextBox 17"/>
          <p:cNvSpPr txBox="1"/>
          <p:nvPr/>
        </p:nvSpPr>
        <p:spPr>
          <a:xfrm>
            <a:off x="5283413" y="5845421"/>
            <a:ext cx="306494" cy="369332"/>
          </a:xfrm>
          <a:prstGeom prst="rect">
            <a:avLst/>
          </a:prstGeom>
          <a:noFill/>
        </p:spPr>
        <p:txBody>
          <a:bodyPr wrap="none" rtlCol="0">
            <a:spAutoFit/>
          </a:bodyPr>
          <a:lstStyle/>
          <a:p>
            <a:r>
              <a:rPr lang="en-US" b="1" dirty="0" smtClean="0"/>
              <a:t>C</a:t>
            </a:r>
            <a:endParaRPr lang="en-US" b="1" dirty="0"/>
          </a:p>
        </p:txBody>
      </p:sp>
      <p:sp>
        <p:nvSpPr>
          <p:cNvPr id="19" name="Rectangle 18"/>
          <p:cNvSpPr/>
          <p:nvPr/>
        </p:nvSpPr>
        <p:spPr>
          <a:xfrm>
            <a:off x="7229336" y="5845421"/>
            <a:ext cx="330540" cy="369332"/>
          </a:xfrm>
          <a:prstGeom prst="rect">
            <a:avLst/>
          </a:prstGeom>
        </p:spPr>
        <p:txBody>
          <a:bodyPr wrap="none">
            <a:spAutoFit/>
          </a:bodyPr>
          <a:lstStyle/>
          <a:p>
            <a:r>
              <a:rPr lang="en-US" b="1" dirty="0" smtClean="0"/>
              <a:t>D</a:t>
            </a:r>
            <a:endParaRPr lang="en-US" b="1" dirty="0"/>
          </a:p>
        </p:txBody>
      </p:sp>
    </p:spTree>
    <p:extLst>
      <p:ext uri="{BB962C8B-B14F-4D97-AF65-F5344CB8AC3E}">
        <p14:creationId xmlns:p14="http://schemas.microsoft.com/office/powerpoint/2010/main" val="8197136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Users\Raymond Veon\Pictures\HS Assessment images from Davis Design Book\2010-12-04\Clay wet leather hard greenware fi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799" y="685800"/>
            <a:ext cx="6899123"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0" y="3015734"/>
            <a:ext cx="327334" cy="369332"/>
          </a:xfrm>
          <a:prstGeom prst="rect">
            <a:avLst/>
          </a:prstGeom>
          <a:noFill/>
        </p:spPr>
        <p:txBody>
          <a:bodyPr wrap="none" rtlCol="0">
            <a:spAutoFit/>
          </a:bodyPr>
          <a:lstStyle/>
          <a:p>
            <a:r>
              <a:rPr lang="en-US" dirty="0"/>
              <a:t>D</a:t>
            </a:r>
          </a:p>
        </p:txBody>
      </p:sp>
      <p:sp>
        <p:nvSpPr>
          <p:cNvPr id="4" name="TextBox 3"/>
          <p:cNvSpPr txBox="1"/>
          <p:nvPr/>
        </p:nvSpPr>
        <p:spPr>
          <a:xfrm>
            <a:off x="5519875" y="3015734"/>
            <a:ext cx="308098" cy="369332"/>
          </a:xfrm>
          <a:prstGeom prst="rect">
            <a:avLst/>
          </a:prstGeom>
          <a:noFill/>
        </p:spPr>
        <p:txBody>
          <a:bodyPr wrap="none" rtlCol="0">
            <a:spAutoFit/>
          </a:bodyPr>
          <a:lstStyle/>
          <a:p>
            <a:r>
              <a:rPr lang="en-US" dirty="0" smtClean="0"/>
              <a:t>C</a:t>
            </a:r>
            <a:endParaRPr lang="en-US" dirty="0"/>
          </a:p>
        </p:txBody>
      </p:sp>
      <p:sp>
        <p:nvSpPr>
          <p:cNvPr id="5" name="TextBox 4"/>
          <p:cNvSpPr txBox="1"/>
          <p:nvPr/>
        </p:nvSpPr>
        <p:spPr>
          <a:xfrm>
            <a:off x="1676400" y="3015734"/>
            <a:ext cx="317716" cy="369332"/>
          </a:xfrm>
          <a:prstGeom prst="rect">
            <a:avLst/>
          </a:prstGeom>
          <a:noFill/>
        </p:spPr>
        <p:txBody>
          <a:bodyPr wrap="none" rtlCol="0">
            <a:spAutoFit/>
          </a:bodyPr>
          <a:lstStyle/>
          <a:p>
            <a:r>
              <a:rPr lang="en-US" dirty="0" smtClean="0"/>
              <a:t>A</a:t>
            </a:r>
            <a:endParaRPr lang="en-US" dirty="0"/>
          </a:p>
        </p:txBody>
      </p:sp>
      <p:sp>
        <p:nvSpPr>
          <p:cNvPr id="6" name="TextBox 5"/>
          <p:cNvSpPr txBox="1"/>
          <p:nvPr/>
        </p:nvSpPr>
        <p:spPr>
          <a:xfrm>
            <a:off x="3429000" y="3015734"/>
            <a:ext cx="309700" cy="369332"/>
          </a:xfrm>
          <a:prstGeom prst="rect">
            <a:avLst/>
          </a:prstGeom>
          <a:noFill/>
        </p:spPr>
        <p:txBody>
          <a:bodyPr wrap="none" rtlCol="0">
            <a:spAutoFit/>
          </a:bodyPr>
          <a:lstStyle/>
          <a:p>
            <a:r>
              <a:rPr lang="en-US" dirty="0"/>
              <a:t>B</a:t>
            </a:r>
          </a:p>
        </p:txBody>
      </p:sp>
      <p:sp>
        <p:nvSpPr>
          <p:cNvPr id="7" name="TextBox 6"/>
          <p:cNvSpPr txBox="1"/>
          <p:nvPr/>
        </p:nvSpPr>
        <p:spPr>
          <a:xfrm>
            <a:off x="685800" y="3581400"/>
            <a:ext cx="8153400" cy="1569660"/>
          </a:xfrm>
          <a:prstGeom prst="rect">
            <a:avLst/>
          </a:prstGeom>
          <a:noFill/>
        </p:spPr>
        <p:txBody>
          <a:bodyPr wrap="square" rtlCol="0">
            <a:spAutoFit/>
          </a:bodyPr>
          <a:lstStyle/>
          <a:p>
            <a:r>
              <a:rPr lang="en-US" sz="1600" dirty="0" smtClean="0"/>
              <a:t>Look at these pictures</a:t>
            </a:r>
            <a:r>
              <a:rPr lang="en-US" sz="1600" dirty="0"/>
              <a:t>. </a:t>
            </a:r>
            <a:r>
              <a:rPr lang="en-US" sz="1600" dirty="0" smtClean="0"/>
              <a:t>Match the illustrations to the descriptions below by entering the correct letter by the description.</a:t>
            </a:r>
            <a:endParaRPr lang="en-US" sz="1600" dirty="0"/>
          </a:p>
          <a:p>
            <a:r>
              <a:rPr lang="en-US" sz="1600" dirty="0" smtClean="0"/>
              <a:t>____ Fired </a:t>
            </a:r>
            <a:r>
              <a:rPr lang="en-US" sz="1600" dirty="0"/>
              <a:t>clay; clay has been transformed and has shrunk another 3-7%</a:t>
            </a:r>
          </a:p>
          <a:p>
            <a:r>
              <a:rPr lang="en-US" sz="1600" dirty="0"/>
              <a:t>____ </a:t>
            </a:r>
            <a:r>
              <a:rPr lang="en-US" sz="1600" dirty="0" smtClean="0"/>
              <a:t>Green-ware </a:t>
            </a:r>
            <a:r>
              <a:rPr lang="en-US" sz="1600" dirty="0"/>
              <a:t>clay; clay is dry with approx. 5% shrinkage</a:t>
            </a:r>
          </a:p>
          <a:p>
            <a:r>
              <a:rPr lang="en-US" sz="1600" dirty="0"/>
              <a:t>____ </a:t>
            </a:r>
            <a:r>
              <a:rPr lang="en-US" sz="1600" dirty="0" smtClean="0"/>
              <a:t>Soft clay; best for throwing on the wheel or sculpting</a:t>
            </a:r>
            <a:endParaRPr lang="en-US" sz="1600" dirty="0"/>
          </a:p>
          <a:p>
            <a:r>
              <a:rPr lang="en-US" sz="1600" dirty="0"/>
              <a:t>____ </a:t>
            </a:r>
            <a:r>
              <a:rPr lang="en-US" sz="1600" dirty="0" smtClean="0"/>
              <a:t>Leather-hard </a:t>
            </a:r>
            <a:r>
              <a:rPr lang="en-US" sz="1600" dirty="0"/>
              <a:t>clay; retains some moisture so slabs can be joined or pots </a:t>
            </a:r>
            <a:r>
              <a:rPr lang="en-US" sz="1600" dirty="0" smtClean="0"/>
              <a:t>trimmed</a:t>
            </a:r>
            <a:endParaRPr lang="en-US" sz="1600" dirty="0"/>
          </a:p>
        </p:txBody>
      </p:sp>
      <p:sp>
        <p:nvSpPr>
          <p:cNvPr id="8" name="Explosion 2 7"/>
          <p:cNvSpPr/>
          <p:nvPr/>
        </p:nvSpPr>
        <p:spPr>
          <a:xfrm>
            <a:off x="5930900" y="5053925"/>
            <a:ext cx="2971800" cy="1600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Science Connection</a:t>
            </a:r>
            <a:endParaRPr lang="en-US" dirty="0"/>
          </a:p>
        </p:txBody>
      </p:sp>
    </p:spTree>
    <p:extLst>
      <p:ext uri="{BB962C8B-B14F-4D97-AF65-F5344CB8AC3E}">
        <p14:creationId xmlns:p14="http://schemas.microsoft.com/office/powerpoint/2010/main" val="30756084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jhpottery.com/pictures/slab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225" y="533400"/>
            <a:ext cx="2238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www.jhpottery.com/pictures/slab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1" y="533400"/>
            <a:ext cx="2238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www.jhpottery.com/pictures/slab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8350" y="542925"/>
            <a:ext cx="222885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www.jhpottery.com/pictures/slab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059" b="33966"/>
          <a:stretch/>
        </p:blipFill>
        <p:spPr bwMode="auto">
          <a:xfrm>
            <a:off x="1066800" y="2419351"/>
            <a:ext cx="2209800" cy="1652588"/>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http://www.jhpottery.com/pictures/slab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2400302"/>
            <a:ext cx="2238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http://www.jhpottery.com/pictures/slab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8350" y="2405064"/>
            <a:ext cx="2228850" cy="16668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78788" y="4495800"/>
            <a:ext cx="6998411" cy="1477328"/>
          </a:xfrm>
          <a:prstGeom prst="rect">
            <a:avLst/>
          </a:prstGeom>
          <a:noFill/>
        </p:spPr>
        <p:txBody>
          <a:bodyPr wrap="square" rtlCol="0">
            <a:spAutoFit/>
          </a:bodyPr>
          <a:lstStyle/>
          <a:p>
            <a:r>
              <a:rPr lang="en-US" dirty="0" smtClean="0"/>
              <a:t>9. What </a:t>
            </a:r>
            <a:r>
              <a:rPr lang="en-US" dirty="0" smtClean="0"/>
              <a:t>step in the process is NOT shown in the pictures above?</a:t>
            </a:r>
          </a:p>
          <a:p>
            <a:r>
              <a:rPr lang="en-US" dirty="0" smtClean="0"/>
              <a:t>A. Preparing the clay</a:t>
            </a:r>
          </a:p>
          <a:p>
            <a:r>
              <a:rPr lang="en-US" dirty="0" smtClean="0"/>
              <a:t>B. Applying slip</a:t>
            </a:r>
          </a:p>
          <a:p>
            <a:r>
              <a:rPr lang="en-US" dirty="0" smtClean="0"/>
              <a:t>C. Scoring the clay</a:t>
            </a:r>
          </a:p>
          <a:p>
            <a:r>
              <a:rPr lang="en-US" dirty="0" smtClean="0"/>
              <a:t>D. Attaching slabs</a:t>
            </a:r>
          </a:p>
        </p:txBody>
      </p:sp>
    </p:spTree>
    <p:extLst>
      <p:ext uri="{BB962C8B-B14F-4D97-AF65-F5344CB8AC3E}">
        <p14:creationId xmlns:p14="http://schemas.microsoft.com/office/powerpoint/2010/main" val="36617682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rtsconnected.org/media/0b/55/fc4facec102425dd610fa5458364/1024/768/52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5408482" cy="28098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tatic.guim.co.uk/sys-images/Guardian/Pix/pictures/2009/10/8/1254997000196/Large-Trademark-with-Eigh-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44" y="3581400"/>
            <a:ext cx="5405513" cy="2719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2201" y="722107"/>
            <a:ext cx="2590800" cy="2462213"/>
          </a:xfrm>
          <a:prstGeom prst="rect">
            <a:avLst/>
          </a:prstGeom>
          <a:noFill/>
        </p:spPr>
        <p:txBody>
          <a:bodyPr wrap="square" rtlCol="0">
            <a:spAutoFit/>
          </a:bodyPr>
          <a:lstStyle/>
          <a:p>
            <a:r>
              <a:rPr lang="en-US" sz="1400" dirty="0" smtClean="0"/>
              <a:t>Look at these paintings by Ed </a:t>
            </a:r>
            <a:r>
              <a:rPr lang="en-US" sz="1400" dirty="0" err="1" smtClean="0"/>
              <a:t>Ruscha</a:t>
            </a:r>
            <a:r>
              <a:rPr lang="en-US" sz="1400" dirty="0" smtClean="0"/>
              <a:t>. </a:t>
            </a:r>
          </a:p>
          <a:p>
            <a:endParaRPr lang="en-US" sz="1400" dirty="0"/>
          </a:p>
          <a:p>
            <a:r>
              <a:rPr lang="en-US" sz="1400" dirty="0"/>
              <a:t>Which of the following best describes the perspective being used in both of these artworks?</a:t>
            </a:r>
          </a:p>
          <a:p>
            <a:endParaRPr lang="en-US" sz="1400" dirty="0"/>
          </a:p>
          <a:p>
            <a:r>
              <a:rPr lang="en-US" sz="1400" dirty="0"/>
              <a:t>A. One-Point Perspective</a:t>
            </a:r>
          </a:p>
          <a:p>
            <a:r>
              <a:rPr lang="en-US" sz="1400" dirty="0"/>
              <a:t>B. Two-Point Perspective</a:t>
            </a:r>
          </a:p>
          <a:p>
            <a:r>
              <a:rPr lang="en-US" sz="1400" dirty="0"/>
              <a:t>C. Three-Point Perspective</a:t>
            </a:r>
          </a:p>
          <a:p>
            <a:r>
              <a:rPr lang="en-US" sz="1400" dirty="0"/>
              <a:t>D. Multiple Perspective</a:t>
            </a:r>
          </a:p>
        </p:txBody>
      </p:sp>
    </p:spTree>
    <p:extLst>
      <p:ext uri="{BB962C8B-B14F-4D97-AF65-F5344CB8AC3E}">
        <p14:creationId xmlns:p14="http://schemas.microsoft.com/office/powerpoint/2010/main" val="30688371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685799"/>
            <a:ext cx="4190999" cy="550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39555" y="690897"/>
            <a:ext cx="3394845" cy="738664"/>
          </a:xfrm>
          <a:prstGeom prst="rect">
            <a:avLst/>
          </a:prstGeom>
          <a:noFill/>
        </p:spPr>
        <p:txBody>
          <a:bodyPr wrap="square" rtlCol="0">
            <a:spAutoFit/>
          </a:bodyPr>
          <a:lstStyle/>
          <a:p>
            <a:r>
              <a:rPr lang="en-US" sz="1400" dirty="0" smtClean="0"/>
              <a:t>14. Look </a:t>
            </a:r>
            <a:r>
              <a:rPr lang="en-US" sz="1400" dirty="0" smtClean="0"/>
              <a:t>carefully at this painting by Caravaggio. Select the three terms below that best describe this work.</a:t>
            </a:r>
          </a:p>
        </p:txBody>
      </p:sp>
      <p:graphicFrame>
        <p:nvGraphicFramePr>
          <p:cNvPr id="5" name="Group 64"/>
          <p:cNvGraphicFramePr>
            <a:graphicFrameLocks noGrp="1"/>
          </p:cNvGraphicFramePr>
          <p:nvPr>
            <p:extLst>
              <p:ext uri="{D42A27DB-BD31-4B8C-83A1-F6EECF244321}">
                <p14:modId xmlns:p14="http://schemas.microsoft.com/office/powerpoint/2010/main" val="397699362"/>
              </p:ext>
            </p:extLst>
          </p:nvPr>
        </p:nvGraphicFramePr>
        <p:xfrm>
          <a:off x="5291955" y="1676400"/>
          <a:ext cx="2827722" cy="957756"/>
        </p:xfrm>
        <a:graphic>
          <a:graphicData uri="http://schemas.openxmlformats.org/drawingml/2006/table">
            <a:tbl>
              <a:tblPr/>
              <a:tblGrid>
                <a:gridCol w="1413861"/>
                <a:gridCol w="1413861"/>
              </a:tblGrid>
              <a:tr h="2831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Shallow Space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Cool Colors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31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Low Contrast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Deep Space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81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Foreshortening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Chiaroscuro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537850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Raymond Veon\Pictures\8th grade assessment Images\Willie C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39" y="972403"/>
            <a:ext cx="4467023"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91200" y="972403"/>
            <a:ext cx="2895600" cy="3970318"/>
          </a:xfrm>
          <a:prstGeom prst="rect">
            <a:avLst/>
          </a:prstGeom>
          <a:noFill/>
        </p:spPr>
        <p:txBody>
          <a:bodyPr wrap="square" rtlCol="0">
            <a:spAutoFit/>
          </a:bodyPr>
          <a:lstStyle/>
          <a:p>
            <a:r>
              <a:rPr lang="en-US" sz="1400" dirty="0" smtClean="0"/>
              <a:t>This sculpture by African American artist Willie Cole is based on a visual analogy. Visual analogies are based on similarities between how something looks (its structure) or how something works (its function).</a:t>
            </a:r>
          </a:p>
          <a:p>
            <a:endParaRPr lang="en-US" sz="1400" dirty="0"/>
          </a:p>
          <a:p>
            <a:r>
              <a:rPr lang="en-US" sz="1400" dirty="0" smtClean="0"/>
              <a:t>The visual analogy shown in this sculpture is based on the:</a:t>
            </a:r>
          </a:p>
          <a:p>
            <a:endParaRPr lang="en-US" sz="1400" dirty="0" smtClean="0"/>
          </a:p>
          <a:p>
            <a:r>
              <a:rPr lang="en-US" sz="1400" dirty="0" smtClean="0"/>
              <a:t>A. The </a:t>
            </a:r>
            <a:r>
              <a:rPr lang="en-US" sz="1400" u="sng" dirty="0" smtClean="0"/>
              <a:t>structural</a:t>
            </a:r>
            <a:r>
              <a:rPr lang="en-US" sz="1400" dirty="0" smtClean="0"/>
              <a:t> similarity between the feathers and fire</a:t>
            </a:r>
          </a:p>
          <a:p>
            <a:r>
              <a:rPr lang="en-US" sz="1400" dirty="0" smtClean="0"/>
              <a:t>B. The </a:t>
            </a:r>
            <a:r>
              <a:rPr lang="en-US" sz="1400" u="sng" dirty="0" smtClean="0"/>
              <a:t>functional</a:t>
            </a:r>
            <a:r>
              <a:rPr lang="en-US" sz="1400" dirty="0" smtClean="0"/>
              <a:t> similarity between the feathers and fire</a:t>
            </a:r>
          </a:p>
          <a:p>
            <a:r>
              <a:rPr lang="en-US" sz="1400" dirty="0" smtClean="0"/>
              <a:t>C. The </a:t>
            </a:r>
            <a:r>
              <a:rPr lang="en-US" sz="1400" u="sng" dirty="0" smtClean="0"/>
              <a:t>structural</a:t>
            </a:r>
            <a:r>
              <a:rPr lang="en-US" sz="1400" dirty="0" smtClean="0"/>
              <a:t> similarity between the feathers and steam</a:t>
            </a:r>
          </a:p>
          <a:p>
            <a:r>
              <a:rPr lang="en-US" sz="1400" dirty="0" smtClean="0"/>
              <a:t>D. The </a:t>
            </a:r>
            <a:r>
              <a:rPr lang="en-US" sz="1400" u="sng" dirty="0" smtClean="0"/>
              <a:t>functional</a:t>
            </a:r>
            <a:r>
              <a:rPr lang="en-US" sz="1400" dirty="0" smtClean="0"/>
              <a:t> similarity between steam and fire</a:t>
            </a:r>
          </a:p>
        </p:txBody>
      </p:sp>
    </p:spTree>
    <p:extLst>
      <p:ext uri="{BB962C8B-B14F-4D97-AF65-F5344CB8AC3E}">
        <p14:creationId xmlns:p14="http://schemas.microsoft.com/office/powerpoint/2010/main" val="1548807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aymond veon\documents\Fed PD Art Ed Grant\ArtsAPS Overview and Graphics\artsAPS poster png for MS Off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52400"/>
            <a:ext cx="4724400" cy="655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3"/>
          </p:nvPr>
        </p:nvSpPr>
        <p:spPr>
          <a:xfrm>
            <a:off x="381000" y="1417638"/>
            <a:ext cx="3581400" cy="639762"/>
          </a:xfrm>
        </p:spPr>
        <p:txBody>
          <a:bodyPr>
            <a:normAutofit/>
          </a:bodyPr>
          <a:lstStyle/>
          <a:p>
            <a:r>
              <a:rPr lang="en-US" dirty="0" smtClean="0"/>
              <a:t>Ahead of the Curve</a:t>
            </a:r>
          </a:p>
        </p:txBody>
      </p:sp>
      <p:sp>
        <p:nvSpPr>
          <p:cNvPr id="7" name="Content Placeholder 6"/>
          <p:cNvSpPr>
            <a:spLocks noGrp="1"/>
          </p:cNvSpPr>
          <p:nvPr>
            <p:ph sz="quarter" idx="4"/>
          </p:nvPr>
        </p:nvSpPr>
        <p:spPr>
          <a:xfrm>
            <a:off x="381000" y="2057400"/>
            <a:ext cx="3581400" cy="3951288"/>
          </a:xfrm>
        </p:spPr>
        <p:txBody>
          <a:bodyPr/>
          <a:lstStyle/>
          <a:p>
            <a:r>
              <a:rPr lang="en-US" dirty="0" smtClean="0"/>
              <a:t>Creativity</a:t>
            </a:r>
          </a:p>
          <a:p>
            <a:r>
              <a:rPr lang="en-US" dirty="0" smtClean="0"/>
              <a:t>Qualitative Assessment</a:t>
            </a:r>
          </a:p>
          <a:p>
            <a:r>
              <a:rPr lang="en-US" dirty="0" smtClean="0"/>
              <a:t>No sloganeering on 21</a:t>
            </a:r>
            <a:r>
              <a:rPr lang="en-US" baseline="30000" dirty="0" smtClean="0"/>
              <a:t>st</a:t>
            </a:r>
            <a:r>
              <a:rPr lang="en-US" dirty="0" smtClean="0"/>
              <a:t> Century Skills </a:t>
            </a:r>
          </a:p>
          <a:p>
            <a:r>
              <a:rPr lang="en-US" dirty="0" smtClean="0"/>
              <a:t>Embedded in all arts assessments</a:t>
            </a:r>
          </a:p>
          <a:p>
            <a:endParaRPr lang="en-US" dirty="0" smtClean="0"/>
          </a:p>
          <a:p>
            <a:endParaRPr lang="en-US" dirty="0" smtClean="0"/>
          </a:p>
        </p:txBody>
      </p:sp>
    </p:spTree>
    <p:extLst>
      <p:ext uri="{BB962C8B-B14F-4D97-AF65-F5344CB8AC3E}">
        <p14:creationId xmlns:p14="http://schemas.microsoft.com/office/powerpoint/2010/main" val="41446636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46" t="5093"/>
          <a:stretch/>
        </p:blipFill>
        <p:spPr bwMode="auto">
          <a:xfrm>
            <a:off x="647903" y="2481617"/>
            <a:ext cx="2150233" cy="229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2532" t="11096" r="10461" b="17710"/>
          <a:stretch/>
        </p:blipFill>
        <p:spPr bwMode="auto">
          <a:xfrm>
            <a:off x="2915861" y="2481617"/>
            <a:ext cx="1596788" cy="216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5155"/>
            <a:ext cx="4284049" cy="211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0146" y="1653304"/>
            <a:ext cx="871640" cy="111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9428" y="272472"/>
            <a:ext cx="867975" cy="12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0146" y="272472"/>
            <a:ext cx="867976" cy="12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8" name="Picture 1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288" r="46742"/>
          <a:stretch/>
        </p:blipFill>
        <p:spPr bwMode="auto">
          <a:xfrm rot="5400000" flipV="1">
            <a:off x="5693890" y="2129431"/>
            <a:ext cx="907878" cy="24353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0" name="Picture 1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543" r="10180"/>
          <a:stretch/>
        </p:blipFill>
        <p:spPr bwMode="auto">
          <a:xfrm>
            <a:off x="5929428" y="1639307"/>
            <a:ext cx="867976" cy="112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l="20334" t="76620" r="59067" b="4003"/>
          <a:stretch/>
        </p:blipFill>
        <p:spPr bwMode="auto">
          <a:xfrm flipV="1">
            <a:off x="6919620" y="245155"/>
            <a:ext cx="1949930" cy="250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Left-Up Arrow 1"/>
          <p:cNvSpPr/>
          <p:nvPr/>
        </p:nvSpPr>
        <p:spPr>
          <a:xfrm>
            <a:off x="7436762" y="2893174"/>
            <a:ext cx="624073" cy="368926"/>
          </a:xfrm>
          <a:prstGeom prst="left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726379" y="245155"/>
            <a:ext cx="11876" cy="4469720"/>
          </a:xfrm>
          <a:prstGeom prst="line">
            <a:avLst/>
          </a:prstGeom>
          <a:ln/>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215684" y="4345543"/>
            <a:ext cx="317716" cy="369332"/>
          </a:xfrm>
          <a:prstGeom prst="rect">
            <a:avLst/>
          </a:prstGeom>
          <a:noFill/>
        </p:spPr>
        <p:txBody>
          <a:bodyPr wrap="none" rtlCol="0">
            <a:spAutoFit/>
          </a:bodyPr>
          <a:lstStyle/>
          <a:p>
            <a:r>
              <a:rPr lang="en-US" dirty="0" smtClean="0"/>
              <a:t>A</a:t>
            </a:r>
            <a:endParaRPr lang="en-US" dirty="0"/>
          </a:p>
        </p:txBody>
      </p:sp>
      <p:sp>
        <p:nvSpPr>
          <p:cNvPr id="23" name="TextBox 22"/>
          <p:cNvSpPr txBox="1"/>
          <p:nvPr/>
        </p:nvSpPr>
        <p:spPr>
          <a:xfrm>
            <a:off x="4930146" y="4345543"/>
            <a:ext cx="309700" cy="369332"/>
          </a:xfrm>
          <a:prstGeom prst="rect">
            <a:avLst/>
          </a:prstGeom>
          <a:noFill/>
        </p:spPr>
        <p:txBody>
          <a:bodyPr wrap="none" rtlCol="0">
            <a:spAutoFit/>
          </a:bodyPr>
          <a:lstStyle/>
          <a:p>
            <a:r>
              <a:rPr lang="en-US" dirty="0"/>
              <a:t>B</a:t>
            </a:r>
          </a:p>
        </p:txBody>
      </p:sp>
      <p:sp>
        <p:nvSpPr>
          <p:cNvPr id="6" name="TextBox 5"/>
          <p:cNvSpPr txBox="1"/>
          <p:nvPr/>
        </p:nvSpPr>
        <p:spPr>
          <a:xfrm>
            <a:off x="5369607" y="4022377"/>
            <a:ext cx="3505416" cy="769441"/>
          </a:xfrm>
          <a:prstGeom prst="rect">
            <a:avLst/>
          </a:prstGeom>
          <a:noFill/>
        </p:spPr>
        <p:txBody>
          <a:bodyPr wrap="square" rtlCol="0">
            <a:spAutoFit/>
          </a:bodyPr>
          <a:lstStyle/>
          <a:p>
            <a:r>
              <a:rPr lang="en-US" sz="1100" b="1" dirty="0" smtClean="0"/>
              <a:t>A</a:t>
            </a:r>
            <a:r>
              <a:rPr lang="en-US" sz="1100" dirty="0" smtClean="0"/>
              <a:t>: Works by African American Artist Willie Cole. </a:t>
            </a:r>
            <a:r>
              <a:rPr lang="en-US" sz="1100" b="1" dirty="0" smtClean="0"/>
              <a:t>B</a:t>
            </a:r>
            <a:r>
              <a:rPr lang="en-US" sz="1100" dirty="0" smtClean="0"/>
              <a:t>: Source imagery used by Cole in his work, including African masks, irons  used for clothes (a symbol of labor), and  diagrams showing how to load African slaves into slave ships</a:t>
            </a:r>
            <a:endParaRPr lang="en-US" sz="1100" dirty="0"/>
          </a:p>
        </p:txBody>
      </p:sp>
      <p:sp>
        <p:nvSpPr>
          <p:cNvPr id="7" name="TextBox 6"/>
          <p:cNvSpPr txBox="1"/>
          <p:nvPr/>
        </p:nvSpPr>
        <p:spPr>
          <a:xfrm>
            <a:off x="374542" y="4943142"/>
            <a:ext cx="8495008" cy="1600438"/>
          </a:xfrm>
          <a:prstGeom prst="rect">
            <a:avLst/>
          </a:prstGeom>
          <a:noFill/>
        </p:spPr>
        <p:txBody>
          <a:bodyPr wrap="square" rtlCol="0">
            <a:spAutoFit/>
          </a:bodyPr>
          <a:lstStyle/>
          <a:p>
            <a:r>
              <a:rPr lang="en-US" sz="1400" dirty="0" smtClean="0"/>
              <a:t>Compare the artwork in A to the source imagery used to create it in B. Cole’s artwork is based on both metaphors and visual analogies to his source material. Write at least three sentences that:</a:t>
            </a:r>
          </a:p>
          <a:p>
            <a:endParaRPr lang="en-US" sz="1400" dirty="0"/>
          </a:p>
          <a:p>
            <a:r>
              <a:rPr lang="en-US" sz="1400" dirty="0"/>
              <a:t>A. </a:t>
            </a:r>
            <a:r>
              <a:rPr lang="en-US" sz="1400" dirty="0" smtClean="0"/>
              <a:t>Describe the </a:t>
            </a:r>
            <a:r>
              <a:rPr lang="en-US" sz="1400" u="sng" dirty="0" smtClean="0"/>
              <a:t>visual</a:t>
            </a:r>
            <a:r>
              <a:rPr lang="en-US" sz="1400" dirty="0" smtClean="0"/>
              <a:t> analogy between Cole’s use of the iron image and African masks.</a:t>
            </a:r>
            <a:endParaRPr lang="en-US" sz="1400" dirty="0"/>
          </a:p>
          <a:p>
            <a:r>
              <a:rPr lang="en-US" sz="1400" dirty="0"/>
              <a:t>B. Describe the </a:t>
            </a:r>
            <a:r>
              <a:rPr lang="en-US" sz="1400" u="sng" dirty="0" smtClean="0"/>
              <a:t>functional</a:t>
            </a:r>
            <a:r>
              <a:rPr lang="en-US" sz="1400" dirty="0" smtClean="0"/>
              <a:t> analogy </a:t>
            </a:r>
            <a:r>
              <a:rPr lang="en-US" sz="1400" dirty="0"/>
              <a:t>between Cole’s use of the iron image and </a:t>
            </a:r>
            <a:r>
              <a:rPr lang="en-US" sz="1400" dirty="0" smtClean="0"/>
              <a:t>the function of an iron.</a:t>
            </a:r>
            <a:endParaRPr lang="en-US" sz="1400" dirty="0"/>
          </a:p>
          <a:p>
            <a:r>
              <a:rPr lang="en-US" sz="1400" dirty="0" smtClean="0"/>
              <a:t>C</a:t>
            </a:r>
            <a:r>
              <a:rPr lang="en-US" sz="1400" dirty="0"/>
              <a:t>. </a:t>
            </a:r>
            <a:r>
              <a:rPr lang="en-US" sz="1400" dirty="0" smtClean="0"/>
              <a:t>Describe the visual and functional analogy between Cole’s use of the iron and the shape and function of slave ships.</a:t>
            </a:r>
            <a:endParaRPr lang="en-US" sz="1400" dirty="0"/>
          </a:p>
        </p:txBody>
      </p:sp>
    </p:spTree>
    <p:extLst>
      <p:ext uri="{BB962C8B-B14F-4D97-AF65-F5344CB8AC3E}">
        <p14:creationId xmlns:p14="http://schemas.microsoft.com/office/powerpoint/2010/main" val="42478125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2296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9628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84200"/>
            <a:ext cx="804672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1045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38200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0294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1121664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6829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will data be disaggregated?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Individual </a:t>
            </a:r>
            <a:r>
              <a:rPr lang="en-US" dirty="0"/>
              <a:t>student answers, scores by category, percent correct and total score/percent correct</a:t>
            </a:r>
          </a:p>
          <a:p>
            <a:r>
              <a:rPr lang="en-US" dirty="0" smtClean="0"/>
              <a:t>By each question &amp; question type</a:t>
            </a:r>
            <a:endParaRPr lang="en-US" dirty="0"/>
          </a:p>
          <a:p>
            <a:r>
              <a:rPr lang="en-US" dirty="0" smtClean="0"/>
              <a:t>By class</a:t>
            </a:r>
            <a:endParaRPr lang="en-US" dirty="0"/>
          </a:p>
          <a:p>
            <a:r>
              <a:rPr lang="en-US" dirty="0" smtClean="0"/>
              <a:t>By arts teacher</a:t>
            </a:r>
            <a:endParaRPr lang="en-US" dirty="0"/>
          </a:p>
          <a:p>
            <a:r>
              <a:rPr lang="en-US" dirty="0" smtClean="0"/>
              <a:t>By school</a:t>
            </a:r>
            <a:endParaRPr lang="en-US" dirty="0"/>
          </a:p>
          <a:p>
            <a:r>
              <a:rPr lang="en-US" dirty="0" smtClean="0"/>
              <a:t>By SRT</a:t>
            </a:r>
          </a:p>
          <a:p>
            <a:r>
              <a:rPr lang="en-US" dirty="0" smtClean="0"/>
              <a:t>Multiple comparisons: SRT to District, School to SRT….</a:t>
            </a:r>
          </a:p>
          <a:p>
            <a:r>
              <a:rPr lang="en-US" dirty="0" smtClean="0"/>
              <a:t>By time in arts class, by number of arts classes taken, by in-school and home-based arts experiences, etc.</a:t>
            </a:r>
            <a:endParaRPr lang="en-US" dirty="0"/>
          </a:p>
          <a:p>
            <a:endParaRPr lang="en-US" dirty="0"/>
          </a:p>
        </p:txBody>
      </p:sp>
    </p:spTree>
    <p:extLst>
      <p:ext uri="{BB962C8B-B14F-4D97-AF65-F5344CB8AC3E}">
        <p14:creationId xmlns:p14="http://schemas.microsoft.com/office/powerpoint/2010/main" val="33786721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will data be disaggregated?</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Individual </a:t>
            </a:r>
            <a:r>
              <a:rPr lang="en-US" dirty="0"/>
              <a:t>student answers, scores by category, percent correct and total score/percent correct</a:t>
            </a:r>
          </a:p>
          <a:p>
            <a:r>
              <a:rPr lang="en-US" dirty="0" smtClean="0"/>
              <a:t>Mean </a:t>
            </a:r>
            <a:r>
              <a:rPr lang="en-US" dirty="0"/>
              <a:t>score calculation for class for each question</a:t>
            </a:r>
          </a:p>
          <a:p>
            <a:r>
              <a:rPr lang="en-US" dirty="0" smtClean="0"/>
              <a:t>Compare </a:t>
            </a:r>
            <a:r>
              <a:rPr lang="en-US" dirty="0"/>
              <a:t>individual student scores with class mean scores </a:t>
            </a:r>
          </a:p>
          <a:p>
            <a:r>
              <a:rPr lang="en-US" dirty="0" smtClean="0"/>
              <a:t>Mean </a:t>
            </a:r>
            <a:r>
              <a:rPr lang="en-US" dirty="0"/>
              <a:t>score calculation for teacher for each question </a:t>
            </a:r>
          </a:p>
          <a:p>
            <a:r>
              <a:rPr lang="en-US" dirty="0" smtClean="0"/>
              <a:t>Compare </a:t>
            </a:r>
            <a:r>
              <a:rPr lang="en-US" dirty="0"/>
              <a:t>teacher mean scores with school mean scores</a:t>
            </a:r>
          </a:p>
          <a:p>
            <a:r>
              <a:rPr lang="en-US" dirty="0" smtClean="0"/>
              <a:t>Compare </a:t>
            </a:r>
            <a:r>
              <a:rPr lang="en-US" dirty="0"/>
              <a:t>class mean scores  with school mean scores</a:t>
            </a:r>
          </a:p>
          <a:p>
            <a:r>
              <a:rPr lang="en-US" dirty="0" smtClean="0"/>
              <a:t>Mean </a:t>
            </a:r>
            <a:r>
              <a:rPr lang="en-US" dirty="0"/>
              <a:t>score calculation for school for each question</a:t>
            </a:r>
          </a:p>
          <a:p>
            <a:r>
              <a:rPr lang="en-US" dirty="0" smtClean="0"/>
              <a:t>Compare </a:t>
            </a:r>
            <a:r>
              <a:rPr lang="en-US" dirty="0"/>
              <a:t>school mean scores with SRT mean scores</a:t>
            </a:r>
          </a:p>
          <a:p>
            <a:r>
              <a:rPr lang="en-US" dirty="0" smtClean="0"/>
              <a:t>Mean </a:t>
            </a:r>
            <a:r>
              <a:rPr lang="en-US" dirty="0"/>
              <a:t>score calculation for SRT  for each question</a:t>
            </a:r>
          </a:p>
          <a:p>
            <a:r>
              <a:rPr lang="en-US" dirty="0" smtClean="0"/>
              <a:t>Mean </a:t>
            </a:r>
            <a:r>
              <a:rPr lang="en-US" dirty="0"/>
              <a:t>score calculation for district for each question</a:t>
            </a:r>
          </a:p>
          <a:p>
            <a:r>
              <a:rPr lang="en-US" dirty="0" smtClean="0"/>
              <a:t>Compare </a:t>
            </a:r>
            <a:r>
              <a:rPr lang="en-US" dirty="0"/>
              <a:t>SRT mean scores with district mean scores</a:t>
            </a:r>
          </a:p>
          <a:p>
            <a:r>
              <a:rPr lang="en-US" dirty="0" smtClean="0"/>
              <a:t>Mean </a:t>
            </a:r>
            <a:r>
              <a:rPr lang="en-US" dirty="0"/>
              <a:t>score calculation for class for each category/question group</a:t>
            </a:r>
          </a:p>
          <a:p>
            <a:r>
              <a:rPr lang="en-US" dirty="0" smtClean="0"/>
              <a:t>Mean </a:t>
            </a:r>
            <a:r>
              <a:rPr lang="en-US" dirty="0"/>
              <a:t>score calculation for teacher for each category/question group</a:t>
            </a:r>
          </a:p>
          <a:p>
            <a:r>
              <a:rPr lang="en-US" dirty="0" smtClean="0"/>
              <a:t>Compare </a:t>
            </a:r>
            <a:r>
              <a:rPr lang="en-US" dirty="0"/>
              <a:t>mean scores by class for each category with teacher mean scores</a:t>
            </a:r>
          </a:p>
          <a:p>
            <a:r>
              <a:rPr lang="en-US" dirty="0" smtClean="0"/>
              <a:t>Mean </a:t>
            </a:r>
            <a:r>
              <a:rPr lang="en-US" dirty="0"/>
              <a:t>score calculation for school for each category/question group</a:t>
            </a:r>
          </a:p>
          <a:p>
            <a:r>
              <a:rPr lang="en-US" dirty="0" smtClean="0"/>
              <a:t>Compare </a:t>
            </a:r>
            <a:r>
              <a:rPr lang="en-US" dirty="0"/>
              <a:t>school mean scores for each category/question group with SRT means</a:t>
            </a:r>
          </a:p>
          <a:p>
            <a:r>
              <a:rPr lang="en-US" dirty="0" smtClean="0"/>
              <a:t>Mean </a:t>
            </a:r>
            <a:r>
              <a:rPr lang="en-US" dirty="0"/>
              <a:t>score calculation for SRT for each category/question group</a:t>
            </a:r>
          </a:p>
          <a:p>
            <a:r>
              <a:rPr lang="en-US" dirty="0" smtClean="0"/>
              <a:t>Compare </a:t>
            </a:r>
            <a:r>
              <a:rPr lang="en-US" dirty="0"/>
              <a:t>SRT mean scores for each category/question group with district means</a:t>
            </a:r>
          </a:p>
          <a:p>
            <a:r>
              <a:rPr lang="en-US" dirty="0" smtClean="0"/>
              <a:t>Mean </a:t>
            </a:r>
            <a:r>
              <a:rPr lang="en-US" dirty="0"/>
              <a:t>score calculation for district for each category/question group</a:t>
            </a:r>
          </a:p>
          <a:p>
            <a:endParaRPr lang="en-US" dirty="0"/>
          </a:p>
        </p:txBody>
      </p:sp>
      <p:sp>
        <p:nvSpPr>
          <p:cNvPr id="4" name="Explosion 2 3"/>
          <p:cNvSpPr/>
          <p:nvPr/>
        </p:nvSpPr>
        <p:spPr>
          <a:xfrm>
            <a:off x="5181600" y="4572000"/>
            <a:ext cx="3810000" cy="200592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Generate your own reports online</a:t>
            </a:r>
            <a:endParaRPr lang="en-US" dirty="0"/>
          </a:p>
        </p:txBody>
      </p:sp>
    </p:spTree>
    <p:extLst>
      <p:ext uri="{BB962C8B-B14F-4D97-AF65-F5344CB8AC3E}">
        <p14:creationId xmlns:p14="http://schemas.microsoft.com/office/powerpoint/2010/main" val="18670997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Keys Connections</a:t>
            </a:r>
            <a:endParaRPr lang="en-US" dirty="0"/>
          </a:p>
        </p:txBody>
      </p:sp>
      <p:sp>
        <p:nvSpPr>
          <p:cNvPr id="3" name="Content Placeholder 2"/>
          <p:cNvSpPr>
            <a:spLocks noGrp="1"/>
          </p:cNvSpPr>
          <p:nvPr>
            <p:ph idx="1"/>
          </p:nvPr>
        </p:nvSpPr>
        <p:spPr/>
        <p:txBody>
          <a:bodyPr>
            <a:normAutofit lnSpcReduction="10000"/>
          </a:bodyPr>
          <a:lstStyle/>
          <a:p>
            <a:r>
              <a:rPr lang="en-US" dirty="0" smtClean="0"/>
              <a:t>CP 1.1 Plans with deep knowledge of content and delivery techniques</a:t>
            </a:r>
          </a:p>
          <a:p>
            <a:pPr lvl="1"/>
            <a:r>
              <a:rPr lang="en-US" dirty="0" smtClean="0"/>
              <a:t>Rubrics clearly indicate expected content depth; teacher packages provide step-by-step best practices in delivery</a:t>
            </a:r>
            <a:endParaRPr lang="en-US" dirty="0" smtClean="0"/>
          </a:p>
          <a:p>
            <a:r>
              <a:rPr lang="en-US" dirty="0" smtClean="0"/>
              <a:t>CP 2.1 Uses the required curriculum to plan instruction and assessment</a:t>
            </a:r>
          </a:p>
          <a:p>
            <a:pPr lvl="1"/>
            <a:r>
              <a:rPr lang="en-US" dirty="0" smtClean="0"/>
              <a:t>New arts curriculum: Vertical and horizontal alignment replaces fragmented instruction</a:t>
            </a:r>
          </a:p>
          <a:p>
            <a:r>
              <a:rPr lang="en-US" dirty="0" smtClean="0"/>
              <a:t>CP 2.2 Uses an organizing framework to plan instruction</a:t>
            </a:r>
          </a:p>
          <a:p>
            <a:pPr lvl="1"/>
            <a:r>
              <a:rPr lang="en-US" dirty="0" smtClean="0"/>
              <a:t>Teacher packages provide models</a:t>
            </a:r>
          </a:p>
          <a:p>
            <a:r>
              <a:rPr lang="en-US" dirty="0" smtClean="0"/>
              <a:t>CP 2.3 Plans assessment to measure mastery of the curriculum</a:t>
            </a:r>
          </a:p>
          <a:p>
            <a:pPr lvl="1"/>
            <a:r>
              <a:rPr lang="en-US" dirty="0" smtClean="0"/>
              <a:t>All assessments set high standards &amp; target mastery of skills and knowledge</a:t>
            </a:r>
            <a:endParaRPr lang="en-US" dirty="0"/>
          </a:p>
        </p:txBody>
      </p:sp>
    </p:spTree>
    <p:extLst>
      <p:ext uri="{BB962C8B-B14F-4D97-AF65-F5344CB8AC3E}">
        <p14:creationId xmlns:p14="http://schemas.microsoft.com/office/powerpoint/2010/main" val="9210358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Keys Connections</a:t>
            </a:r>
            <a:endParaRPr lang="en-US" dirty="0"/>
          </a:p>
        </p:txBody>
      </p:sp>
      <p:sp>
        <p:nvSpPr>
          <p:cNvPr id="3" name="Content Placeholder 2"/>
          <p:cNvSpPr>
            <a:spLocks noGrp="1"/>
          </p:cNvSpPr>
          <p:nvPr>
            <p:ph idx="1"/>
          </p:nvPr>
        </p:nvSpPr>
        <p:spPr/>
        <p:txBody>
          <a:bodyPr>
            <a:normAutofit/>
          </a:bodyPr>
          <a:lstStyle/>
          <a:p>
            <a:r>
              <a:rPr lang="en-US" dirty="0" smtClean="0"/>
              <a:t>SBI 1.2 Engages students in higher order thinking skills</a:t>
            </a:r>
          </a:p>
          <a:p>
            <a:pPr lvl="1"/>
            <a:r>
              <a:rPr lang="en-US" dirty="0" smtClean="0"/>
              <a:t>All arts assessments require H.O.T. to achieve adequate scores</a:t>
            </a:r>
          </a:p>
          <a:p>
            <a:r>
              <a:rPr lang="en-US" dirty="0" smtClean="0"/>
              <a:t>SBI 1.5 Uses accessible technology to enhance learning</a:t>
            </a:r>
          </a:p>
          <a:p>
            <a:pPr lvl="1"/>
            <a:r>
              <a:rPr lang="en-US" dirty="0" smtClean="0"/>
              <a:t>On Line Assessments; Digital Story Telling</a:t>
            </a:r>
          </a:p>
          <a:p>
            <a:r>
              <a:rPr lang="en-US" dirty="0" smtClean="0"/>
              <a:t>SBI 2.1 Demonstrates high expectations with students playing roles in learning</a:t>
            </a:r>
          </a:p>
          <a:p>
            <a:pPr lvl="1"/>
            <a:r>
              <a:rPr lang="en-US" dirty="0" smtClean="0"/>
              <a:t>High expectations embedded in rubrics; student-centered performance assessments and VTS/MTS; student self-assessment/reflective </a:t>
            </a:r>
            <a:r>
              <a:rPr lang="en-US" dirty="0" smtClean="0"/>
              <a:t>thinking </a:t>
            </a:r>
            <a:r>
              <a:rPr lang="en-US" dirty="0" smtClean="0"/>
              <a:t>emphasized; real-world scenarios</a:t>
            </a:r>
          </a:p>
          <a:p>
            <a:r>
              <a:rPr lang="en-US" dirty="0" smtClean="0"/>
              <a:t>SBI 2.2 Communicates clearly the learning expectations</a:t>
            </a:r>
          </a:p>
          <a:p>
            <a:pPr lvl="1"/>
            <a:r>
              <a:rPr lang="en-US" dirty="0" smtClean="0"/>
              <a:t>Everything is clearly explained in step-by-step format as a model for instruction</a:t>
            </a:r>
          </a:p>
          <a:p>
            <a:endParaRPr lang="en-US" dirty="0"/>
          </a:p>
        </p:txBody>
      </p:sp>
    </p:spTree>
    <p:extLst>
      <p:ext uri="{BB962C8B-B14F-4D97-AF65-F5344CB8AC3E}">
        <p14:creationId xmlns:p14="http://schemas.microsoft.com/office/powerpoint/2010/main" val="37455558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Keys Connections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Arts assessments tell teachers what students need to know and do by the end of grades 5, 8, and intro HS courses:</a:t>
            </a:r>
          </a:p>
          <a:p>
            <a:pPr marL="0" indent="0">
              <a:buNone/>
            </a:pPr>
            <a:endParaRPr lang="en-US" dirty="0"/>
          </a:p>
          <a:p>
            <a:r>
              <a:rPr lang="en-US" dirty="0" smtClean="0"/>
              <a:t>AL 1.2 Uses formative assessment strategies to adjust instruction </a:t>
            </a:r>
            <a:r>
              <a:rPr lang="en-US" dirty="0" smtClean="0">
                <a:solidFill>
                  <a:srgbClr val="FF0000"/>
                </a:solidFill>
              </a:rPr>
              <a:t>and</a:t>
            </a:r>
            <a:r>
              <a:rPr lang="en-US" dirty="0" smtClean="0"/>
              <a:t> AL 1.3 Uses a variety of summative strategies to evaluate mastery of curriculum</a:t>
            </a:r>
          </a:p>
          <a:p>
            <a:pPr lvl="1"/>
            <a:r>
              <a:rPr lang="en-US" dirty="0" smtClean="0"/>
              <a:t>What formative and summative strategies has the teacher put in place to improve performance on the arts assessments?</a:t>
            </a:r>
          </a:p>
          <a:p>
            <a:r>
              <a:rPr lang="en-US" dirty="0" smtClean="0"/>
              <a:t>AL 2.1 Uses data to design appropriate, timely interventions</a:t>
            </a:r>
          </a:p>
          <a:p>
            <a:pPr lvl="1"/>
            <a:r>
              <a:rPr lang="en-US" dirty="0" smtClean="0"/>
              <a:t>Data from assessments will spotlight areas of growth to target for the next year</a:t>
            </a:r>
            <a:endParaRPr lang="en-US" dirty="0"/>
          </a:p>
        </p:txBody>
      </p:sp>
    </p:spTree>
    <p:extLst>
      <p:ext uri="{BB962C8B-B14F-4D97-AF65-F5344CB8AC3E}">
        <p14:creationId xmlns:p14="http://schemas.microsoft.com/office/powerpoint/2010/main" val="2366384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APS Arts Assessments…</a:t>
            </a:r>
            <a:endParaRPr lang="en-US" dirty="0"/>
          </a:p>
        </p:txBody>
      </p:sp>
      <p:sp>
        <p:nvSpPr>
          <p:cNvPr id="3" name="Content Placeholder 2"/>
          <p:cNvSpPr>
            <a:spLocks noGrp="1"/>
          </p:cNvSpPr>
          <p:nvPr>
            <p:ph idx="1"/>
          </p:nvPr>
        </p:nvSpPr>
        <p:spPr/>
        <p:txBody>
          <a:bodyPr/>
          <a:lstStyle/>
          <a:p>
            <a:r>
              <a:rPr lang="en-US" dirty="0" smtClean="0"/>
              <a:t>Do not measure a </a:t>
            </a:r>
            <a:r>
              <a:rPr lang="en-US" dirty="0" smtClean="0"/>
              <a:t>laundry list of facts</a:t>
            </a:r>
          </a:p>
          <a:p>
            <a:r>
              <a:rPr lang="en-US" dirty="0" smtClean="0"/>
              <a:t>They assess a student’s </a:t>
            </a:r>
            <a:r>
              <a:rPr lang="en-US" dirty="0" smtClean="0"/>
              <a:t>ability to generate and use conceptual and </a:t>
            </a:r>
            <a:r>
              <a:rPr lang="en-US" dirty="0" smtClean="0"/>
              <a:t>qualitative relationships</a:t>
            </a:r>
            <a:endParaRPr lang="en-US" dirty="0"/>
          </a:p>
        </p:txBody>
      </p:sp>
    </p:spTree>
    <p:extLst>
      <p:ext uri="{BB962C8B-B14F-4D97-AF65-F5344CB8AC3E}">
        <p14:creationId xmlns:p14="http://schemas.microsoft.com/office/powerpoint/2010/main" val="11262331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Keys Connections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Arts assessments tell teachers what students need to know and do by the end of grades 5, 8, and intro HS courses:</a:t>
            </a:r>
          </a:p>
          <a:p>
            <a:pPr marL="0" indent="0">
              <a:buNone/>
            </a:pPr>
            <a:endParaRPr lang="en-US" dirty="0"/>
          </a:p>
          <a:p>
            <a:r>
              <a:rPr lang="en-US" dirty="0" smtClean="0"/>
              <a:t>AL 1.2 Uses formative assessment strategies to adjust instruction </a:t>
            </a:r>
            <a:r>
              <a:rPr lang="en-US" dirty="0" smtClean="0">
                <a:solidFill>
                  <a:srgbClr val="FF0000"/>
                </a:solidFill>
              </a:rPr>
              <a:t>and</a:t>
            </a:r>
            <a:r>
              <a:rPr lang="en-US" dirty="0" smtClean="0"/>
              <a:t> AL 1.3 Uses a variety of summative strategies to evaluate mastery of curriculum</a:t>
            </a:r>
          </a:p>
          <a:p>
            <a:pPr lvl="1"/>
            <a:r>
              <a:rPr lang="en-US" dirty="0" smtClean="0"/>
              <a:t>What formative and summative strategies has the teacher put in place to improve performance on the arts assessments?</a:t>
            </a:r>
          </a:p>
          <a:p>
            <a:r>
              <a:rPr lang="en-US" dirty="0" smtClean="0"/>
              <a:t>AL 2.1 Uses data to design appropriate, timely interventions</a:t>
            </a:r>
          </a:p>
          <a:p>
            <a:pPr lvl="1"/>
            <a:r>
              <a:rPr lang="en-US" dirty="0" smtClean="0"/>
              <a:t>Data from assessments will spotlight areas of growth to target for the next year</a:t>
            </a:r>
            <a:endParaRPr lang="en-US" dirty="0"/>
          </a:p>
        </p:txBody>
      </p:sp>
    </p:spTree>
    <p:extLst>
      <p:ext uri="{BB962C8B-B14F-4D97-AF65-F5344CB8AC3E}">
        <p14:creationId xmlns:p14="http://schemas.microsoft.com/office/powerpoint/2010/main" val="34098911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Please make sure your arts teachers:</a:t>
            </a:r>
          </a:p>
          <a:p>
            <a:r>
              <a:rPr lang="en-US" dirty="0" smtClean="0"/>
              <a:t>Do the VTS pre/post test. </a:t>
            </a:r>
          </a:p>
          <a:p>
            <a:r>
              <a:rPr lang="en-US" dirty="0"/>
              <a:t>H</a:t>
            </a:r>
            <a:r>
              <a:rPr lang="en-US" dirty="0" smtClean="0"/>
              <a:t>ave access to computers/the computer lab</a:t>
            </a:r>
          </a:p>
          <a:p>
            <a:pPr lvl="1"/>
            <a:r>
              <a:rPr lang="en-US" dirty="0" smtClean="0"/>
              <a:t>K-12 Online Assessments &amp; 8</a:t>
            </a:r>
            <a:r>
              <a:rPr lang="en-US" baseline="30000" dirty="0" smtClean="0"/>
              <a:t>th</a:t>
            </a:r>
            <a:r>
              <a:rPr lang="en-US" dirty="0" smtClean="0"/>
              <a:t> Grade Art</a:t>
            </a:r>
          </a:p>
          <a:p>
            <a:r>
              <a:rPr lang="en-US" dirty="0" smtClean="0"/>
              <a:t>Submit the performance assessments properly</a:t>
            </a:r>
          </a:p>
          <a:p>
            <a:r>
              <a:rPr lang="en-US" dirty="0" smtClean="0"/>
              <a:t>Complete and turn in all assessment materials by May 13</a:t>
            </a:r>
            <a:r>
              <a:rPr lang="en-US" baseline="30000" dirty="0" smtClean="0"/>
              <a:t>th </a:t>
            </a:r>
          </a:p>
          <a:p>
            <a:r>
              <a:rPr lang="en-US" dirty="0" smtClean="0"/>
              <a:t>And finally…</a:t>
            </a:r>
          </a:p>
          <a:p>
            <a:pPr marL="0" indent="0">
              <a:buNone/>
            </a:pPr>
            <a:endParaRPr lang="en-US" dirty="0"/>
          </a:p>
        </p:txBody>
      </p:sp>
      <p:sp>
        <p:nvSpPr>
          <p:cNvPr id="2" name="Title 1"/>
          <p:cNvSpPr>
            <a:spLocks noGrp="1"/>
          </p:cNvSpPr>
          <p:nvPr>
            <p:ph type="title"/>
          </p:nvPr>
        </p:nvSpPr>
        <p:spPr/>
        <p:txBody>
          <a:bodyPr/>
          <a:lstStyle/>
          <a:p>
            <a:r>
              <a:rPr lang="en-US" dirty="0" smtClean="0"/>
              <a:t>What can I do?</a:t>
            </a:r>
            <a:endParaRPr lang="en-US" dirty="0"/>
          </a:p>
        </p:txBody>
      </p:sp>
    </p:spTree>
    <p:extLst>
      <p:ext uri="{BB962C8B-B14F-4D97-AF65-F5344CB8AC3E}">
        <p14:creationId xmlns:p14="http://schemas.microsoft.com/office/powerpoint/2010/main" val="17745409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Please remember to review your data over the summer!</a:t>
            </a:r>
          </a:p>
          <a:p>
            <a:pPr lvl="1"/>
            <a:r>
              <a:rPr lang="en-US" dirty="0" smtClean="0"/>
              <a:t>We will send a report directly to you, but you will have faster access by checking the website</a:t>
            </a:r>
          </a:p>
          <a:p>
            <a:pPr lvl="1"/>
            <a:r>
              <a:rPr lang="en-US" dirty="0" smtClean="0"/>
              <a:t>The website and log-in information will be sent to you</a:t>
            </a:r>
          </a:p>
        </p:txBody>
      </p:sp>
      <p:sp>
        <p:nvSpPr>
          <p:cNvPr id="2" name="Title 1"/>
          <p:cNvSpPr>
            <a:spLocks noGrp="1"/>
          </p:cNvSpPr>
          <p:nvPr>
            <p:ph type="title"/>
          </p:nvPr>
        </p:nvSpPr>
        <p:spPr/>
        <p:txBody>
          <a:bodyPr/>
          <a:lstStyle/>
          <a:p>
            <a:r>
              <a:rPr lang="en-US" dirty="0" smtClean="0"/>
              <a:t>What can I do?</a:t>
            </a:r>
            <a:endParaRPr lang="en-US" dirty="0"/>
          </a:p>
        </p:txBody>
      </p:sp>
    </p:spTree>
    <p:extLst>
      <p:ext uri="{BB962C8B-B14F-4D97-AF65-F5344CB8AC3E}">
        <p14:creationId xmlns:p14="http://schemas.microsoft.com/office/powerpoint/2010/main" val="25533445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THANK YOU FOR YOUR TIME!</a:t>
            </a:r>
          </a:p>
          <a:p>
            <a:r>
              <a:rPr lang="en-US" dirty="0" smtClean="0"/>
              <a:t>Please remember to provide your Lawson Number and School so we can process your stipend.</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805458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Basics…</a:t>
            </a:r>
            <a:endParaRPr lang="en-US" dirty="0"/>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1792312810"/>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2.jpeg"/></Relationships>
</file>

<file path=ppt/theme/_rels/theme11.xml.rels><?xml version="1.0" encoding="UTF-8" standalone="yes"?>
<Relationships xmlns="http://schemas.openxmlformats.org/package/2006/relationships"><Relationship Id="rId1" Type="http://schemas.openxmlformats.org/officeDocument/2006/relationships/image" Target="../media/image13.jpeg"/></Relationships>
</file>

<file path=ppt/theme/_rels/theme12.xml.rels><?xml version="1.0" encoding="UTF-8" standalone="yes"?>
<Relationships xmlns="http://schemas.openxmlformats.org/package/2006/relationships"><Relationship Id="rId1" Type="http://schemas.openxmlformats.org/officeDocument/2006/relationships/image" Target="../media/image14.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9.jpeg"/></Relationships>
</file>

<file path=ppt/theme/_rels/them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6.xml><?xml version="1.0" encoding="utf-8"?>
<a:theme xmlns:a="http://schemas.openxmlformats.org/drawingml/2006/main" name="1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7.xml><?xml version="1.0" encoding="utf-8"?>
<a:theme xmlns:a="http://schemas.openxmlformats.org/drawingml/2006/main" name="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8.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9.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5519</TotalTime>
  <Words>3326</Words>
  <Application>Microsoft Office PowerPoint</Application>
  <PresentationFormat>On-screen Show (4:3)</PresentationFormat>
  <Paragraphs>760</Paragraphs>
  <Slides>83</Slides>
  <Notes>4</Notes>
  <HiddenSlides>0</HiddenSlides>
  <MMClips>0</MMClips>
  <ScaleCrop>false</ScaleCrop>
  <HeadingPairs>
    <vt:vector size="4" baseType="variant">
      <vt:variant>
        <vt:lpstr>Theme</vt:lpstr>
      </vt:variant>
      <vt:variant>
        <vt:i4>12</vt:i4>
      </vt:variant>
      <vt:variant>
        <vt:lpstr>Slide Titles</vt:lpstr>
      </vt:variant>
      <vt:variant>
        <vt:i4>83</vt:i4>
      </vt:variant>
    </vt:vector>
  </HeadingPairs>
  <TitlesOfParts>
    <vt:vector size="95" baseType="lpstr">
      <vt:lpstr>Office Theme</vt:lpstr>
      <vt:lpstr>Waveform</vt:lpstr>
      <vt:lpstr>Pushpin</vt:lpstr>
      <vt:lpstr>Civic</vt:lpstr>
      <vt:lpstr>Summer</vt:lpstr>
      <vt:lpstr>1_Summer</vt:lpstr>
      <vt:lpstr>Kilter</vt:lpstr>
      <vt:lpstr>Essential</vt:lpstr>
      <vt:lpstr>Trek</vt:lpstr>
      <vt:lpstr>Solstice</vt:lpstr>
      <vt:lpstr>Equity</vt:lpstr>
      <vt:lpstr>Clarity</vt:lpstr>
      <vt:lpstr> The New APS Arts Assessments: How They Help You</vt:lpstr>
      <vt:lpstr>I need to know…</vt:lpstr>
      <vt:lpstr>Why?</vt:lpstr>
      <vt:lpstr>Our Time Together…</vt:lpstr>
      <vt:lpstr>PowerPoint Presentation</vt:lpstr>
      <vt:lpstr>PowerPoint Presentation</vt:lpstr>
      <vt:lpstr>PowerPoint Presentation</vt:lpstr>
      <vt:lpstr>The APS Arts Assessments…</vt:lpstr>
      <vt:lpstr>The Basics…</vt:lpstr>
      <vt:lpstr>Arts Assessments: Who and What</vt:lpstr>
      <vt:lpstr>Arts Assessments: How</vt:lpstr>
      <vt:lpstr>Arts Assessments: When?</vt:lpstr>
      <vt:lpstr>What can you do?</vt:lpstr>
      <vt:lpstr>ArtsAPS Training</vt:lpstr>
      <vt:lpstr>Intervisitation Program</vt:lpstr>
      <vt:lpstr>But why arts assessments?</vt:lpstr>
      <vt:lpstr>The Arts Assessments support academic success</vt:lpstr>
      <vt:lpstr>VTS Pre/Post Writing Assessments</vt:lpstr>
      <vt:lpstr>What are my students doing for the Performance Assessments?</vt:lpstr>
      <vt:lpstr>This is not your father’s arts class …</vt:lpstr>
      <vt:lpstr>What does an arts performance assessment look like?</vt:lpstr>
      <vt:lpstr>Each teacher gets a comprehensive teaching package following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samples from 2010 pilot</vt:lpstr>
      <vt:lpstr>Level 2: Does the student understand the minimum requirements?</vt:lpstr>
      <vt:lpstr>Evaluation samples from pilot</vt:lpstr>
      <vt:lpstr>PowerPoint Presentation</vt:lpstr>
      <vt:lpstr>Evaluation samples from pilot</vt:lpstr>
      <vt:lpstr>PowerPoint Presentation</vt:lpstr>
      <vt:lpstr>PowerPoint Presentation</vt:lpstr>
      <vt:lpstr>Evaluation samples from pilot</vt:lpstr>
      <vt:lpstr>PowerPoint Presentation</vt:lpstr>
      <vt:lpstr>Exemplars from Ontario</vt:lpstr>
      <vt:lpstr>Teacher Preparation</vt:lpstr>
      <vt:lpstr>Teacher Will Turn In A Range of Artifacts </vt:lpstr>
      <vt:lpstr>Performance Assessment Rubric (2)</vt:lpstr>
      <vt:lpstr>Artifact Order</vt:lpstr>
      <vt:lpstr>Make FOUR Stacks:</vt:lpstr>
      <vt:lpstr>Please make sure your teachers follow submission guidelines</vt:lpstr>
      <vt:lpstr>Outside Evaluators</vt:lpstr>
      <vt:lpstr>What kind of data will I get?</vt:lpstr>
      <vt:lpstr>You will receive data in different forms.</vt:lpstr>
      <vt:lpstr>Visual reports so you can compare scores on each assessment.</vt:lpstr>
      <vt:lpstr>You can see how each class in your school is doing.</vt:lpstr>
      <vt:lpstr>You can track individual student scores.</vt:lpstr>
      <vt:lpstr>When will you get the data?</vt:lpstr>
      <vt:lpstr>Visual Thinking Strategies</vt:lpstr>
      <vt:lpstr>PowerPoint Presentation</vt:lpstr>
      <vt:lpstr>Visual Thinking Strategies</vt:lpstr>
      <vt:lpstr>Visual Thinking Strategies</vt:lpstr>
      <vt:lpstr>Visual Thinking Strategies</vt:lpstr>
      <vt:lpstr>What will the On-line Assessments look like?</vt:lpstr>
      <vt:lpstr>Breakdown of Questions</vt:lpstr>
      <vt:lpstr>Art Connections to Math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data be disaggregated?</vt:lpstr>
      <vt:lpstr>How will data be disaggregated?</vt:lpstr>
      <vt:lpstr>CLASS Keys Connections</vt:lpstr>
      <vt:lpstr>CLASS Keys Connections</vt:lpstr>
      <vt:lpstr>CLASS Keys Connections</vt:lpstr>
      <vt:lpstr>CLASS Keys Connections</vt:lpstr>
      <vt:lpstr>What can I do?</vt:lpstr>
      <vt:lpstr>What can I do?</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APS Arts Assessments: How They Help You</dc:title>
  <dc:creator>Raymond E. Veon</dc:creator>
  <cp:lastModifiedBy>Raymond E. Veon</cp:lastModifiedBy>
  <cp:revision>50</cp:revision>
  <dcterms:created xsi:type="dcterms:W3CDTF">2011-02-17T19:21:00Z</dcterms:created>
  <dcterms:modified xsi:type="dcterms:W3CDTF">2011-02-21T15:35:11Z</dcterms:modified>
</cp:coreProperties>
</file>