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77" r:id="rId3"/>
    <p:sldId id="278" r:id="rId4"/>
    <p:sldId id="257" r:id="rId5"/>
    <p:sldId id="258" r:id="rId6"/>
    <p:sldId id="276"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27" autoAdjust="0"/>
  </p:normalViewPr>
  <p:slideViewPr>
    <p:cSldViewPr>
      <p:cViewPr varScale="1">
        <p:scale>
          <a:sx n="46" d="100"/>
          <a:sy n="46" d="100"/>
        </p:scale>
        <p:origin x="-198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90D020-C970-4256-9227-0D90212EF60D}" type="datetimeFigureOut">
              <a:rPr lang="en-US" smtClean="0"/>
              <a:t>9/30/2013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A1BA39-4B35-4E0B-B0C6-F789CCFDF00C}" type="slidenum">
              <a:rPr lang="en-US" smtClean="0"/>
              <a:t>‹#›</a:t>
            </a:fld>
            <a:endParaRPr lang="en-US"/>
          </a:p>
        </p:txBody>
      </p:sp>
    </p:spTree>
    <p:extLst>
      <p:ext uri="{BB962C8B-B14F-4D97-AF65-F5344CB8AC3E}">
        <p14:creationId xmlns:p14="http://schemas.microsoft.com/office/powerpoint/2010/main" val="79887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17" Type="http://schemas.openxmlformats.org/officeDocument/2006/relationships/hyperlink" Target="http://en.wikipedia.org/wiki/House_of_Commons_of_the_United_Kingdom" TargetMode="External"/><Relationship Id="rId21" Type="http://schemas.openxmlformats.org/officeDocument/2006/relationships/hyperlink" Target="http://en.wikipedia.org/wiki/Jean-Baptiste-Camille_Corot" TargetMode="External"/><Relationship Id="rId42" Type="http://schemas.openxmlformats.org/officeDocument/2006/relationships/hyperlink" Target="http://en.wikipedia.org/wiki/Complementary_color" TargetMode="External"/><Relationship Id="rId47" Type="http://schemas.openxmlformats.org/officeDocument/2006/relationships/hyperlink" Target="http://en.wikipedia.org/wiki/Chlorophyll" TargetMode="External"/><Relationship Id="rId63" Type="http://schemas.openxmlformats.org/officeDocument/2006/relationships/hyperlink" Target="http://en.wikipedia.org/wiki/Pigment" TargetMode="External"/><Relationship Id="rId68" Type="http://schemas.openxmlformats.org/officeDocument/2006/relationships/hyperlink" Target="http://en.wikipedia.org/wiki/Egyptian_blue" TargetMode="External"/><Relationship Id="rId84" Type="http://schemas.openxmlformats.org/officeDocument/2006/relationships/hyperlink" Target="http://en.wikipedia.org/wiki/Reptiles" TargetMode="External"/><Relationship Id="rId89" Type="http://schemas.openxmlformats.org/officeDocument/2006/relationships/hyperlink" Target="http://en.wikipedia.org/wiki/Laser" TargetMode="External"/><Relationship Id="rId112" Type="http://schemas.openxmlformats.org/officeDocument/2006/relationships/hyperlink" Target="http://en.wikipedia.org/wiki/Traffic_light" TargetMode="External"/><Relationship Id="rId133" Type="http://schemas.openxmlformats.org/officeDocument/2006/relationships/hyperlink" Target="http://en.wikipedia.org/wiki/Saint_Patrick's_Day" TargetMode="External"/><Relationship Id="rId138" Type="http://schemas.openxmlformats.org/officeDocument/2006/relationships/hyperlink" Target="http://en.wikipedia.org/wiki/Flag_of_Saudi_Arabia" TargetMode="External"/><Relationship Id="rId154" Type="http://schemas.openxmlformats.org/officeDocument/2006/relationships/hyperlink" Target="http://en.wikipedia.org/wiki/Muhammad" TargetMode="External"/><Relationship Id="rId159" Type="http://schemas.openxmlformats.org/officeDocument/2006/relationships/hyperlink" Target="http://en.wikipedia.org/wiki/Roman_Catholic" TargetMode="External"/><Relationship Id="rId175" Type="http://schemas.openxmlformats.org/officeDocument/2006/relationships/hyperlink" Target="http://en.wikipedia.org/wiki/Hinduism" TargetMode="External"/><Relationship Id="rId170" Type="http://schemas.openxmlformats.org/officeDocument/2006/relationships/hyperlink" Target="http://en.wikipedia.org/wiki/Metaphysics" TargetMode="External"/><Relationship Id="rId191" Type="http://schemas.openxmlformats.org/officeDocument/2006/relationships/hyperlink" Target="http://en.wikipedia.org/wiki/Taekwondo" TargetMode="External"/><Relationship Id="rId16" Type="http://schemas.openxmlformats.org/officeDocument/2006/relationships/hyperlink" Target="http://en.wikipedia.org/wiki/Devil" TargetMode="External"/><Relationship Id="rId107" Type="http://schemas.openxmlformats.org/officeDocument/2006/relationships/hyperlink" Target="http://en.wikipedia.org/wiki/M&amp;M's" TargetMode="External"/><Relationship Id="rId11" Type="http://schemas.openxmlformats.org/officeDocument/2006/relationships/hyperlink" Target="http://en.wikipedia.org/wiki/Green_Knight" TargetMode="External"/><Relationship Id="rId32" Type="http://schemas.openxmlformats.org/officeDocument/2006/relationships/hyperlink" Target="http://en.wikipedia.org/wiki/Nanometre" TargetMode="External"/><Relationship Id="rId37" Type="http://schemas.openxmlformats.org/officeDocument/2006/relationships/hyperlink" Target="http://en.wikipedia.org/wiki/Additive_colors" TargetMode="External"/><Relationship Id="rId53" Type="http://schemas.openxmlformats.org/officeDocument/2006/relationships/hyperlink" Target="http://en.wikipedia.org/wiki/Roman_Empire" TargetMode="External"/><Relationship Id="rId58" Type="http://schemas.openxmlformats.org/officeDocument/2006/relationships/hyperlink" Target="http://en.wikipedia.org/wiki/Nice" TargetMode="External"/><Relationship Id="rId74" Type="http://schemas.openxmlformats.org/officeDocument/2006/relationships/hyperlink" Target="http://en.wikipedia.org/wiki/Lead" TargetMode="External"/><Relationship Id="rId79" Type="http://schemas.openxmlformats.org/officeDocument/2006/relationships/hyperlink" Target="http://en.wikipedia.org/wiki/Patina" TargetMode="External"/><Relationship Id="rId102" Type="http://schemas.openxmlformats.org/officeDocument/2006/relationships/hyperlink" Target="http://en.wikipedia.org/wiki/Garden_of_Eden" TargetMode="External"/><Relationship Id="rId123" Type="http://schemas.openxmlformats.org/officeDocument/2006/relationships/hyperlink" Target="http://en.wikipedia.org/wiki/Flag_of_India" TargetMode="External"/><Relationship Id="rId128" Type="http://schemas.openxmlformats.org/officeDocument/2006/relationships/hyperlink" Target="http://en.wikipedia.org/wiki/Fianna_F%C3%A1il" TargetMode="External"/><Relationship Id="rId144" Type="http://schemas.openxmlformats.org/officeDocument/2006/relationships/hyperlink" Target="http://en.wikipedia.org/wiki/Constantinople" TargetMode="External"/><Relationship Id="rId149" Type="http://schemas.openxmlformats.org/officeDocument/2006/relationships/hyperlink" Target="http://en.wikipedia.org/wiki/Irish_nationalism" TargetMode="External"/><Relationship Id="rId5" Type="http://schemas.openxmlformats.org/officeDocument/2006/relationships/hyperlink" Target="http://en.wikipedia.org/wiki/Mesopotamia" TargetMode="External"/><Relationship Id="rId90" Type="http://schemas.openxmlformats.org/officeDocument/2006/relationships/hyperlink" Target="http://en.wikipedia.org/wiki/Greenpeace" TargetMode="External"/><Relationship Id="rId95" Type="http://schemas.openxmlformats.org/officeDocument/2006/relationships/hyperlink" Target="http://en.wikipedia.org/wiki/Cowboy" TargetMode="External"/><Relationship Id="rId160" Type="http://schemas.openxmlformats.org/officeDocument/2006/relationships/hyperlink" Target="http://en.wikipedia.org/wiki/Protestant" TargetMode="External"/><Relationship Id="rId165" Type="http://schemas.openxmlformats.org/officeDocument/2006/relationships/hyperlink" Target="http://en.wikipedia.org/wiki/Evergreen" TargetMode="External"/><Relationship Id="rId181" Type="http://schemas.openxmlformats.org/officeDocument/2006/relationships/hyperlink" Target="http://en.wikipedia.org/wiki/Gambling" TargetMode="External"/><Relationship Id="rId186" Type="http://schemas.openxmlformats.org/officeDocument/2006/relationships/hyperlink" Target="http://en.wikipedia.org/wiki/Ping-pong" TargetMode="External"/><Relationship Id="rId22" Type="http://schemas.openxmlformats.org/officeDocument/2006/relationships/hyperlink" Target="http://en.wikipedia.org/wiki/James_McNeil_Whistler" TargetMode="External"/><Relationship Id="rId27" Type="http://schemas.openxmlformats.org/officeDocument/2006/relationships/hyperlink" Target="http://en.wikipedia.org/wiki/Violet_(color)" TargetMode="External"/><Relationship Id="rId43" Type="http://schemas.openxmlformats.org/officeDocument/2006/relationships/hyperlink" Target="http://en.wikipedia.org/wiki/Contrast_effect" TargetMode="External"/><Relationship Id="rId48" Type="http://schemas.openxmlformats.org/officeDocument/2006/relationships/hyperlink" Target="http://en.wikipedia.org/wiki/Emeralds" TargetMode="External"/><Relationship Id="rId64" Type="http://schemas.openxmlformats.org/officeDocument/2006/relationships/hyperlink" Target="http://en.wikipedia.org/wiki/Sven_Rinman" TargetMode="External"/><Relationship Id="rId69" Type="http://schemas.openxmlformats.org/officeDocument/2006/relationships/hyperlink" Target="http://en.wikipedia.org/wiki/Prussian_blue" TargetMode="External"/><Relationship Id="rId113" Type="http://schemas.openxmlformats.org/officeDocument/2006/relationships/hyperlink" Target="http://en.wikipedia.org/wiki/Houses_of_Parliament" TargetMode="External"/><Relationship Id="rId118" Type="http://schemas.openxmlformats.org/officeDocument/2006/relationships/hyperlink" Target="http://en.wikipedia.org/wiki/Flag_of_Italy" TargetMode="External"/><Relationship Id="rId134" Type="http://schemas.openxmlformats.org/officeDocument/2006/relationships/hyperlink" Target="http://en.wikipedia.org/wiki/House_of_Braganza" TargetMode="External"/><Relationship Id="rId139" Type="http://schemas.openxmlformats.org/officeDocument/2006/relationships/hyperlink" Target="http://en.wikipedia.org/wiki/Islam" TargetMode="External"/><Relationship Id="rId80" Type="http://schemas.openxmlformats.org/officeDocument/2006/relationships/hyperlink" Target="http://en.wikipedia.org/wiki/Glucose" TargetMode="External"/><Relationship Id="rId85" Type="http://schemas.openxmlformats.org/officeDocument/2006/relationships/hyperlink" Target="http://en.wikipedia.org/wiki/Fish" TargetMode="External"/><Relationship Id="rId150" Type="http://schemas.openxmlformats.org/officeDocument/2006/relationships/hyperlink" Target="http://en.wikipedia.org/wiki/Gaelic_harp" TargetMode="External"/><Relationship Id="rId155" Type="http://schemas.openxmlformats.org/officeDocument/2006/relationships/hyperlink" Target="http://en.wikipedia.org/wiki/Hadith" TargetMode="External"/><Relationship Id="rId171" Type="http://schemas.openxmlformats.org/officeDocument/2006/relationships/hyperlink" Target="http://en.wikipedia.org/wiki/New_Age" TargetMode="External"/><Relationship Id="rId176" Type="http://schemas.openxmlformats.org/officeDocument/2006/relationships/hyperlink" Target="http://en.wikipedia.org/wiki/Chakra" TargetMode="External"/><Relationship Id="rId192" Type="http://schemas.openxmlformats.org/officeDocument/2006/relationships/hyperlink" Target="http://en.wikipedia.org/wiki/Judo" TargetMode="External"/><Relationship Id="rId12" Type="http://schemas.openxmlformats.org/officeDocument/2006/relationships/hyperlink" Target="http://en.wikipedia.org/wiki/King_Arthur" TargetMode="External"/><Relationship Id="rId17" Type="http://schemas.openxmlformats.org/officeDocument/2006/relationships/hyperlink" Target="http://en.wikipedia.org/wiki/Chaucer" TargetMode="External"/><Relationship Id="rId33" Type="http://schemas.openxmlformats.org/officeDocument/2006/relationships/hyperlink" Target="http://en.wikipedia.org/wiki/Additive_color" TargetMode="External"/><Relationship Id="rId38" Type="http://schemas.openxmlformats.org/officeDocument/2006/relationships/hyperlink" Target="http://en.wikipedia.org/wiki/Perception" TargetMode="External"/><Relationship Id="rId59" Type="http://schemas.openxmlformats.org/officeDocument/2006/relationships/hyperlink" Target="http://en.wikipedia.org/wiki/Verona" TargetMode="External"/><Relationship Id="rId103" Type="http://schemas.openxmlformats.org/officeDocument/2006/relationships/hyperlink" Target="http://en.wikipedia.org/wiki/Adam_and_Eve" TargetMode="External"/><Relationship Id="rId108" Type="http://schemas.openxmlformats.org/officeDocument/2006/relationships/hyperlink" Target="http://en.wikipedia.org/wiki/Urban_legend" TargetMode="External"/><Relationship Id="rId124" Type="http://schemas.openxmlformats.org/officeDocument/2006/relationships/hyperlink" Target="http://en.wikipedia.org/wiki/Gandhi" TargetMode="External"/><Relationship Id="rId129" Type="http://schemas.openxmlformats.org/officeDocument/2006/relationships/hyperlink" Target="http://en.wikipedia.org/wiki/Nationalist" TargetMode="External"/><Relationship Id="rId54" Type="http://schemas.openxmlformats.org/officeDocument/2006/relationships/hyperlink" Target="http://en.wikipedia.org/wiki/Iron_oxide" TargetMode="External"/><Relationship Id="rId70" Type="http://schemas.openxmlformats.org/officeDocument/2006/relationships/hyperlink" Target="http://en.wikipedia.org/wiki/Chrome_yellow" TargetMode="External"/><Relationship Id="rId75" Type="http://schemas.openxmlformats.org/officeDocument/2006/relationships/hyperlink" Target="http://en.wikipedia.org/wiki/Feldspar" TargetMode="External"/><Relationship Id="rId91" Type="http://schemas.openxmlformats.org/officeDocument/2006/relationships/hyperlink" Target="http://en.wikipedia.org/wiki/Green_Parties" TargetMode="External"/><Relationship Id="rId96" Type="http://schemas.openxmlformats.org/officeDocument/2006/relationships/hyperlink" Target="http://en.wikipedia.org/wiki/Jealousy" TargetMode="External"/><Relationship Id="rId140" Type="http://schemas.openxmlformats.org/officeDocument/2006/relationships/hyperlink" Target="http://en.wikipedia.org/wiki/Flag_of_South_Africa" TargetMode="External"/><Relationship Id="rId145" Type="http://schemas.openxmlformats.org/officeDocument/2006/relationships/hyperlink" Target="http://en.wikipedia.org/wiki/Byzantine_Empire" TargetMode="External"/><Relationship Id="rId161" Type="http://schemas.openxmlformats.org/officeDocument/2006/relationships/hyperlink" Target="http://en.wikipedia.org/wiki/Vestments" TargetMode="External"/><Relationship Id="rId166" Type="http://schemas.openxmlformats.org/officeDocument/2006/relationships/hyperlink" Target="http://en.wikipedia.org/wiki/Winter_solstice" TargetMode="External"/><Relationship Id="rId182" Type="http://schemas.openxmlformats.org/officeDocument/2006/relationships/hyperlink" Target="http://en.wikipedia.org/wiki/Casino" TargetMode="External"/><Relationship Id="rId187" Type="http://schemas.openxmlformats.org/officeDocument/2006/relationships/hyperlink" Target="http://en.wikipedia.org/wiki/Shades_of_green" TargetMode="External"/><Relationship Id="rId1" Type="http://schemas.openxmlformats.org/officeDocument/2006/relationships/notesMaster" Target="../notesMasters/notesMaster1.xml"/><Relationship Id="rId6" Type="http://schemas.openxmlformats.org/officeDocument/2006/relationships/hyperlink" Target="http://en.wikipedia.org/wiki/Green" TargetMode="External"/><Relationship Id="rId23" Type="http://schemas.openxmlformats.org/officeDocument/2006/relationships/hyperlink" Target="http://en.wikipedia.org/wiki/Vincent_van_Gogh" TargetMode="External"/><Relationship Id="rId28" Type="http://schemas.openxmlformats.org/officeDocument/2006/relationships/hyperlink" Target="http://en.wikipedia.org/wiki/Blue" TargetMode="External"/><Relationship Id="rId49" Type="http://schemas.openxmlformats.org/officeDocument/2006/relationships/hyperlink" Target="http://en.wikipedia.org/wiki/Chromium" TargetMode="External"/><Relationship Id="rId114" Type="http://schemas.openxmlformats.org/officeDocument/2006/relationships/hyperlink" Target="http://en.wikipedia.org/wiki/London" TargetMode="External"/><Relationship Id="rId119" Type="http://schemas.openxmlformats.org/officeDocument/2006/relationships/hyperlink" Target="http://en.wikipedia.org/wiki/Cisalpine_Republic" TargetMode="External"/><Relationship Id="rId44" Type="http://schemas.openxmlformats.org/officeDocument/2006/relationships/hyperlink" Target="http://en.wikipedia.org/wiki/Afterimage" TargetMode="External"/><Relationship Id="rId60" Type="http://schemas.openxmlformats.org/officeDocument/2006/relationships/hyperlink" Target="http://en.wikipedia.org/wiki/Cyprus" TargetMode="External"/><Relationship Id="rId65" Type="http://schemas.openxmlformats.org/officeDocument/2006/relationships/hyperlink" Target="http://en.wikipedia.org/wiki/Viridian" TargetMode="External"/><Relationship Id="rId81" Type="http://schemas.openxmlformats.org/officeDocument/2006/relationships/hyperlink" Target="http://en.wikipedia.org/wiki/Photosynthesis" TargetMode="External"/><Relationship Id="rId86" Type="http://schemas.openxmlformats.org/officeDocument/2006/relationships/hyperlink" Target="http://en.wikipedia.org/wiki/Birds" TargetMode="External"/><Relationship Id="rId130" Type="http://schemas.openxmlformats.org/officeDocument/2006/relationships/hyperlink" Target="http://en.wikipedia.org/wiki/Republic_of_Ireland" TargetMode="External"/><Relationship Id="rId135" Type="http://schemas.openxmlformats.org/officeDocument/2006/relationships/hyperlink" Target="http://en.wikipedia.org/wiki/House_of_Habsburg" TargetMode="External"/><Relationship Id="rId151" Type="http://schemas.openxmlformats.org/officeDocument/2006/relationships/hyperlink" Target="http://en.wikipedia.org/wiki/Environmentalism" TargetMode="External"/><Relationship Id="rId156" Type="http://schemas.openxmlformats.org/officeDocument/2006/relationships/hyperlink" Target="http://en.wikipedia.org/wiki/Al-Khidr" TargetMode="External"/><Relationship Id="rId177" Type="http://schemas.openxmlformats.org/officeDocument/2006/relationships/hyperlink" Target="http://en.wikipedia.org/wiki/Anahata" TargetMode="External"/><Relationship Id="rId172" Type="http://schemas.openxmlformats.org/officeDocument/2006/relationships/hyperlink" Target="http://en.wikipedia.org/wiki/Alice_Bailey" TargetMode="External"/><Relationship Id="rId193" Type="http://schemas.openxmlformats.org/officeDocument/2006/relationships/hyperlink" Target="http://en.wikipedia.org/wiki/Wall_Street" TargetMode="External"/><Relationship Id="rId13" Type="http://schemas.openxmlformats.org/officeDocument/2006/relationships/hyperlink" Target="http://en.wikipedia.org/wiki/Duccio_di_Buoninsegna" TargetMode="External"/><Relationship Id="rId18" Type="http://schemas.openxmlformats.org/officeDocument/2006/relationships/hyperlink" Target="http://en.wikipedia.org/wiki/Perugino" TargetMode="External"/><Relationship Id="rId39" Type="http://schemas.openxmlformats.org/officeDocument/2006/relationships/hyperlink" Target="http://en.wikipedia.org/wiki/Opponent_process" TargetMode="External"/><Relationship Id="rId109" Type="http://schemas.openxmlformats.org/officeDocument/2006/relationships/hyperlink" Target="http://en.wikipedia.org/wiki/Aphrodisiac" TargetMode="External"/><Relationship Id="rId34" Type="http://schemas.openxmlformats.org/officeDocument/2006/relationships/hyperlink" Target="http://en.wikipedia.org/wiki/Subtractive_color" TargetMode="External"/><Relationship Id="rId50" Type="http://schemas.openxmlformats.org/officeDocument/2006/relationships/hyperlink" Target="http://en.wikipedia.org/wiki/Vanadium" TargetMode="External"/><Relationship Id="rId55" Type="http://schemas.openxmlformats.org/officeDocument/2006/relationships/hyperlink" Target="http://en.wikipedia.org/wiki/Magnesium" TargetMode="External"/><Relationship Id="rId76" Type="http://schemas.openxmlformats.org/officeDocument/2006/relationships/hyperlink" Target="http://en.wikipedia.org/wiki/Phthalocyanine" TargetMode="External"/><Relationship Id="rId97" Type="http://schemas.openxmlformats.org/officeDocument/2006/relationships/hyperlink" Target="http://en.wikipedia.org/wiki/Envy" TargetMode="External"/><Relationship Id="rId104" Type="http://schemas.openxmlformats.org/officeDocument/2006/relationships/hyperlink" Target="http://en.wikipedia.org/wiki/Troubadours" TargetMode="External"/><Relationship Id="rId120" Type="http://schemas.openxmlformats.org/officeDocument/2006/relationships/hyperlink" Target="http://en.wikipedia.org/wiki/Milan" TargetMode="External"/><Relationship Id="rId125" Type="http://schemas.openxmlformats.org/officeDocument/2006/relationships/hyperlink" Target="http://en.wikipedia.org/wiki/Flag_of_Pakistan" TargetMode="External"/><Relationship Id="rId141" Type="http://schemas.openxmlformats.org/officeDocument/2006/relationships/hyperlink" Target="http://en.wikipedia.org/wiki/African_National_Congress" TargetMode="External"/><Relationship Id="rId146" Type="http://schemas.openxmlformats.org/officeDocument/2006/relationships/hyperlink" Target="http://en.wikipedia.org/wiki/Chariot_racing" TargetMode="External"/><Relationship Id="rId167" Type="http://schemas.openxmlformats.org/officeDocument/2006/relationships/hyperlink" Target="http://en.wikipedia.org/wiki/Saturnalia" TargetMode="External"/><Relationship Id="rId188" Type="http://schemas.openxmlformats.org/officeDocument/2006/relationships/hyperlink" Target="http://en.wikipedia.org/wiki/Olive_(color)" TargetMode="External"/><Relationship Id="rId7" Type="http://schemas.openxmlformats.org/officeDocument/2006/relationships/hyperlink" Target="http://en.wikipedia.org/wiki/Ancient_Egypt" TargetMode="External"/><Relationship Id="rId71" Type="http://schemas.openxmlformats.org/officeDocument/2006/relationships/hyperlink" Target="http://en.wikipedia.org/wiki/Cobalt" TargetMode="External"/><Relationship Id="rId92" Type="http://schemas.openxmlformats.org/officeDocument/2006/relationships/hyperlink" Target="http://en.wiktionary.org/wiki/auspicious" TargetMode="External"/><Relationship Id="rId162" Type="http://schemas.openxmlformats.org/officeDocument/2006/relationships/hyperlink" Target="http://en.wikipedia.org/wiki/Ordinary_Time" TargetMode="External"/><Relationship Id="rId183" Type="http://schemas.openxmlformats.org/officeDocument/2006/relationships/hyperlink" Target="http://en.wikipedia.org/wiki/Venice" TargetMode="External"/><Relationship Id="rId2" Type="http://schemas.openxmlformats.org/officeDocument/2006/relationships/slide" Target="../slides/slide6.xml"/><Relationship Id="rId29" Type="http://schemas.openxmlformats.org/officeDocument/2006/relationships/hyperlink" Target="http://en.wikipedia.org/wiki/Yellow" TargetMode="External"/><Relationship Id="rId24" Type="http://schemas.openxmlformats.org/officeDocument/2006/relationships/hyperlink" Target="http://en.wikipedia.org/wiki/Color" TargetMode="External"/><Relationship Id="rId40" Type="http://schemas.openxmlformats.org/officeDocument/2006/relationships/hyperlink" Target="http://en.wikipedia.org/wiki/Color_vision" TargetMode="External"/><Relationship Id="rId45" Type="http://schemas.openxmlformats.org/officeDocument/2006/relationships/hyperlink" Target="http://en.wikipedia.org/wiki/Chicago_River" TargetMode="External"/><Relationship Id="rId66" Type="http://schemas.openxmlformats.org/officeDocument/2006/relationships/hyperlink" Target="http://en.wikipedia.org/wiki/Chrome_green" TargetMode="External"/><Relationship Id="rId87" Type="http://schemas.openxmlformats.org/officeDocument/2006/relationships/hyperlink" Target="http://en.wikipedia.org/wiki/Insects" TargetMode="External"/><Relationship Id="rId110" Type="http://schemas.openxmlformats.org/officeDocument/2006/relationships/hyperlink" Target="http://en.wikipedia.org/wiki/Toxicity" TargetMode="External"/><Relationship Id="rId115" Type="http://schemas.openxmlformats.org/officeDocument/2006/relationships/hyperlink" Target="http://en.wikipedia.org/wiki/Salt_Lake_City" TargetMode="External"/><Relationship Id="rId131" Type="http://schemas.openxmlformats.org/officeDocument/2006/relationships/hyperlink" Target="http://en.wikipedia.org/wiki/White" TargetMode="External"/><Relationship Id="rId136" Type="http://schemas.openxmlformats.org/officeDocument/2006/relationships/hyperlink" Target="http://en.wikipedia.org/wiki/Flag_of_Ireland" TargetMode="External"/><Relationship Id="rId157" Type="http://schemas.openxmlformats.org/officeDocument/2006/relationships/hyperlink" Target="http://en.wikipedia.org/wiki/Qur'an" TargetMode="External"/><Relationship Id="rId178" Type="http://schemas.openxmlformats.org/officeDocument/2006/relationships/hyperlink" Target="http://en.wikipedia.org/wiki/Psychic" TargetMode="External"/><Relationship Id="rId61" Type="http://schemas.openxmlformats.org/officeDocument/2006/relationships/hyperlink" Target="http://en.wikipedia.org/wiki/Bohemia" TargetMode="External"/><Relationship Id="rId82" Type="http://schemas.openxmlformats.org/officeDocument/2006/relationships/hyperlink" Target="http://en.wikipedia.org/wiki/Camouflage" TargetMode="External"/><Relationship Id="rId152" Type="http://schemas.openxmlformats.org/officeDocument/2006/relationships/hyperlink" Target="http://en.wikipedia.org/wiki/Muhammed" TargetMode="External"/><Relationship Id="rId173" Type="http://schemas.openxmlformats.org/officeDocument/2006/relationships/hyperlink" Target="http://en.wikipedia.org/wiki/Seven_Rays" TargetMode="External"/><Relationship Id="rId194" Type="http://schemas.openxmlformats.org/officeDocument/2006/relationships/hyperlink" Target="http://en.wikipedia.org/wiki/Theatre_Royal,_Drury_Lane" TargetMode="External"/><Relationship Id="rId19" Type="http://schemas.openxmlformats.org/officeDocument/2006/relationships/hyperlink" Target="http://en.wikipedia.org/wiki/Malachite" TargetMode="External"/><Relationship Id="rId14" Type="http://schemas.openxmlformats.org/officeDocument/2006/relationships/hyperlink" Target="http://en.wikipedia.org/wiki/Saint_Wolfgang" TargetMode="External"/><Relationship Id="rId30" Type="http://schemas.openxmlformats.org/officeDocument/2006/relationships/hyperlink" Target="http://en.wikipedia.org/wiki/Orange_(color)" TargetMode="External"/><Relationship Id="rId35" Type="http://schemas.openxmlformats.org/officeDocument/2006/relationships/hyperlink" Target="http://en.wikipedia.org/wiki/Primary_color" TargetMode="External"/><Relationship Id="rId56" Type="http://schemas.openxmlformats.org/officeDocument/2006/relationships/hyperlink" Target="http://en.wikipedia.org/wiki/Aluminum_silicate" TargetMode="External"/><Relationship Id="rId77" Type="http://schemas.openxmlformats.org/officeDocument/2006/relationships/hyperlink" Target="http://en.wikipedia.org/wiki/Verdigris" TargetMode="External"/><Relationship Id="rId100" Type="http://schemas.openxmlformats.org/officeDocument/2006/relationships/hyperlink" Target="http://en.wikipedia.org/wiki/Merchant_of_Venice" TargetMode="External"/><Relationship Id="rId105" Type="http://schemas.openxmlformats.org/officeDocument/2006/relationships/hyperlink" Target="http://en.wikipedia.org/wiki/Cuckold" TargetMode="External"/><Relationship Id="rId126" Type="http://schemas.openxmlformats.org/officeDocument/2006/relationships/hyperlink" Target="http://en.wikipedia.org/wiki/Pakistan" TargetMode="External"/><Relationship Id="rId147" Type="http://schemas.openxmlformats.org/officeDocument/2006/relationships/hyperlink" Target="http://en.wikipedia.org/wiki/Justinian_I" TargetMode="External"/><Relationship Id="rId168" Type="http://schemas.openxmlformats.org/officeDocument/2006/relationships/hyperlink" Target="http://en.wikipedia.org/wiki/Scotland" TargetMode="External"/><Relationship Id="rId8" Type="http://schemas.openxmlformats.org/officeDocument/2006/relationships/hyperlink" Target="http://en.wikipedia.org/wiki/Mona_Lisa" TargetMode="External"/><Relationship Id="rId51" Type="http://schemas.openxmlformats.org/officeDocument/2006/relationships/hyperlink" Target="http://en.wikipedia.org/wiki/Copper" TargetMode="External"/><Relationship Id="rId72" Type="http://schemas.openxmlformats.org/officeDocument/2006/relationships/hyperlink" Target="http://en.wikipedia.org/wiki/Zinc" TargetMode="External"/><Relationship Id="rId93" Type="http://schemas.openxmlformats.org/officeDocument/2006/relationships/hyperlink" Target="http://en.wikipedia.org/wiki/Osiris" TargetMode="External"/><Relationship Id="rId98" Type="http://schemas.openxmlformats.org/officeDocument/2006/relationships/hyperlink" Target="http://en.wikipedia.org/wiki/William_Shakespeare" TargetMode="External"/><Relationship Id="rId121" Type="http://schemas.openxmlformats.org/officeDocument/2006/relationships/hyperlink" Target="http://en.wikipedia.org/wiki/Flag_of_Brazil" TargetMode="External"/><Relationship Id="rId142" Type="http://schemas.openxmlformats.org/officeDocument/2006/relationships/hyperlink" Target="http://en.wikipedia.org/wiki/Flag_of_Libya" TargetMode="External"/><Relationship Id="rId163" Type="http://schemas.openxmlformats.org/officeDocument/2006/relationships/hyperlink" Target="http://en.wikipedia.org/wiki/Christmas" TargetMode="External"/><Relationship Id="rId184" Type="http://schemas.openxmlformats.org/officeDocument/2006/relationships/hyperlink" Target="http://en.wikipedia.org/wiki/Billiards_tables" TargetMode="External"/><Relationship Id="rId189" Type="http://schemas.openxmlformats.org/officeDocument/2006/relationships/hyperlink" Target="http://en.wikipedia.org/wiki/Green_belt" TargetMode="External"/><Relationship Id="rId3" Type="http://schemas.openxmlformats.org/officeDocument/2006/relationships/hyperlink" Target="http://en.wikipedia.org/wiki/Neolithic" TargetMode="External"/><Relationship Id="rId25" Type="http://schemas.openxmlformats.org/officeDocument/2006/relationships/hyperlink" Target="http://en.wikipedia.org/wiki/Frequency" TargetMode="External"/><Relationship Id="rId46" Type="http://schemas.openxmlformats.org/officeDocument/2006/relationships/hyperlink" Target="http://en.wikipedia.org/wiki/St._Patrick's_Day" TargetMode="External"/><Relationship Id="rId67" Type="http://schemas.openxmlformats.org/officeDocument/2006/relationships/hyperlink" Target="http://en.wikipedia.org/wiki/Cafe_terrace_at_night" TargetMode="External"/><Relationship Id="rId116" Type="http://schemas.openxmlformats.org/officeDocument/2006/relationships/hyperlink" Target="http://en.wikipedia.org/wiki/Utah" TargetMode="External"/><Relationship Id="rId137" Type="http://schemas.openxmlformats.org/officeDocument/2006/relationships/hyperlink" Target="http://en.wikipedia.org/wiki/Gaelic_Ireland" TargetMode="External"/><Relationship Id="rId158" Type="http://schemas.openxmlformats.org/officeDocument/2006/relationships/hyperlink" Target="http://en.wikipedia.org/wiki/Moses" TargetMode="External"/><Relationship Id="rId20" Type="http://schemas.openxmlformats.org/officeDocument/2006/relationships/hyperlink" Target="http://en.wikipedia.org/wiki/John_Constable" TargetMode="External"/><Relationship Id="rId41" Type="http://schemas.openxmlformats.org/officeDocument/2006/relationships/hyperlink" Target="http://en.wikipedia.org/wiki/Cone_cell" TargetMode="External"/><Relationship Id="rId62" Type="http://schemas.openxmlformats.org/officeDocument/2006/relationships/hyperlink" Target="http://en.wikipedia.org/wiki/Cobalt_green" TargetMode="External"/><Relationship Id="rId83" Type="http://schemas.openxmlformats.org/officeDocument/2006/relationships/hyperlink" Target="http://en.wikipedia.org/wiki/Amphibians" TargetMode="External"/><Relationship Id="rId88" Type="http://schemas.openxmlformats.org/officeDocument/2006/relationships/hyperlink" Target="http://en.wikipedia.org/wiki/Frog" TargetMode="External"/><Relationship Id="rId111" Type="http://schemas.openxmlformats.org/officeDocument/2006/relationships/hyperlink" Target="http://en.wikipedia.org/wiki/Celtic_mythology" TargetMode="External"/><Relationship Id="rId132" Type="http://schemas.openxmlformats.org/officeDocument/2006/relationships/hyperlink" Target="http://en.wikipedia.org/wiki/Orange_(colour)" TargetMode="External"/><Relationship Id="rId153" Type="http://schemas.openxmlformats.org/officeDocument/2006/relationships/hyperlink" Target="http://en.wikipedia.org/wiki/Koran" TargetMode="External"/><Relationship Id="rId174" Type="http://schemas.openxmlformats.org/officeDocument/2006/relationships/hyperlink" Target="http://en.wikipedia.org/wiki/Psychological_types" TargetMode="External"/><Relationship Id="rId179" Type="http://schemas.openxmlformats.org/officeDocument/2006/relationships/hyperlink" Target="http://en.wikipedia.org/wiki/Aura_(paranormal)" TargetMode="External"/><Relationship Id="rId190" Type="http://schemas.openxmlformats.org/officeDocument/2006/relationships/hyperlink" Target="http://en.wikipedia.org/wiki/Karate" TargetMode="External"/><Relationship Id="rId15" Type="http://schemas.openxmlformats.org/officeDocument/2006/relationships/hyperlink" Target="http://en.wikipedia.org/wiki/Michael_Pacher" TargetMode="External"/><Relationship Id="rId36" Type="http://schemas.openxmlformats.org/officeDocument/2006/relationships/hyperlink" Target="http://en.wikipedia.org/wiki/Cyan" TargetMode="External"/><Relationship Id="rId57" Type="http://schemas.openxmlformats.org/officeDocument/2006/relationships/hyperlink" Target="http://en.wikipedia.org/wiki/Potassium" TargetMode="External"/><Relationship Id="rId106" Type="http://schemas.openxmlformats.org/officeDocument/2006/relationships/hyperlink" Target="http://en.wikipedia.org/wiki/Prostitute" TargetMode="External"/><Relationship Id="rId127" Type="http://schemas.openxmlformats.org/officeDocument/2006/relationships/hyperlink" Target="http://en.wikipedia.org/wiki/Ireland" TargetMode="External"/><Relationship Id="rId10" Type="http://schemas.openxmlformats.org/officeDocument/2006/relationships/hyperlink" Target="http://en.wikipedia.org/wiki/Jan_van_Eyck" TargetMode="External"/><Relationship Id="rId31" Type="http://schemas.openxmlformats.org/officeDocument/2006/relationships/hyperlink" Target="http://en.wikipedia.org/wiki/Red" TargetMode="External"/><Relationship Id="rId52" Type="http://schemas.openxmlformats.org/officeDocument/2006/relationships/hyperlink" Target="http://en.wikipedia.org/wiki/Copper(II)_carbonate" TargetMode="External"/><Relationship Id="rId73" Type="http://schemas.openxmlformats.org/officeDocument/2006/relationships/hyperlink" Target="http://en.wikipedia.org/wiki/Amazonite" TargetMode="External"/><Relationship Id="rId78" Type="http://schemas.openxmlformats.org/officeDocument/2006/relationships/hyperlink" Target="http://en.wikipedia.org/wiki/Copper_carbonate" TargetMode="External"/><Relationship Id="rId94" Type="http://schemas.openxmlformats.org/officeDocument/2006/relationships/hyperlink" Target="http://en.wikipedia.org/wiki/Green_cheese" TargetMode="External"/><Relationship Id="rId99" Type="http://schemas.openxmlformats.org/officeDocument/2006/relationships/hyperlink" Target="http://en.wikipedia.org/wiki/Othello" TargetMode="External"/><Relationship Id="rId101" Type="http://schemas.openxmlformats.org/officeDocument/2006/relationships/hyperlink" Target="http://en.wikipedia.org/wiki/Middle_Ages" TargetMode="External"/><Relationship Id="rId122" Type="http://schemas.openxmlformats.org/officeDocument/2006/relationships/hyperlink" Target="http://en.wikipedia.org/wiki/Empire_of_Brazil" TargetMode="External"/><Relationship Id="rId143" Type="http://schemas.openxmlformats.org/officeDocument/2006/relationships/hyperlink" Target="http://en.wikipedia.org/wiki/Flag_of_Nigeria" TargetMode="External"/><Relationship Id="rId148" Type="http://schemas.openxmlformats.org/officeDocument/2006/relationships/hyperlink" Target="http://en.wikipedia.org/wiki/Nika_Riots" TargetMode="External"/><Relationship Id="rId164" Type="http://schemas.openxmlformats.org/officeDocument/2006/relationships/hyperlink" Target="http://en.wikipedia.org/wiki/Holly" TargetMode="External"/><Relationship Id="rId169" Type="http://schemas.openxmlformats.org/officeDocument/2006/relationships/hyperlink" Target="http://en.wikipedia.org/wiki/Protestantism" TargetMode="External"/><Relationship Id="rId185" Type="http://schemas.openxmlformats.org/officeDocument/2006/relationships/hyperlink" Target="http://en.wikipedia.org/wiki/Tennis_courts" TargetMode="External"/><Relationship Id="rId4" Type="http://schemas.openxmlformats.org/officeDocument/2006/relationships/hyperlink" Target="http://en.wikipedia.org/wiki/Birch" TargetMode="External"/><Relationship Id="rId9" Type="http://schemas.openxmlformats.org/officeDocument/2006/relationships/hyperlink" Target="http://en.wikipedia.org/wiki/Arnolfini_portrait" TargetMode="External"/><Relationship Id="rId180" Type="http://schemas.openxmlformats.org/officeDocument/2006/relationships/hyperlink" Target="http://en.wikipedia.org/wiki/Third_eye" TargetMode="External"/><Relationship Id="rId26" Type="http://schemas.openxmlformats.org/officeDocument/2006/relationships/hyperlink" Target="http://en.wikipedia.org/wiki/Wavelength"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colors have meaning?</a:t>
            </a:r>
          </a:p>
          <a:p>
            <a:r>
              <a:rPr lang="en-US" dirty="0" smtClean="0"/>
              <a:t>Meaning arises from an image/attribute in context – not something inherent, essential</a:t>
            </a:r>
            <a:endParaRPr lang="en-US" dirty="0"/>
          </a:p>
        </p:txBody>
      </p:sp>
      <p:sp>
        <p:nvSpPr>
          <p:cNvPr id="4" name="Slide Number Placeholder 3"/>
          <p:cNvSpPr>
            <a:spLocks noGrp="1"/>
          </p:cNvSpPr>
          <p:nvPr>
            <p:ph type="sldNum" sz="quarter" idx="10"/>
          </p:nvPr>
        </p:nvSpPr>
        <p:spPr/>
        <p:txBody>
          <a:bodyPr/>
          <a:lstStyle/>
          <a:p>
            <a:fld id="{19A1BA39-4B35-4E0B-B0C6-F789CCFDF00C}" type="slidenum">
              <a:rPr lang="en-US" smtClean="0"/>
              <a:t>3</a:t>
            </a:fld>
            <a:endParaRPr lang="en-US"/>
          </a:p>
        </p:txBody>
      </p:sp>
    </p:spTree>
    <p:extLst>
      <p:ext uri="{BB962C8B-B14F-4D97-AF65-F5344CB8AC3E}">
        <p14:creationId xmlns:p14="http://schemas.microsoft.com/office/powerpoint/2010/main" val="82862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Johannes </a:t>
            </a:r>
            <a:r>
              <a:rPr lang="en-US" dirty="0" err="1" smtClean="0"/>
              <a:t>Itten</a:t>
            </a:r>
            <a:r>
              <a:rPr lang="en-US" dirty="0" smtClean="0"/>
              <a:t> – Interaction of Color</a:t>
            </a:r>
            <a:endParaRPr lang="en-US" dirty="0"/>
          </a:p>
        </p:txBody>
      </p:sp>
      <p:sp>
        <p:nvSpPr>
          <p:cNvPr id="4" name="Slide Number Placeholder 3"/>
          <p:cNvSpPr>
            <a:spLocks noGrp="1"/>
          </p:cNvSpPr>
          <p:nvPr>
            <p:ph type="sldNum" sz="quarter" idx="10"/>
          </p:nvPr>
        </p:nvSpPr>
        <p:spPr/>
        <p:txBody>
          <a:bodyPr/>
          <a:lstStyle/>
          <a:p>
            <a:fld id="{19A1BA39-4B35-4E0B-B0C6-F789CCFDF00C}" type="slidenum">
              <a:rPr lang="en-US" smtClean="0"/>
              <a:t>5</a:t>
            </a:fld>
            <a:endParaRPr lang="en-US"/>
          </a:p>
        </p:txBody>
      </p:sp>
    </p:spTree>
    <p:extLst>
      <p:ext uri="{BB962C8B-B14F-4D97-AF65-F5344CB8AC3E}">
        <p14:creationId xmlns:p14="http://schemas.microsoft.com/office/powerpoint/2010/main" val="743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From Wikipedia 9_30_13</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Etymology and linguistic definitions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word </a:t>
            </a:r>
            <a:r>
              <a:rPr lang="en-US" sz="1200" i="1" kern="1200" dirty="0" smtClean="0">
                <a:solidFill>
                  <a:schemeClr val="tx1"/>
                </a:solidFill>
                <a:effectLst/>
                <a:latin typeface="+mn-lt"/>
                <a:ea typeface="+mn-ea"/>
                <a:cs typeface="+mn-cs"/>
              </a:rPr>
              <a:t>green</a:t>
            </a:r>
            <a:r>
              <a:rPr lang="en-US" sz="1200" kern="1200" dirty="0" smtClean="0">
                <a:solidFill>
                  <a:schemeClr val="tx1"/>
                </a:solidFill>
                <a:effectLst/>
                <a:latin typeface="+mn-lt"/>
                <a:ea typeface="+mn-ea"/>
                <a:cs typeface="+mn-cs"/>
              </a:rPr>
              <a:t> has the same Germanic root as the words for </a:t>
            </a:r>
            <a:r>
              <a:rPr lang="en-US" sz="1200" i="1" kern="1200" dirty="0" smtClean="0">
                <a:solidFill>
                  <a:schemeClr val="tx1"/>
                </a:solidFill>
                <a:effectLst/>
                <a:latin typeface="+mn-lt"/>
                <a:ea typeface="+mn-ea"/>
                <a:cs typeface="+mn-cs"/>
              </a:rPr>
              <a:t>grass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grow</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Green in history and art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 the ancient world</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Neolithic</a:t>
            </a:r>
            <a:r>
              <a:rPr lang="en-US" sz="1200" kern="1200" dirty="0" smtClean="0">
                <a:solidFill>
                  <a:schemeClr val="tx1"/>
                </a:solidFill>
                <a:effectLst/>
                <a:latin typeface="+mn-lt"/>
                <a:ea typeface="+mn-ea"/>
                <a:cs typeface="+mn-cs"/>
              </a:rPr>
              <a:t> cave paintings do not have traces of green pigments, but </a:t>
            </a:r>
            <a:r>
              <a:rPr lang="en-US" sz="1200" kern="1200" dirty="0" err="1" smtClean="0">
                <a:solidFill>
                  <a:schemeClr val="tx1"/>
                </a:solidFill>
                <a:effectLst/>
                <a:latin typeface="+mn-lt"/>
                <a:ea typeface="+mn-ea"/>
                <a:cs typeface="+mn-cs"/>
              </a:rPr>
              <a:t>neolithic</a:t>
            </a:r>
            <a:r>
              <a:rPr lang="en-US" sz="1200" kern="1200" dirty="0" smtClean="0">
                <a:solidFill>
                  <a:schemeClr val="tx1"/>
                </a:solidFill>
                <a:effectLst/>
                <a:latin typeface="+mn-lt"/>
                <a:ea typeface="+mn-ea"/>
                <a:cs typeface="+mn-cs"/>
              </a:rPr>
              <a:t> peoples in northern Europe did make a green dye for clothing, made from the leaves of the </a:t>
            </a:r>
            <a:r>
              <a:rPr lang="en-US" sz="1200" u="sng" kern="1200" dirty="0" smtClean="0">
                <a:solidFill>
                  <a:schemeClr val="tx1"/>
                </a:solidFill>
                <a:effectLst/>
                <a:latin typeface="+mn-lt"/>
                <a:ea typeface="+mn-ea"/>
                <a:cs typeface="+mn-cs"/>
                <a:hlinkClick r:id="rId4"/>
              </a:rPr>
              <a:t>birch</a:t>
            </a:r>
            <a:r>
              <a:rPr lang="en-US" sz="1200" kern="1200" dirty="0" smtClean="0">
                <a:solidFill>
                  <a:schemeClr val="tx1"/>
                </a:solidFill>
                <a:effectLst/>
                <a:latin typeface="+mn-lt"/>
                <a:ea typeface="+mn-ea"/>
                <a:cs typeface="+mn-cs"/>
              </a:rPr>
              <a:t> tree. it was of very poor quality, more brown than green. Ceramics from ancient </a:t>
            </a:r>
            <a:r>
              <a:rPr lang="en-US" sz="1200" u="sng" kern="1200" dirty="0" smtClean="0">
                <a:solidFill>
                  <a:schemeClr val="tx1"/>
                </a:solidFill>
                <a:effectLst/>
                <a:latin typeface="+mn-lt"/>
                <a:ea typeface="+mn-ea"/>
                <a:cs typeface="+mn-cs"/>
                <a:hlinkClick r:id="rId5"/>
              </a:rPr>
              <a:t>Mesopotamia</a:t>
            </a:r>
            <a:r>
              <a:rPr lang="en-US" sz="1200" kern="1200" dirty="0" smtClean="0">
                <a:solidFill>
                  <a:schemeClr val="tx1"/>
                </a:solidFill>
                <a:effectLst/>
                <a:latin typeface="+mn-lt"/>
                <a:ea typeface="+mn-ea"/>
                <a:cs typeface="+mn-cs"/>
              </a:rPr>
              <a:t> show people wearing vivid green costumes, but it is not known how the colors were produced.</a:t>
            </a:r>
            <a:r>
              <a:rPr lang="en-US" sz="1200" u="sng" kern="1200" baseline="30000" dirty="0" smtClean="0">
                <a:solidFill>
                  <a:schemeClr val="tx1"/>
                </a:solidFill>
                <a:effectLst/>
                <a:latin typeface="+mn-lt"/>
                <a:ea typeface="+mn-ea"/>
                <a:cs typeface="+mn-cs"/>
                <a:hlinkClick r:id="rId6"/>
              </a:rPr>
              <a:t>[21]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t>
            </a:r>
            <a:r>
              <a:rPr lang="en-US" sz="1200" u="sng" kern="1200" dirty="0" smtClean="0">
                <a:solidFill>
                  <a:schemeClr val="tx1"/>
                </a:solidFill>
                <a:effectLst/>
                <a:latin typeface="+mn-lt"/>
                <a:ea typeface="+mn-ea"/>
                <a:cs typeface="+mn-cs"/>
                <a:hlinkClick r:id="rId7"/>
              </a:rPr>
              <a:t>Ancient Egypt</a:t>
            </a:r>
            <a:r>
              <a:rPr lang="en-US" sz="1200" kern="1200" dirty="0" smtClean="0">
                <a:solidFill>
                  <a:schemeClr val="tx1"/>
                </a:solidFill>
                <a:effectLst/>
                <a:latin typeface="+mn-lt"/>
                <a:ea typeface="+mn-ea"/>
                <a:cs typeface="+mn-cs"/>
              </a:rPr>
              <a:t> green was the symbol of regeneration and rebirth, and of the crops made possible by the annual flooding of the Nile. </a:t>
            </a:r>
          </a:p>
          <a:p>
            <a:r>
              <a:rPr lang="en-US" sz="1200" b="1" kern="1200" dirty="0" smtClean="0">
                <a:solidFill>
                  <a:schemeClr val="tx1"/>
                </a:solidFill>
                <a:effectLst/>
                <a:latin typeface="+mn-lt"/>
                <a:ea typeface="+mn-ea"/>
                <a:cs typeface="+mn-cs"/>
              </a:rPr>
              <a:t>In the Middle Ages and Renaissance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Middle Ages the color of clothing often showed a person's social rank and profession. Red was worn by the nobility, brown and gray by peasants, and green by merchants, bankers and the gentry and their families. The </a:t>
            </a:r>
            <a:r>
              <a:rPr lang="en-US" sz="1200" u="sng" kern="1200" dirty="0" smtClean="0">
                <a:solidFill>
                  <a:schemeClr val="tx1"/>
                </a:solidFill>
                <a:effectLst/>
                <a:latin typeface="+mn-lt"/>
                <a:ea typeface="+mn-ea"/>
                <a:cs typeface="+mn-cs"/>
                <a:hlinkClick r:id="rId8"/>
              </a:rPr>
              <a:t>Mona Lisa</a:t>
            </a:r>
            <a:r>
              <a:rPr lang="en-US" sz="1200" kern="1200" dirty="0" smtClean="0">
                <a:solidFill>
                  <a:schemeClr val="tx1"/>
                </a:solidFill>
                <a:effectLst/>
                <a:latin typeface="+mn-lt"/>
                <a:ea typeface="+mn-ea"/>
                <a:cs typeface="+mn-cs"/>
              </a:rPr>
              <a:t> wears green in her portrait, as does the bride in the </a:t>
            </a:r>
            <a:r>
              <a:rPr lang="en-US" sz="1200" u="sng" kern="1200" dirty="0" err="1" smtClean="0">
                <a:solidFill>
                  <a:schemeClr val="tx1"/>
                </a:solidFill>
                <a:effectLst/>
                <a:latin typeface="+mn-lt"/>
                <a:ea typeface="+mn-ea"/>
                <a:cs typeface="+mn-cs"/>
                <a:hlinkClick r:id="rId9"/>
              </a:rPr>
              <a:t>Arnolfini</a:t>
            </a:r>
            <a:r>
              <a:rPr lang="en-US" sz="1200" u="sng" kern="1200" dirty="0" smtClean="0">
                <a:solidFill>
                  <a:schemeClr val="tx1"/>
                </a:solidFill>
                <a:effectLst/>
                <a:latin typeface="+mn-lt"/>
                <a:ea typeface="+mn-ea"/>
                <a:cs typeface="+mn-cs"/>
                <a:hlinkClick r:id="rId9"/>
              </a:rPr>
              <a:t> portrait</a:t>
            </a:r>
            <a:r>
              <a:rPr lang="en-US" sz="1200" kern="1200" dirty="0" smtClean="0">
                <a:solidFill>
                  <a:schemeClr val="tx1"/>
                </a:solidFill>
                <a:effectLst/>
                <a:latin typeface="+mn-lt"/>
                <a:ea typeface="+mn-ea"/>
                <a:cs typeface="+mn-cs"/>
              </a:rPr>
              <a:t> by </a:t>
            </a:r>
            <a:r>
              <a:rPr lang="en-US" sz="1200" u="sng" kern="1200" dirty="0" smtClean="0">
                <a:solidFill>
                  <a:schemeClr val="tx1"/>
                </a:solidFill>
                <a:effectLst/>
                <a:latin typeface="+mn-lt"/>
                <a:ea typeface="+mn-ea"/>
                <a:cs typeface="+mn-cs"/>
                <a:hlinkClick r:id="rId10"/>
              </a:rPr>
              <a:t>Jan van Eyck</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1"/>
              </a:rPr>
              <a:t>Green Knight</a:t>
            </a:r>
            <a:r>
              <a:rPr lang="en-US" sz="1200" kern="1200" dirty="0" smtClean="0">
                <a:solidFill>
                  <a:schemeClr val="tx1"/>
                </a:solidFill>
                <a:effectLst/>
                <a:latin typeface="+mn-lt"/>
                <a:ea typeface="+mn-ea"/>
                <a:cs typeface="+mn-cs"/>
              </a:rPr>
              <a:t> was one of the most famous characters in the tales of </a:t>
            </a:r>
            <a:r>
              <a:rPr lang="en-US" sz="1200" u="sng" kern="1200" dirty="0" smtClean="0">
                <a:solidFill>
                  <a:schemeClr val="tx1"/>
                </a:solidFill>
                <a:effectLst/>
                <a:latin typeface="+mn-lt"/>
                <a:ea typeface="+mn-ea"/>
                <a:cs typeface="+mn-cs"/>
                <a:hlinkClick r:id="rId12"/>
              </a:rPr>
              <a:t>King Arthur</a:t>
            </a:r>
            <a:r>
              <a:rPr lang="en-US" sz="1200" kern="1200" dirty="0" smtClean="0">
                <a:solidFill>
                  <a:schemeClr val="tx1"/>
                </a:solidFill>
                <a:effectLst/>
                <a:latin typeface="+mn-lt"/>
                <a:ea typeface="+mn-ea"/>
                <a:cs typeface="+mn-cs"/>
              </a:rPr>
              <a:t>, written in the 14th century.</a:t>
            </a:r>
          </a:p>
          <a:p>
            <a:r>
              <a:rPr lang="en-US" sz="1200" u="sng" kern="1200" dirty="0" err="1" smtClean="0">
                <a:solidFill>
                  <a:schemeClr val="tx1"/>
                </a:solidFill>
                <a:effectLst/>
                <a:latin typeface="+mn-lt"/>
                <a:ea typeface="+mn-ea"/>
                <a:cs typeface="+mn-cs"/>
                <a:hlinkClick r:id="rId13"/>
              </a:rPr>
              <a:t>Duccio</a:t>
            </a:r>
            <a:r>
              <a:rPr lang="en-US" sz="1200" u="sng" kern="1200" dirty="0" smtClean="0">
                <a:solidFill>
                  <a:schemeClr val="tx1"/>
                </a:solidFill>
                <a:effectLst/>
                <a:latin typeface="+mn-lt"/>
                <a:ea typeface="+mn-ea"/>
                <a:cs typeface="+mn-cs"/>
                <a:hlinkClick r:id="rId13"/>
              </a:rPr>
              <a:t> di </a:t>
            </a:r>
            <a:r>
              <a:rPr lang="en-US" sz="1200" u="sng" kern="1200" dirty="0" err="1" smtClean="0">
                <a:solidFill>
                  <a:schemeClr val="tx1"/>
                </a:solidFill>
                <a:effectLst/>
                <a:latin typeface="+mn-lt"/>
                <a:ea typeface="+mn-ea"/>
                <a:cs typeface="+mn-cs"/>
                <a:hlinkClick r:id="rId13"/>
              </a:rPr>
              <a:t>Buoninsegna</a:t>
            </a:r>
            <a:r>
              <a:rPr lang="en-US" sz="1200" kern="1200" dirty="0" smtClean="0">
                <a:solidFill>
                  <a:schemeClr val="tx1"/>
                </a:solidFill>
                <a:effectLst/>
                <a:latin typeface="+mn-lt"/>
                <a:ea typeface="+mn-ea"/>
                <a:cs typeface="+mn-cs"/>
              </a:rPr>
              <a:t> painted the faces in this painting (1308-1311) with an undercoat of green earth pigment. The surface pink has faded, making the faces look green today.</a:t>
            </a:r>
          </a:p>
          <a:p>
            <a:r>
              <a:rPr lang="en-US" sz="1200" kern="1200" dirty="0" smtClean="0">
                <a:solidFill>
                  <a:schemeClr val="tx1"/>
                </a:solidFill>
                <a:effectLst/>
                <a:latin typeface="+mn-lt"/>
                <a:ea typeface="+mn-ea"/>
                <a:cs typeface="+mn-cs"/>
              </a:rPr>
              <a:t>In the </a:t>
            </a:r>
            <a:r>
              <a:rPr lang="en-US" sz="1200" u="sng" kern="1200" dirty="0" err="1" smtClean="0">
                <a:solidFill>
                  <a:schemeClr val="tx1"/>
                </a:solidFill>
                <a:effectLst/>
                <a:latin typeface="+mn-lt"/>
                <a:ea typeface="+mn-ea"/>
                <a:cs typeface="+mn-cs"/>
                <a:hlinkClick r:id="rId9"/>
              </a:rPr>
              <a:t>Arnolfini</a:t>
            </a:r>
            <a:r>
              <a:rPr lang="en-US" sz="1200" u="sng" kern="1200" dirty="0" smtClean="0">
                <a:solidFill>
                  <a:schemeClr val="tx1"/>
                </a:solidFill>
                <a:effectLst/>
                <a:latin typeface="+mn-lt"/>
                <a:ea typeface="+mn-ea"/>
                <a:cs typeface="+mn-cs"/>
                <a:hlinkClick r:id="rId9"/>
              </a:rPr>
              <a:t> portrait</a:t>
            </a:r>
            <a:r>
              <a:rPr lang="en-US" sz="1200" kern="1200" dirty="0" smtClean="0">
                <a:solidFill>
                  <a:schemeClr val="tx1"/>
                </a:solidFill>
                <a:effectLst/>
                <a:latin typeface="+mn-lt"/>
                <a:ea typeface="+mn-ea"/>
                <a:cs typeface="+mn-cs"/>
              </a:rPr>
              <a:t> by </a:t>
            </a:r>
            <a:r>
              <a:rPr lang="en-US" sz="1200" u="sng" kern="1200" dirty="0" smtClean="0">
                <a:solidFill>
                  <a:schemeClr val="tx1"/>
                </a:solidFill>
                <a:effectLst/>
                <a:latin typeface="+mn-lt"/>
                <a:ea typeface="+mn-ea"/>
                <a:cs typeface="+mn-cs"/>
                <a:hlinkClick r:id="rId10"/>
              </a:rPr>
              <a:t>Jan van Eyck</a:t>
            </a:r>
            <a:r>
              <a:rPr lang="en-US" sz="1200" kern="1200" dirty="0" smtClean="0">
                <a:solidFill>
                  <a:schemeClr val="tx1"/>
                </a:solidFill>
                <a:effectLst/>
                <a:latin typeface="+mn-lt"/>
                <a:ea typeface="+mn-ea"/>
                <a:cs typeface="+mn-cs"/>
              </a:rPr>
              <a:t> (1434), the rich green fabric of the dress showed the wealth and high status of the family.</a:t>
            </a:r>
          </a:p>
          <a:p>
            <a:r>
              <a:rPr lang="en-US" sz="1200" kern="1200" dirty="0" smtClean="0">
                <a:solidFill>
                  <a:schemeClr val="tx1"/>
                </a:solidFill>
                <a:effectLst/>
                <a:latin typeface="+mn-lt"/>
                <a:ea typeface="+mn-ea"/>
                <a:cs typeface="+mn-cs"/>
              </a:rPr>
              <a:t>In the 15th century "</a:t>
            </a:r>
            <a:r>
              <a:rPr lang="en-US" sz="1200" u="sng" kern="1200" dirty="0" smtClean="0">
                <a:solidFill>
                  <a:schemeClr val="tx1"/>
                </a:solidFill>
                <a:effectLst/>
                <a:latin typeface="+mn-lt"/>
                <a:ea typeface="+mn-ea"/>
                <a:cs typeface="+mn-cs"/>
                <a:hlinkClick r:id="rId14"/>
              </a:rPr>
              <a:t>Saint Wolfgang</a:t>
            </a:r>
            <a:r>
              <a:rPr lang="en-US" sz="1200" kern="1200" dirty="0" smtClean="0">
                <a:solidFill>
                  <a:schemeClr val="tx1"/>
                </a:solidFill>
                <a:effectLst/>
                <a:latin typeface="+mn-lt"/>
                <a:ea typeface="+mn-ea"/>
                <a:cs typeface="+mn-cs"/>
              </a:rPr>
              <a:t> and the Devil" by </a:t>
            </a:r>
            <a:r>
              <a:rPr lang="en-US" sz="1200" u="sng" kern="1200" dirty="0" smtClean="0">
                <a:solidFill>
                  <a:schemeClr val="tx1"/>
                </a:solidFill>
                <a:effectLst/>
                <a:latin typeface="+mn-lt"/>
                <a:ea typeface="+mn-ea"/>
                <a:cs typeface="+mn-cs"/>
                <a:hlinkClick r:id="rId15"/>
              </a:rPr>
              <a:t>Michael </a:t>
            </a:r>
            <a:r>
              <a:rPr lang="en-US" sz="1200" u="sng" kern="1200" dirty="0" err="1" smtClean="0">
                <a:solidFill>
                  <a:schemeClr val="tx1"/>
                </a:solidFill>
                <a:effectLst/>
                <a:latin typeface="+mn-lt"/>
                <a:ea typeface="+mn-ea"/>
                <a:cs typeface="+mn-cs"/>
                <a:hlinkClick r:id="rId15"/>
              </a:rPr>
              <a:t>Pacher</a:t>
            </a:r>
            <a:r>
              <a:rPr lang="en-US" sz="1200" kern="1200" dirty="0" smtClean="0">
                <a:solidFill>
                  <a:schemeClr val="tx1"/>
                </a:solidFill>
                <a:effectLst/>
                <a:latin typeface="+mn-lt"/>
                <a:ea typeface="+mn-ea"/>
                <a:cs typeface="+mn-cs"/>
              </a:rPr>
              <a:t>, the </a:t>
            </a:r>
            <a:r>
              <a:rPr lang="en-US" sz="1200" u="sng" kern="1200" dirty="0" smtClean="0">
                <a:solidFill>
                  <a:schemeClr val="tx1"/>
                </a:solidFill>
                <a:effectLst/>
                <a:latin typeface="+mn-lt"/>
                <a:ea typeface="+mn-ea"/>
                <a:cs typeface="+mn-cs"/>
                <a:hlinkClick r:id="rId16"/>
              </a:rPr>
              <a:t>Devil</a:t>
            </a:r>
            <a:r>
              <a:rPr lang="en-US" sz="1200" kern="1200" dirty="0" smtClean="0">
                <a:solidFill>
                  <a:schemeClr val="tx1"/>
                </a:solidFill>
                <a:effectLst/>
                <a:latin typeface="+mn-lt"/>
                <a:ea typeface="+mn-ea"/>
                <a:cs typeface="+mn-cs"/>
              </a:rPr>
              <a:t> is green. Poets such as </a:t>
            </a:r>
            <a:r>
              <a:rPr lang="en-US" sz="1200" u="sng" kern="1200" dirty="0" smtClean="0">
                <a:solidFill>
                  <a:schemeClr val="tx1"/>
                </a:solidFill>
                <a:effectLst/>
                <a:latin typeface="+mn-lt"/>
                <a:ea typeface="+mn-ea"/>
                <a:cs typeface="+mn-cs"/>
                <a:hlinkClick r:id="rId17"/>
              </a:rPr>
              <a:t>Chaucer</a:t>
            </a:r>
            <a:r>
              <a:rPr lang="en-US" sz="1200" kern="1200" dirty="0" smtClean="0">
                <a:solidFill>
                  <a:schemeClr val="tx1"/>
                </a:solidFill>
                <a:effectLst/>
                <a:latin typeface="+mn-lt"/>
                <a:ea typeface="+mn-ea"/>
                <a:cs typeface="+mn-cs"/>
              </a:rPr>
              <a:t> also drew connections between the color green and the devil.</a:t>
            </a:r>
            <a:r>
              <a:rPr lang="en-US" sz="1200" u="sng" kern="1200" baseline="30000" dirty="0" smtClean="0">
                <a:solidFill>
                  <a:schemeClr val="tx1"/>
                </a:solidFill>
                <a:effectLst/>
                <a:latin typeface="+mn-lt"/>
                <a:ea typeface="+mn-ea"/>
                <a:cs typeface="+mn-cs"/>
                <a:hlinkClick r:id="rId6"/>
              </a:rPr>
              <a:t>[28]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1503 painting by </a:t>
            </a:r>
            <a:r>
              <a:rPr lang="en-US" sz="1200" u="sng" kern="1200" dirty="0" smtClean="0">
                <a:solidFill>
                  <a:schemeClr val="tx1"/>
                </a:solidFill>
                <a:effectLst/>
                <a:latin typeface="+mn-lt"/>
                <a:ea typeface="+mn-ea"/>
                <a:cs typeface="+mn-cs"/>
                <a:hlinkClick r:id="rId18"/>
              </a:rPr>
              <a:t>Perugino</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9"/>
              </a:rPr>
              <a:t>malachite</a:t>
            </a:r>
            <a:r>
              <a:rPr lang="en-US" sz="1200" kern="1200" dirty="0" smtClean="0">
                <a:solidFill>
                  <a:schemeClr val="tx1"/>
                </a:solidFill>
                <a:effectLst/>
                <a:latin typeface="+mn-lt"/>
                <a:ea typeface="+mn-ea"/>
                <a:cs typeface="+mn-cs"/>
              </a:rPr>
              <a:t> pigment was used to paint the bright green garments of the worshippers, while the background greens were painted in green earth pigments.</a:t>
            </a:r>
          </a:p>
          <a:p>
            <a:r>
              <a:rPr lang="en-US" sz="1200" kern="1200" dirty="0" smtClean="0">
                <a:solidFill>
                  <a:schemeClr val="tx1"/>
                </a:solidFill>
                <a:effectLst/>
                <a:latin typeface="+mn-lt"/>
                <a:ea typeface="+mn-ea"/>
                <a:cs typeface="+mn-cs"/>
              </a:rPr>
              <a:t>Dedham Vale (1802) by </a:t>
            </a:r>
            <a:r>
              <a:rPr lang="en-US" sz="1200" u="sng" kern="1200" dirty="0" smtClean="0">
                <a:solidFill>
                  <a:schemeClr val="tx1"/>
                </a:solidFill>
                <a:effectLst/>
                <a:latin typeface="+mn-lt"/>
                <a:ea typeface="+mn-ea"/>
                <a:cs typeface="+mn-cs"/>
                <a:hlinkClick r:id="rId20"/>
              </a:rPr>
              <a:t>John Constable</a:t>
            </a:r>
            <a:r>
              <a:rPr lang="en-US" sz="1200" kern="1200" dirty="0" smtClean="0">
                <a:solidFill>
                  <a:schemeClr val="tx1"/>
                </a:solidFill>
                <a:effectLst/>
                <a:latin typeface="+mn-lt"/>
                <a:ea typeface="+mn-ea"/>
                <a:cs typeface="+mn-cs"/>
              </a:rPr>
              <a:t>. The paintings of Constable romanticized the vivid green landscapes of England.</a:t>
            </a:r>
          </a:p>
          <a:p>
            <a:r>
              <a:rPr lang="en-US" sz="1200" kern="1200" dirty="0" smtClean="0">
                <a:solidFill>
                  <a:schemeClr val="tx1"/>
                </a:solidFill>
                <a:effectLst/>
                <a:latin typeface="+mn-lt"/>
                <a:ea typeface="+mn-ea"/>
                <a:cs typeface="+mn-cs"/>
              </a:rPr>
              <a:t>In the paintings of </a:t>
            </a:r>
            <a:r>
              <a:rPr lang="en-US" sz="1200" u="sng" kern="1200" dirty="0" smtClean="0">
                <a:solidFill>
                  <a:schemeClr val="tx1"/>
                </a:solidFill>
                <a:effectLst/>
                <a:latin typeface="+mn-lt"/>
                <a:ea typeface="+mn-ea"/>
                <a:cs typeface="+mn-cs"/>
                <a:hlinkClick r:id="rId21"/>
              </a:rPr>
              <a:t>Jean-Baptiste-Camille Corot</a:t>
            </a:r>
            <a:r>
              <a:rPr lang="en-US" sz="1200" kern="1200" dirty="0" smtClean="0">
                <a:solidFill>
                  <a:schemeClr val="tx1"/>
                </a:solidFill>
                <a:effectLst/>
                <a:latin typeface="+mn-lt"/>
                <a:ea typeface="+mn-ea"/>
                <a:cs typeface="+mn-cs"/>
              </a:rPr>
              <a:t> (1796-1875), the green of trees and nature became the central element of the painting, with the people secondary.</a:t>
            </a:r>
          </a:p>
          <a:p>
            <a:r>
              <a:rPr lang="en-US" sz="1200" kern="1200" dirty="0" smtClean="0">
                <a:solidFill>
                  <a:schemeClr val="tx1"/>
                </a:solidFill>
                <a:effectLst/>
                <a:latin typeface="+mn-lt"/>
                <a:ea typeface="+mn-ea"/>
                <a:cs typeface="+mn-cs"/>
              </a:rPr>
              <a:t>"Symphony in gray and green; The Ocean" by </a:t>
            </a:r>
            <a:r>
              <a:rPr lang="en-US" sz="1200" u="sng" kern="1200" dirty="0" smtClean="0">
                <a:solidFill>
                  <a:schemeClr val="tx1"/>
                </a:solidFill>
                <a:effectLst/>
                <a:latin typeface="+mn-lt"/>
                <a:ea typeface="+mn-ea"/>
                <a:cs typeface="+mn-cs"/>
                <a:hlinkClick r:id="rId22"/>
              </a:rPr>
              <a:t>James McNeil Whistler</a:t>
            </a:r>
            <a:r>
              <a:rPr lang="en-US" sz="1200" kern="1200" dirty="0" smtClean="0">
                <a:solidFill>
                  <a:schemeClr val="tx1"/>
                </a:solidFill>
                <a:effectLst/>
                <a:latin typeface="+mn-lt"/>
                <a:ea typeface="+mn-ea"/>
                <a:cs typeface="+mn-cs"/>
              </a:rPr>
              <a:t> (1866–72).</a:t>
            </a:r>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Night Cafe</a:t>
            </a:r>
            <a:r>
              <a:rPr lang="en-US" sz="1200" kern="1200" dirty="0" smtClean="0">
                <a:solidFill>
                  <a:schemeClr val="tx1"/>
                </a:solidFill>
                <a:effectLst/>
                <a:latin typeface="+mn-lt"/>
                <a:ea typeface="+mn-ea"/>
                <a:cs typeface="+mn-cs"/>
              </a:rPr>
              <a:t>, (1888), by </a:t>
            </a:r>
            <a:r>
              <a:rPr lang="en-US" sz="1200" u="sng" kern="1200" dirty="0" smtClean="0">
                <a:solidFill>
                  <a:schemeClr val="tx1"/>
                </a:solidFill>
                <a:effectLst/>
                <a:latin typeface="+mn-lt"/>
                <a:ea typeface="+mn-ea"/>
                <a:cs typeface="+mn-cs"/>
                <a:hlinkClick r:id="rId23"/>
              </a:rPr>
              <a:t>Vincent van Gogh</a:t>
            </a:r>
            <a:r>
              <a:rPr lang="en-US" sz="1200" kern="1200" dirty="0" smtClean="0">
                <a:solidFill>
                  <a:schemeClr val="tx1"/>
                </a:solidFill>
                <a:effectLst/>
                <a:latin typeface="+mn-lt"/>
                <a:ea typeface="+mn-ea"/>
                <a:cs typeface="+mn-cs"/>
              </a:rPr>
              <a:t>, used red and green to express what Van Gogh called "the terrible human passions."</a:t>
            </a:r>
          </a:p>
          <a:p>
            <a:r>
              <a:rPr lang="en-US" sz="1200" b="1" kern="1200" dirty="0" smtClean="0">
                <a:solidFill>
                  <a:schemeClr val="tx1"/>
                </a:solidFill>
                <a:effectLst/>
                <a:latin typeface="+mn-lt"/>
                <a:ea typeface="+mn-ea"/>
                <a:cs typeface="+mn-cs"/>
              </a:rPr>
              <a:t>In science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in optics and color theory</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24"/>
              </a:rPr>
              <a:t>Color</a:t>
            </a:r>
            <a:r>
              <a:rPr lang="en-US" sz="1200" u="sng" kern="1200" dirty="0" smtClean="0">
                <a:solidFill>
                  <a:schemeClr val="tx1"/>
                </a:solidFill>
                <a:effectLst/>
                <a:latin typeface="+mn-lt"/>
                <a:ea typeface="+mn-ea"/>
                <a:cs typeface="+mn-cs"/>
                <a:hlinkClick r:id="rId25"/>
              </a:rPr>
              <a:t>Frequency</a:t>
            </a:r>
            <a:r>
              <a:rPr lang="en-US" sz="1200" u="sng" kern="1200" dirty="0" smtClean="0">
                <a:solidFill>
                  <a:schemeClr val="tx1"/>
                </a:solidFill>
                <a:effectLst/>
                <a:latin typeface="+mn-lt"/>
                <a:ea typeface="+mn-ea"/>
                <a:cs typeface="+mn-cs"/>
                <a:hlinkClick r:id="rId26"/>
              </a:rPr>
              <a:t>Wavelength</a:t>
            </a:r>
            <a:r>
              <a:rPr lang="en-US" sz="1200" b="1" u="sng" kern="1200" dirty="0" smtClean="0">
                <a:solidFill>
                  <a:schemeClr val="tx1"/>
                </a:solidFill>
                <a:effectLst/>
                <a:latin typeface="+mn-lt"/>
                <a:ea typeface="+mn-ea"/>
                <a:cs typeface="+mn-cs"/>
                <a:hlinkClick r:id="rId27"/>
              </a:rPr>
              <a:t>violet</a:t>
            </a:r>
            <a:r>
              <a:rPr lang="en-US" sz="1200" kern="1200" dirty="0" smtClean="0">
                <a:solidFill>
                  <a:schemeClr val="tx1"/>
                </a:solidFill>
                <a:effectLst/>
                <a:latin typeface="+mn-lt"/>
                <a:ea typeface="+mn-ea"/>
                <a:cs typeface="+mn-cs"/>
              </a:rPr>
              <a:t>668–789 THz380–450 nm</a:t>
            </a:r>
            <a:r>
              <a:rPr lang="en-US" sz="1200" b="1" u="sng" kern="1200" dirty="0" smtClean="0">
                <a:solidFill>
                  <a:schemeClr val="tx1"/>
                </a:solidFill>
                <a:effectLst/>
                <a:latin typeface="+mn-lt"/>
                <a:ea typeface="+mn-ea"/>
                <a:cs typeface="+mn-cs"/>
                <a:hlinkClick r:id="rId28"/>
              </a:rPr>
              <a:t>blue</a:t>
            </a:r>
            <a:r>
              <a:rPr lang="en-US" sz="1200" kern="1200" dirty="0" smtClean="0">
                <a:solidFill>
                  <a:schemeClr val="tx1"/>
                </a:solidFill>
                <a:effectLst/>
                <a:latin typeface="+mn-lt"/>
                <a:ea typeface="+mn-ea"/>
                <a:cs typeface="+mn-cs"/>
              </a:rPr>
              <a:t>606–668 THz450–495 nm</a:t>
            </a:r>
            <a:r>
              <a:rPr lang="en-US" sz="1200" b="1" kern="1200" dirty="0" smtClean="0">
                <a:solidFill>
                  <a:schemeClr val="tx1"/>
                </a:solidFill>
                <a:effectLst/>
                <a:latin typeface="+mn-lt"/>
                <a:ea typeface="+mn-ea"/>
                <a:cs typeface="+mn-cs"/>
              </a:rPr>
              <a:t>green</a:t>
            </a:r>
            <a:r>
              <a:rPr lang="en-US" sz="1200" kern="1200" dirty="0" smtClean="0">
                <a:solidFill>
                  <a:schemeClr val="tx1"/>
                </a:solidFill>
                <a:effectLst/>
                <a:latin typeface="+mn-lt"/>
                <a:ea typeface="+mn-ea"/>
                <a:cs typeface="+mn-cs"/>
              </a:rPr>
              <a:t>526–606 THz495–570 nm</a:t>
            </a:r>
            <a:r>
              <a:rPr lang="en-US" sz="1200" b="1" u="sng" kern="1200" dirty="0" smtClean="0">
                <a:solidFill>
                  <a:schemeClr val="tx1"/>
                </a:solidFill>
                <a:effectLst/>
                <a:latin typeface="+mn-lt"/>
                <a:ea typeface="+mn-ea"/>
                <a:cs typeface="+mn-cs"/>
                <a:hlinkClick r:id="rId29"/>
              </a:rPr>
              <a:t>yellow</a:t>
            </a:r>
            <a:r>
              <a:rPr lang="en-US" sz="1200" kern="1200" dirty="0" smtClean="0">
                <a:solidFill>
                  <a:schemeClr val="tx1"/>
                </a:solidFill>
                <a:effectLst/>
                <a:latin typeface="+mn-lt"/>
                <a:ea typeface="+mn-ea"/>
                <a:cs typeface="+mn-cs"/>
              </a:rPr>
              <a:t>508–526 THz570–590 nm</a:t>
            </a:r>
            <a:r>
              <a:rPr lang="en-US" sz="1200" b="1" u="sng" kern="1200" dirty="0" smtClean="0">
                <a:solidFill>
                  <a:schemeClr val="tx1"/>
                </a:solidFill>
                <a:effectLst/>
                <a:latin typeface="+mn-lt"/>
                <a:ea typeface="+mn-ea"/>
                <a:cs typeface="+mn-cs"/>
                <a:hlinkClick r:id="rId30"/>
              </a:rPr>
              <a:t>orange</a:t>
            </a:r>
            <a:r>
              <a:rPr lang="en-US" sz="1200" kern="1200" dirty="0" smtClean="0">
                <a:solidFill>
                  <a:schemeClr val="tx1"/>
                </a:solidFill>
                <a:effectLst/>
                <a:latin typeface="+mn-lt"/>
                <a:ea typeface="+mn-ea"/>
                <a:cs typeface="+mn-cs"/>
              </a:rPr>
              <a:t>484–508 THz590–620 nm</a:t>
            </a:r>
            <a:r>
              <a:rPr lang="en-US" sz="1200" b="1" u="sng" kern="1200" dirty="0" smtClean="0">
                <a:solidFill>
                  <a:schemeClr val="tx1"/>
                </a:solidFill>
                <a:effectLst/>
                <a:latin typeface="+mn-lt"/>
                <a:ea typeface="+mn-ea"/>
                <a:cs typeface="+mn-cs"/>
                <a:hlinkClick r:id="rId31"/>
              </a:rPr>
              <a:t>red</a:t>
            </a:r>
            <a:r>
              <a:rPr lang="en-US" sz="1200" kern="1200" dirty="0" smtClean="0">
                <a:solidFill>
                  <a:schemeClr val="tx1"/>
                </a:solidFill>
                <a:effectLst/>
                <a:latin typeface="+mn-lt"/>
                <a:ea typeface="+mn-ea"/>
                <a:cs typeface="+mn-cs"/>
              </a:rPr>
              <a:t>400–484 THz620–750 </a:t>
            </a:r>
            <a:r>
              <a:rPr lang="en-US" sz="1200" kern="1200" dirty="0" err="1" smtClean="0">
                <a:solidFill>
                  <a:schemeClr val="tx1"/>
                </a:solidFill>
                <a:effectLst/>
                <a:latin typeface="+mn-lt"/>
                <a:ea typeface="+mn-ea"/>
                <a:cs typeface="+mn-cs"/>
              </a:rPr>
              <a:t>nmGreen</a:t>
            </a:r>
            <a:r>
              <a:rPr lang="en-US" sz="1200" kern="1200" dirty="0" smtClean="0">
                <a:solidFill>
                  <a:schemeClr val="tx1"/>
                </a:solidFill>
                <a:effectLst/>
                <a:latin typeface="+mn-lt"/>
                <a:ea typeface="+mn-ea"/>
                <a:cs typeface="+mn-cs"/>
              </a:rPr>
              <a:t> is the color you see when you look at light with a </a:t>
            </a:r>
            <a:r>
              <a:rPr lang="en-US" sz="1200" u="sng" kern="1200" dirty="0" smtClean="0">
                <a:solidFill>
                  <a:schemeClr val="tx1"/>
                </a:solidFill>
                <a:effectLst/>
                <a:latin typeface="+mn-lt"/>
                <a:ea typeface="+mn-ea"/>
                <a:cs typeface="+mn-cs"/>
                <a:hlinkClick r:id="rId26"/>
              </a:rPr>
              <a:t>wavelength</a:t>
            </a:r>
            <a:r>
              <a:rPr lang="en-US" sz="1200" kern="1200" dirty="0" smtClean="0">
                <a:solidFill>
                  <a:schemeClr val="tx1"/>
                </a:solidFill>
                <a:effectLst/>
                <a:latin typeface="+mn-lt"/>
                <a:ea typeface="+mn-ea"/>
                <a:cs typeface="+mn-cs"/>
              </a:rPr>
              <a:t> of roughly 520–570 </a:t>
            </a:r>
            <a:r>
              <a:rPr lang="en-US" sz="1200" u="sng" kern="1200" dirty="0" smtClean="0">
                <a:solidFill>
                  <a:schemeClr val="tx1"/>
                </a:solidFill>
                <a:effectLst/>
                <a:latin typeface="+mn-lt"/>
                <a:ea typeface="+mn-ea"/>
                <a:cs typeface="+mn-cs"/>
                <a:hlinkClick r:id="rId32"/>
              </a:rPr>
              <a:t>nanometers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It is one of the three </a:t>
            </a:r>
            <a:r>
              <a:rPr lang="en-US" sz="1200" u="sng" kern="1200" dirty="0" smtClean="0">
                <a:solidFill>
                  <a:schemeClr val="tx1"/>
                </a:solidFill>
                <a:effectLst/>
                <a:latin typeface="+mn-lt"/>
                <a:ea typeface="+mn-ea"/>
                <a:cs typeface="+mn-cs"/>
                <a:hlinkClick r:id="rId33"/>
              </a:rPr>
              <a:t>additive colors</a:t>
            </a:r>
            <a:r>
              <a:rPr lang="en-US" sz="1200" kern="1200" dirty="0" smtClean="0">
                <a:solidFill>
                  <a:schemeClr val="tx1"/>
                </a:solidFill>
                <a:effectLst/>
                <a:latin typeface="+mn-lt"/>
                <a:ea typeface="+mn-ea"/>
                <a:cs typeface="+mn-cs"/>
              </a:rPr>
              <a:t>, along with red and blue, which are combined on computer screens and color televisions to make all other colors.</a:t>
            </a:r>
          </a:p>
          <a:p>
            <a:r>
              <a:rPr lang="en-US" sz="1200" kern="1200" dirty="0" smtClean="0">
                <a:solidFill>
                  <a:schemeClr val="tx1"/>
                </a:solidFill>
                <a:effectLst/>
                <a:latin typeface="+mn-lt"/>
                <a:ea typeface="+mn-ea"/>
                <a:cs typeface="+mn-cs"/>
              </a:rPr>
              <a:t>In the </a:t>
            </a:r>
            <a:r>
              <a:rPr lang="en-US" sz="1200" u="sng" kern="1200" dirty="0" smtClean="0">
                <a:solidFill>
                  <a:schemeClr val="tx1"/>
                </a:solidFill>
                <a:effectLst/>
                <a:latin typeface="+mn-lt"/>
                <a:ea typeface="+mn-ea"/>
                <a:cs typeface="+mn-cs"/>
                <a:hlinkClick r:id="rId34"/>
              </a:rPr>
              <a:t>subtractive color</a:t>
            </a:r>
            <a:r>
              <a:rPr lang="en-US" sz="1200" kern="1200" dirty="0" smtClean="0">
                <a:solidFill>
                  <a:schemeClr val="tx1"/>
                </a:solidFill>
                <a:effectLst/>
                <a:latin typeface="+mn-lt"/>
                <a:ea typeface="+mn-ea"/>
                <a:cs typeface="+mn-cs"/>
              </a:rPr>
              <a:t> system, used in printing, it is not a </a:t>
            </a:r>
            <a:r>
              <a:rPr lang="en-US" sz="1200" u="sng" kern="1200" dirty="0" smtClean="0">
                <a:solidFill>
                  <a:schemeClr val="tx1"/>
                </a:solidFill>
                <a:effectLst/>
                <a:latin typeface="+mn-lt"/>
                <a:ea typeface="+mn-ea"/>
                <a:cs typeface="+mn-cs"/>
                <a:hlinkClick r:id="rId35"/>
              </a:rPr>
              <a:t>primary color</a:t>
            </a:r>
            <a:r>
              <a:rPr lang="en-US" sz="1200" kern="1200" dirty="0" smtClean="0">
                <a:solidFill>
                  <a:schemeClr val="tx1"/>
                </a:solidFill>
                <a:effectLst/>
                <a:latin typeface="+mn-lt"/>
                <a:ea typeface="+mn-ea"/>
                <a:cs typeface="+mn-cs"/>
              </a:rPr>
              <a:t>, but is created out of a mixture of </a:t>
            </a:r>
            <a:r>
              <a:rPr lang="en-US" sz="1200" u="sng" kern="1200" dirty="0" smtClean="0">
                <a:solidFill>
                  <a:schemeClr val="tx1"/>
                </a:solidFill>
                <a:effectLst/>
                <a:latin typeface="+mn-lt"/>
                <a:ea typeface="+mn-ea"/>
                <a:cs typeface="+mn-cs"/>
                <a:hlinkClick r:id="rId29"/>
              </a:rPr>
              <a:t>yellow</a:t>
            </a:r>
            <a:r>
              <a:rPr lang="en-US" sz="1200" kern="1200" dirty="0" smtClean="0">
                <a:solidFill>
                  <a:schemeClr val="tx1"/>
                </a:solidFill>
                <a:effectLst/>
                <a:latin typeface="+mn-lt"/>
                <a:ea typeface="+mn-ea"/>
                <a:cs typeface="+mn-cs"/>
              </a:rPr>
              <a:t> and blue, or yellow and </a:t>
            </a:r>
            <a:r>
              <a:rPr lang="en-US" sz="1200" u="sng" kern="1200" dirty="0" smtClean="0">
                <a:solidFill>
                  <a:schemeClr val="tx1"/>
                </a:solidFill>
                <a:effectLst/>
                <a:latin typeface="+mn-lt"/>
                <a:ea typeface="+mn-ea"/>
                <a:cs typeface="+mn-cs"/>
                <a:hlinkClick r:id="rId36"/>
              </a:rPr>
              <a:t>cyan</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Green, blue and red are </a:t>
            </a:r>
            <a:r>
              <a:rPr lang="en-US" sz="1200" u="sng" kern="1200" dirty="0" smtClean="0">
                <a:solidFill>
                  <a:schemeClr val="tx1"/>
                </a:solidFill>
                <a:effectLst/>
                <a:latin typeface="+mn-lt"/>
                <a:ea typeface="+mn-ea"/>
                <a:cs typeface="+mn-cs"/>
                <a:hlinkClick r:id="rId37"/>
              </a:rPr>
              <a:t>additive colors</a:t>
            </a:r>
            <a:r>
              <a:rPr lang="en-US" sz="1200" kern="1200" dirty="0" smtClean="0">
                <a:solidFill>
                  <a:schemeClr val="tx1"/>
                </a:solidFill>
                <a:effectLst/>
                <a:latin typeface="+mn-lt"/>
                <a:ea typeface="+mn-ea"/>
                <a:cs typeface="+mn-cs"/>
              </a:rPr>
              <a:t>. All the colors you see on your computer screen are made by mixing them in different intensities.</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38"/>
              </a:rPr>
              <a:t>perception</a:t>
            </a:r>
            <a:r>
              <a:rPr lang="en-US" sz="1200" kern="1200" dirty="0" smtClean="0">
                <a:solidFill>
                  <a:schemeClr val="tx1"/>
                </a:solidFill>
                <a:effectLst/>
                <a:latin typeface="+mn-lt"/>
                <a:ea typeface="+mn-ea"/>
                <a:cs typeface="+mn-cs"/>
              </a:rPr>
              <a:t> of greenness (in opposition to redness forming one of the </a:t>
            </a:r>
            <a:r>
              <a:rPr lang="en-US" sz="1200" u="sng" kern="1200" dirty="0" smtClean="0">
                <a:solidFill>
                  <a:schemeClr val="tx1"/>
                </a:solidFill>
                <a:effectLst/>
                <a:latin typeface="+mn-lt"/>
                <a:ea typeface="+mn-ea"/>
                <a:cs typeface="+mn-cs"/>
                <a:hlinkClick r:id="rId39"/>
              </a:rPr>
              <a:t>opponent</a:t>
            </a:r>
            <a:r>
              <a:rPr lang="en-US" sz="1200" kern="1200" dirty="0" smtClean="0">
                <a:solidFill>
                  <a:schemeClr val="tx1"/>
                </a:solidFill>
                <a:effectLst/>
                <a:latin typeface="+mn-lt"/>
                <a:ea typeface="+mn-ea"/>
                <a:cs typeface="+mn-cs"/>
              </a:rPr>
              <a:t> mechanisms in human </a:t>
            </a:r>
            <a:r>
              <a:rPr lang="en-US" sz="1200" u="sng" kern="1200" dirty="0" smtClean="0">
                <a:solidFill>
                  <a:schemeClr val="tx1"/>
                </a:solidFill>
                <a:effectLst/>
                <a:latin typeface="+mn-lt"/>
                <a:ea typeface="+mn-ea"/>
                <a:cs typeface="+mn-cs"/>
                <a:hlinkClick r:id="rId40"/>
              </a:rPr>
              <a:t>color vision</a:t>
            </a:r>
            <a:r>
              <a:rPr lang="en-US" sz="1200" kern="1200" dirty="0" smtClean="0">
                <a:solidFill>
                  <a:schemeClr val="tx1"/>
                </a:solidFill>
                <a:effectLst/>
                <a:latin typeface="+mn-lt"/>
                <a:ea typeface="+mn-ea"/>
                <a:cs typeface="+mn-cs"/>
              </a:rPr>
              <a:t>) is evoked by light which triggers the medium-wavelength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1"/>
              </a:rPr>
              <a:t>cone cells</a:t>
            </a:r>
            <a:r>
              <a:rPr lang="en-US" sz="1200" kern="1200" dirty="0" smtClean="0">
                <a:solidFill>
                  <a:schemeClr val="tx1"/>
                </a:solidFill>
                <a:effectLst/>
                <a:latin typeface="+mn-lt"/>
                <a:ea typeface="+mn-ea"/>
                <a:cs typeface="+mn-cs"/>
              </a:rPr>
              <a:t> in the eye more than the long-wavelength </a:t>
            </a:r>
            <a:r>
              <a:rPr lang="en-US" sz="1200" i="1" kern="12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cones. Light which triggers this greenness response more than the yellowness or blueness of the other color opponent mechanism is called green. A green light source typically has a spectral power distribution dominated by energy with a wavelength of roughly 487–570 </a:t>
            </a:r>
            <a:r>
              <a:rPr lang="en-US" sz="1200" u="sng" kern="1200" dirty="0" smtClean="0">
                <a:solidFill>
                  <a:schemeClr val="tx1"/>
                </a:solidFill>
                <a:effectLst/>
                <a:latin typeface="+mn-lt"/>
                <a:ea typeface="+mn-ea"/>
                <a:cs typeface="+mn-cs"/>
                <a:hlinkClick r:id="rId32"/>
              </a:rPr>
              <a:t>nm</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[31]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is </a:t>
            </a:r>
            <a:r>
              <a:rPr lang="en-US" sz="1200" u="sng" kern="1200" dirty="0" smtClean="0">
                <a:solidFill>
                  <a:schemeClr val="tx1"/>
                </a:solidFill>
                <a:effectLst/>
                <a:latin typeface="+mn-lt"/>
                <a:ea typeface="+mn-ea"/>
                <a:cs typeface="+mn-cs"/>
                <a:hlinkClick r:id="rId42"/>
              </a:rPr>
              <a:t>complementary</a:t>
            </a:r>
            <a:r>
              <a:rPr lang="en-US" sz="1200" kern="1200" dirty="0" smtClean="0">
                <a:solidFill>
                  <a:schemeClr val="tx1"/>
                </a:solidFill>
                <a:effectLst/>
                <a:latin typeface="+mn-lt"/>
                <a:ea typeface="+mn-ea"/>
                <a:cs typeface="+mn-cs"/>
              </a:rPr>
              <a:t> to a purplish red or reddish purple color, in both additive and subtractive mixtures, and in </a:t>
            </a:r>
            <a:r>
              <a:rPr lang="en-US" sz="1200" u="sng" kern="1200" dirty="0" smtClean="0">
                <a:solidFill>
                  <a:schemeClr val="tx1"/>
                </a:solidFill>
                <a:effectLst/>
                <a:latin typeface="+mn-lt"/>
                <a:ea typeface="+mn-ea"/>
                <a:cs typeface="+mn-cs"/>
                <a:hlinkClick r:id="rId43"/>
              </a:rPr>
              <a:t>simultaneous contrast</a:t>
            </a:r>
            <a:r>
              <a:rPr lang="en-US" sz="1200" kern="1200" dirty="0" smtClean="0">
                <a:solidFill>
                  <a:schemeClr val="tx1"/>
                </a:solidFill>
                <a:effectLst/>
                <a:latin typeface="+mn-lt"/>
                <a:ea typeface="+mn-ea"/>
                <a:cs typeface="+mn-cs"/>
              </a:rPr>
              <a:t> effects and </a:t>
            </a:r>
            <a:r>
              <a:rPr lang="en-US" sz="1200" u="sng" kern="1200" dirty="0" smtClean="0">
                <a:solidFill>
                  <a:schemeClr val="tx1"/>
                </a:solidFill>
                <a:effectLst/>
                <a:latin typeface="+mn-lt"/>
                <a:ea typeface="+mn-ea"/>
                <a:cs typeface="+mn-cs"/>
                <a:hlinkClick r:id="rId44"/>
              </a:rPr>
              <a:t>afterimages</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Green pigments and dyes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45"/>
              </a:rPr>
              <a:t>Chicago River</a:t>
            </a:r>
            <a:r>
              <a:rPr lang="en-US" sz="1200" kern="1200" dirty="0" smtClean="0">
                <a:solidFill>
                  <a:schemeClr val="tx1"/>
                </a:solidFill>
                <a:effectLst/>
                <a:latin typeface="+mn-lt"/>
                <a:ea typeface="+mn-ea"/>
                <a:cs typeface="+mn-cs"/>
              </a:rPr>
              <a:t> is dyed green every year to mark </a:t>
            </a:r>
            <a:r>
              <a:rPr lang="en-US" sz="1200" u="sng" kern="1200" dirty="0" smtClean="0">
                <a:solidFill>
                  <a:schemeClr val="tx1"/>
                </a:solidFill>
                <a:effectLst/>
                <a:latin typeface="+mn-lt"/>
                <a:ea typeface="+mn-ea"/>
                <a:cs typeface="+mn-cs"/>
                <a:hlinkClick r:id="rId46"/>
              </a:rPr>
              <a:t>St. Patrick's Day</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Aside from </a:t>
            </a:r>
            <a:r>
              <a:rPr lang="en-US" sz="1200" u="sng" kern="1200" dirty="0" smtClean="0">
                <a:solidFill>
                  <a:schemeClr val="tx1"/>
                </a:solidFill>
                <a:effectLst/>
                <a:latin typeface="+mn-lt"/>
                <a:ea typeface="+mn-ea"/>
                <a:cs typeface="+mn-cs"/>
                <a:hlinkClick r:id="rId47"/>
              </a:rPr>
              <a:t>chlorophyll</a:t>
            </a:r>
            <a:r>
              <a:rPr lang="en-US" sz="1200" kern="1200" dirty="0" smtClean="0">
                <a:solidFill>
                  <a:schemeClr val="tx1"/>
                </a:solidFill>
                <a:effectLst/>
                <a:latin typeface="+mn-lt"/>
                <a:ea typeface="+mn-ea"/>
                <a:cs typeface="+mn-cs"/>
              </a:rPr>
              <a:t>, the green pigment of growing grass and leaves, green pigments are rather rare in nature.</a:t>
            </a:r>
          </a:p>
          <a:p>
            <a:r>
              <a:rPr lang="en-US" sz="1200" u="sng" kern="1200" dirty="0" smtClean="0">
                <a:solidFill>
                  <a:schemeClr val="tx1"/>
                </a:solidFill>
                <a:effectLst/>
                <a:latin typeface="+mn-lt"/>
                <a:ea typeface="+mn-ea"/>
                <a:cs typeface="+mn-cs"/>
                <a:hlinkClick r:id="rId48"/>
              </a:rPr>
              <a:t>Emeralds</a:t>
            </a:r>
            <a:r>
              <a:rPr lang="en-US" sz="1200" kern="1200" dirty="0" smtClean="0">
                <a:solidFill>
                  <a:schemeClr val="tx1"/>
                </a:solidFill>
                <a:effectLst/>
                <a:latin typeface="+mn-lt"/>
                <a:ea typeface="+mn-ea"/>
                <a:cs typeface="+mn-cs"/>
              </a:rPr>
              <a:t>, are colored green by trace amounts of </a:t>
            </a:r>
            <a:r>
              <a:rPr lang="en-US" sz="1200" u="sng" kern="1200" dirty="0" smtClean="0">
                <a:solidFill>
                  <a:schemeClr val="tx1"/>
                </a:solidFill>
                <a:effectLst/>
                <a:latin typeface="+mn-lt"/>
                <a:ea typeface="+mn-ea"/>
                <a:cs typeface="+mn-cs"/>
                <a:hlinkClick r:id="rId49"/>
              </a:rPr>
              <a:t>chromium</a:t>
            </a:r>
            <a:r>
              <a:rPr lang="en-US" sz="1200" kern="1200" dirty="0" smtClean="0">
                <a:solidFill>
                  <a:schemeClr val="tx1"/>
                </a:solidFill>
                <a:effectLst/>
                <a:latin typeface="+mn-lt"/>
                <a:ea typeface="+mn-ea"/>
                <a:cs typeface="+mn-cs"/>
              </a:rPr>
              <a:t> and sometimes </a:t>
            </a:r>
            <a:r>
              <a:rPr lang="en-US" sz="1200" u="sng" kern="1200" dirty="0" smtClean="0">
                <a:solidFill>
                  <a:schemeClr val="tx1"/>
                </a:solidFill>
                <a:effectLst/>
                <a:latin typeface="+mn-lt"/>
                <a:ea typeface="+mn-ea"/>
                <a:cs typeface="+mn-cs"/>
                <a:hlinkClick r:id="rId50"/>
              </a:rPr>
              <a:t>vanadium</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[35]</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19"/>
              </a:rPr>
              <a:t>Malachite</a:t>
            </a:r>
            <a:r>
              <a:rPr lang="en-US" sz="1200" kern="1200" dirty="0" smtClean="0">
                <a:solidFill>
                  <a:schemeClr val="tx1"/>
                </a:solidFill>
                <a:effectLst/>
                <a:latin typeface="+mn-lt"/>
                <a:ea typeface="+mn-ea"/>
                <a:cs typeface="+mn-cs"/>
              </a:rPr>
              <a:t>, like many greens, is colored by the presence of </a:t>
            </a:r>
            <a:r>
              <a:rPr lang="en-US" sz="1200" u="sng" kern="1200" dirty="0" smtClean="0">
                <a:solidFill>
                  <a:schemeClr val="tx1"/>
                </a:solidFill>
                <a:effectLst/>
                <a:latin typeface="+mn-lt"/>
                <a:ea typeface="+mn-ea"/>
                <a:cs typeface="+mn-cs"/>
                <a:hlinkClick r:id="rId51"/>
              </a:rPr>
              <a:t>copper</a:t>
            </a:r>
            <a:r>
              <a:rPr lang="en-US" sz="1200" kern="1200" dirty="0" smtClean="0">
                <a:solidFill>
                  <a:schemeClr val="tx1"/>
                </a:solidFill>
                <a:effectLst/>
                <a:latin typeface="+mn-lt"/>
                <a:ea typeface="+mn-ea"/>
                <a:cs typeface="+mn-cs"/>
              </a:rPr>
              <a:t>, in this case by basic </a:t>
            </a:r>
            <a:r>
              <a:rPr lang="en-US" sz="1200" u="sng" kern="1200" dirty="0" smtClean="0">
                <a:solidFill>
                  <a:schemeClr val="tx1"/>
                </a:solidFill>
                <a:effectLst/>
                <a:latin typeface="+mn-lt"/>
                <a:ea typeface="+mn-ea"/>
                <a:cs typeface="+mn-cs"/>
                <a:hlinkClick r:id="rId52"/>
              </a:rPr>
              <a:t>copper(II) carbonate</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[36]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earth</a:t>
            </a:r>
            <a:r>
              <a:rPr lang="en-US" sz="1200" kern="1200" dirty="0" smtClean="0">
                <a:solidFill>
                  <a:schemeClr val="tx1"/>
                </a:solidFill>
                <a:effectLst/>
                <a:latin typeface="+mn-lt"/>
                <a:ea typeface="+mn-ea"/>
                <a:cs typeface="+mn-cs"/>
              </a:rPr>
              <a:t> is a natural pigment used since the time of the </a:t>
            </a:r>
            <a:r>
              <a:rPr lang="en-US" sz="1200" u="sng" kern="1200" dirty="0" smtClean="0">
                <a:solidFill>
                  <a:schemeClr val="tx1"/>
                </a:solidFill>
                <a:effectLst/>
                <a:latin typeface="+mn-lt"/>
                <a:ea typeface="+mn-ea"/>
                <a:cs typeface="+mn-cs"/>
                <a:hlinkClick r:id="rId53"/>
              </a:rPr>
              <a:t>Roman Empire</a:t>
            </a:r>
            <a:r>
              <a:rPr lang="en-US" sz="1200" kern="1200" dirty="0" smtClean="0">
                <a:solidFill>
                  <a:schemeClr val="tx1"/>
                </a:solidFill>
                <a:effectLst/>
                <a:latin typeface="+mn-lt"/>
                <a:ea typeface="+mn-ea"/>
                <a:cs typeface="+mn-cs"/>
              </a:rPr>
              <a:t>. It s composed of clay colored by </a:t>
            </a:r>
            <a:r>
              <a:rPr lang="en-US" sz="1200" u="sng" kern="1200" dirty="0" smtClean="0">
                <a:solidFill>
                  <a:schemeClr val="tx1"/>
                </a:solidFill>
                <a:effectLst/>
                <a:latin typeface="+mn-lt"/>
                <a:ea typeface="+mn-ea"/>
                <a:cs typeface="+mn-cs"/>
                <a:hlinkClick r:id="rId54"/>
              </a:rPr>
              <a:t>iron oxide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5"/>
              </a:rPr>
              <a:t>magnesium</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6"/>
              </a:rPr>
              <a:t>aluminum silicate</a:t>
            </a:r>
            <a:r>
              <a:rPr lang="en-US" sz="1200" kern="1200" dirty="0" smtClean="0">
                <a:solidFill>
                  <a:schemeClr val="tx1"/>
                </a:solidFill>
                <a:effectLst/>
                <a:latin typeface="+mn-lt"/>
                <a:ea typeface="+mn-ea"/>
                <a:cs typeface="+mn-cs"/>
              </a:rPr>
              <a:t>, or </a:t>
            </a:r>
            <a:r>
              <a:rPr lang="en-US" sz="1200" u="sng" kern="1200" dirty="0" smtClean="0">
                <a:solidFill>
                  <a:schemeClr val="tx1"/>
                </a:solidFill>
                <a:effectLst/>
                <a:latin typeface="+mn-lt"/>
                <a:ea typeface="+mn-ea"/>
                <a:cs typeface="+mn-cs"/>
                <a:hlinkClick r:id="rId57"/>
              </a:rPr>
              <a:t>potassium</a:t>
            </a:r>
            <a:r>
              <a:rPr lang="en-US" sz="1200" kern="1200" dirty="0" smtClean="0">
                <a:solidFill>
                  <a:schemeClr val="tx1"/>
                </a:solidFill>
                <a:effectLst/>
                <a:latin typeface="+mn-lt"/>
                <a:ea typeface="+mn-ea"/>
                <a:cs typeface="+mn-cs"/>
              </a:rPr>
              <a:t>. Large deposits were found in the South of France near </a:t>
            </a:r>
            <a:r>
              <a:rPr lang="en-US" sz="1200" u="sng" kern="1200" dirty="0" smtClean="0">
                <a:solidFill>
                  <a:schemeClr val="tx1"/>
                </a:solidFill>
                <a:effectLst/>
                <a:latin typeface="+mn-lt"/>
                <a:ea typeface="+mn-ea"/>
                <a:cs typeface="+mn-cs"/>
                <a:hlinkClick r:id="rId58"/>
              </a:rPr>
              <a:t>Nice</a:t>
            </a:r>
            <a:r>
              <a:rPr lang="en-US" sz="1200" kern="1200" dirty="0" smtClean="0">
                <a:solidFill>
                  <a:schemeClr val="tx1"/>
                </a:solidFill>
                <a:effectLst/>
                <a:latin typeface="+mn-lt"/>
                <a:ea typeface="+mn-ea"/>
                <a:cs typeface="+mn-cs"/>
              </a:rPr>
              <a:t>, and in Italy around </a:t>
            </a:r>
            <a:r>
              <a:rPr lang="en-US" sz="1200" u="sng" kern="1200" dirty="0" smtClean="0">
                <a:solidFill>
                  <a:schemeClr val="tx1"/>
                </a:solidFill>
                <a:effectLst/>
                <a:latin typeface="+mn-lt"/>
                <a:ea typeface="+mn-ea"/>
                <a:cs typeface="+mn-cs"/>
                <a:hlinkClick r:id="rId59"/>
              </a:rPr>
              <a:t>Verona</a:t>
            </a:r>
            <a:r>
              <a:rPr lang="en-US" sz="1200" kern="1200" dirty="0" smtClean="0">
                <a:solidFill>
                  <a:schemeClr val="tx1"/>
                </a:solidFill>
                <a:effectLst/>
                <a:latin typeface="+mn-lt"/>
                <a:ea typeface="+mn-ea"/>
                <a:cs typeface="+mn-cs"/>
              </a:rPr>
              <a:t>, on </a:t>
            </a:r>
            <a:r>
              <a:rPr lang="en-US" sz="1200" u="sng" kern="1200" dirty="0" smtClean="0">
                <a:solidFill>
                  <a:schemeClr val="tx1"/>
                </a:solidFill>
                <a:effectLst/>
                <a:latin typeface="+mn-lt"/>
                <a:ea typeface="+mn-ea"/>
                <a:cs typeface="+mn-cs"/>
                <a:hlinkClick r:id="rId60"/>
              </a:rPr>
              <a:t>Cyprus</a:t>
            </a:r>
            <a:r>
              <a:rPr lang="en-US" sz="1200" kern="1200" dirty="0" smtClean="0">
                <a:solidFill>
                  <a:schemeClr val="tx1"/>
                </a:solidFill>
                <a:effectLst/>
                <a:latin typeface="+mn-lt"/>
                <a:ea typeface="+mn-ea"/>
                <a:cs typeface="+mn-cs"/>
              </a:rPr>
              <a:t>, and in </a:t>
            </a:r>
            <a:r>
              <a:rPr lang="en-US" sz="1200" u="sng" kern="1200" dirty="0" smtClean="0">
                <a:solidFill>
                  <a:schemeClr val="tx1"/>
                </a:solidFill>
                <a:effectLst/>
                <a:latin typeface="+mn-lt"/>
                <a:ea typeface="+mn-ea"/>
                <a:cs typeface="+mn-cs"/>
                <a:hlinkClick r:id="rId61"/>
              </a:rPr>
              <a:t>Bohemia</a:t>
            </a:r>
            <a:r>
              <a:rPr lang="en-US" sz="1200" kern="1200" dirty="0" smtClean="0">
                <a:solidFill>
                  <a:schemeClr val="tx1"/>
                </a:solidFill>
                <a:effectLst/>
                <a:latin typeface="+mn-lt"/>
                <a:ea typeface="+mn-ea"/>
                <a:cs typeface="+mn-cs"/>
              </a:rPr>
              <a:t>. The clay was crushed, washed to remove impurities, then powdered. It was sometimes called Green of Verona.</a:t>
            </a:r>
            <a:r>
              <a:rPr lang="en-US" sz="1200" u="sng" kern="1200" baseline="30000" dirty="0" smtClean="0">
                <a:solidFill>
                  <a:schemeClr val="tx1"/>
                </a:solidFill>
                <a:effectLst/>
                <a:latin typeface="+mn-lt"/>
                <a:ea typeface="+mn-ea"/>
                <a:cs typeface="+mn-cs"/>
                <a:hlinkClick r:id="rId6"/>
              </a:rPr>
              <a:t>[37]</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62"/>
              </a:rPr>
              <a:t>Cobalt green</a:t>
            </a:r>
            <a:r>
              <a:rPr lang="en-US" sz="1200" kern="1200" dirty="0" smtClean="0">
                <a:solidFill>
                  <a:schemeClr val="tx1"/>
                </a:solidFill>
                <a:effectLst/>
                <a:latin typeface="+mn-lt"/>
                <a:ea typeface="+mn-ea"/>
                <a:cs typeface="+mn-cs"/>
              </a:rPr>
              <a:t>, sometimes known as </a:t>
            </a:r>
            <a:r>
              <a:rPr lang="en-US" sz="1200" b="1" kern="1200" dirty="0" err="1" smtClean="0">
                <a:solidFill>
                  <a:schemeClr val="tx1"/>
                </a:solidFill>
                <a:effectLst/>
                <a:latin typeface="+mn-lt"/>
                <a:ea typeface="+mn-ea"/>
                <a:cs typeface="+mn-cs"/>
              </a:rPr>
              <a:t>Rinman's</a:t>
            </a:r>
            <a:r>
              <a:rPr lang="en-US" sz="1200" b="1" kern="1200" dirty="0" smtClean="0">
                <a:solidFill>
                  <a:schemeClr val="tx1"/>
                </a:solidFill>
                <a:effectLst/>
                <a:latin typeface="+mn-lt"/>
                <a:ea typeface="+mn-ea"/>
                <a:cs typeface="+mn-cs"/>
              </a:rPr>
              <a:t> green</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Zinc Green</a:t>
            </a:r>
            <a:r>
              <a:rPr lang="en-US" sz="1200" kern="1200" dirty="0" smtClean="0">
                <a:solidFill>
                  <a:schemeClr val="tx1"/>
                </a:solidFill>
                <a:effectLst/>
                <a:latin typeface="+mn-lt"/>
                <a:ea typeface="+mn-ea"/>
                <a:cs typeface="+mn-cs"/>
              </a:rPr>
              <a:t>, is a translucent green </a:t>
            </a:r>
            <a:r>
              <a:rPr lang="en-US" sz="1200" u="sng" kern="1200" dirty="0" smtClean="0">
                <a:solidFill>
                  <a:schemeClr val="tx1"/>
                </a:solidFill>
                <a:effectLst/>
                <a:latin typeface="+mn-lt"/>
                <a:ea typeface="+mn-ea"/>
                <a:cs typeface="+mn-cs"/>
                <a:hlinkClick r:id="rId63"/>
              </a:rPr>
              <a:t>pigment</a:t>
            </a:r>
            <a:r>
              <a:rPr lang="en-US" sz="1200" kern="1200" dirty="0" smtClean="0">
                <a:solidFill>
                  <a:schemeClr val="tx1"/>
                </a:solidFill>
                <a:effectLst/>
                <a:latin typeface="+mn-lt"/>
                <a:ea typeface="+mn-ea"/>
                <a:cs typeface="+mn-cs"/>
              </a:rPr>
              <a:t> made by heating a mixture of cobalt (II) oxide and zinc oxide. </a:t>
            </a:r>
            <a:r>
              <a:rPr lang="en-US" sz="1200" u="sng" kern="1200" dirty="0" smtClean="0">
                <a:solidFill>
                  <a:schemeClr val="tx1"/>
                </a:solidFill>
                <a:effectLst/>
                <a:latin typeface="+mn-lt"/>
                <a:ea typeface="+mn-ea"/>
                <a:cs typeface="+mn-cs"/>
                <a:hlinkClick r:id="rId64"/>
              </a:rPr>
              <a:t>Sven </a:t>
            </a:r>
            <a:r>
              <a:rPr lang="en-US" sz="1200" u="sng" kern="1200" dirty="0" err="1" smtClean="0">
                <a:solidFill>
                  <a:schemeClr val="tx1"/>
                </a:solidFill>
                <a:effectLst/>
                <a:latin typeface="+mn-lt"/>
                <a:ea typeface="+mn-ea"/>
                <a:cs typeface="+mn-cs"/>
                <a:hlinkClick r:id="rId64"/>
              </a:rPr>
              <a:t>Rinman</a:t>
            </a:r>
            <a:r>
              <a:rPr lang="en-US" sz="1200" kern="1200" dirty="0" smtClean="0">
                <a:solidFill>
                  <a:schemeClr val="tx1"/>
                </a:solidFill>
                <a:effectLst/>
                <a:latin typeface="+mn-lt"/>
                <a:ea typeface="+mn-ea"/>
                <a:cs typeface="+mn-cs"/>
              </a:rPr>
              <a:t>, a Swedish chemist, discovered this compound in 1780.</a:t>
            </a:r>
            <a:r>
              <a:rPr lang="en-US" sz="1200" u="sng" kern="1200" baseline="30000" dirty="0" smtClean="0">
                <a:solidFill>
                  <a:schemeClr val="tx1"/>
                </a:solidFill>
                <a:effectLst/>
                <a:latin typeface="+mn-lt"/>
                <a:ea typeface="+mn-ea"/>
                <a:cs typeface="+mn-cs"/>
                <a:hlinkClick r:id="rId6"/>
              </a:rPr>
              <a:t>[39]</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chrome oxide</a:t>
            </a:r>
            <a:r>
              <a:rPr lang="en-US" sz="1200" kern="1200" dirty="0" smtClean="0">
                <a:solidFill>
                  <a:schemeClr val="tx1"/>
                </a:solidFill>
                <a:effectLst/>
                <a:latin typeface="+mn-lt"/>
                <a:ea typeface="+mn-ea"/>
                <a:cs typeface="+mn-cs"/>
              </a:rPr>
              <a:t> was a new synthetic green created by a chemist named </a:t>
            </a:r>
            <a:r>
              <a:rPr lang="en-US" sz="1200" kern="1200" dirty="0" err="1" smtClean="0">
                <a:solidFill>
                  <a:schemeClr val="tx1"/>
                </a:solidFill>
                <a:effectLst/>
                <a:latin typeface="+mn-lt"/>
                <a:ea typeface="+mn-ea"/>
                <a:cs typeface="+mn-cs"/>
              </a:rPr>
              <a:t>Pannetier</a:t>
            </a:r>
            <a:r>
              <a:rPr lang="en-US" sz="1200" kern="1200" dirty="0" smtClean="0">
                <a:solidFill>
                  <a:schemeClr val="tx1"/>
                </a:solidFill>
                <a:effectLst/>
                <a:latin typeface="+mn-lt"/>
                <a:ea typeface="+mn-ea"/>
                <a:cs typeface="+mn-cs"/>
              </a:rPr>
              <a:t> in Paris in about 1835.</a:t>
            </a:r>
          </a:p>
          <a:p>
            <a:r>
              <a:rPr lang="en-US" sz="1200" b="1" kern="1200" dirty="0" smtClean="0">
                <a:solidFill>
                  <a:schemeClr val="tx1"/>
                </a:solidFill>
                <a:effectLst/>
                <a:latin typeface="+mn-lt"/>
                <a:ea typeface="+mn-ea"/>
                <a:cs typeface="+mn-cs"/>
              </a:rPr>
              <a:t>Emerald green</a:t>
            </a:r>
            <a:r>
              <a:rPr lang="en-US" sz="1200" kern="1200" dirty="0" smtClean="0">
                <a:solidFill>
                  <a:schemeClr val="tx1"/>
                </a:solidFill>
                <a:effectLst/>
                <a:latin typeface="+mn-lt"/>
                <a:ea typeface="+mn-ea"/>
                <a:cs typeface="+mn-cs"/>
              </a:rPr>
              <a:t> was a synthetic deep green made in the 19th century by hydrating chrome oxide. It was also known as </a:t>
            </a:r>
            <a:r>
              <a:rPr lang="en-US" sz="1200" b="1" kern="1200" dirty="0" err="1" smtClean="0">
                <a:solidFill>
                  <a:schemeClr val="tx1"/>
                </a:solidFill>
                <a:effectLst/>
                <a:latin typeface="+mn-lt"/>
                <a:ea typeface="+mn-ea"/>
                <a:cs typeface="+mn-cs"/>
              </a:rPr>
              <a:t>Guignet</a:t>
            </a:r>
            <a:r>
              <a:rPr lang="en-US" sz="1200" b="1" kern="1200" dirty="0" smtClean="0">
                <a:solidFill>
                  <a:schemeClr val="tx1"/>
                </a:solidFill>
                <a:effectLst/>
                <a:latin typeface="+mn-lt"/>
                <a:ea typeface="+mn-ea"/>
                <a:cs typeface="+mn-cs"/>
              </a:rPr>
              <a:t> Green</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[40]</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65"/>
              </a:rPr>
              <a:t>Viridian</a:t>
            </a:r>
            <a:r>
              <a:rPr lang="en-US" sz="1200" kern="1200" dirty="0" smtClean="0">
                <a:solidFill>
                  <a:schemeClr val="tx1"/>
                </a:solidFill>
                <a:effectLst/>
                <a:latin typeface="+mn-lt"/>
                <a:ea typeface="+mn-ea"/>
                <a:cs typeface="+mn-cs"/>
              </a:rPr>
              <a:t>, also called </a:t>
            </a:r>
            <a:r>
              <a:rPr lang="en-US" sz="1200" u="sng" kern="1200" dirty="0" smtClean="0">
                <a:solidFill>
                  <a:schemeClr val="tx1"/>
                </a:solidFill>
                <a:effectLst/>
                <a:latin typeface="+mn-lt"/>
                <a:ea typeface="+mn-ea"/>
                <a:cs typeface="+mn-cs"/>
                <a:hlinkClick r:id="rId66"/>
              </a:rPr>
              <a:t>chrome green</a:t>
            </a:r>
            <a:r>
              <a:rPr lang="en-US" sz="1200" kern="1200" dirty="0" smtClean="0">
                <a:solidFill>
                  <a:schemeClr val="tx1"/>
                </a:solidFill>
                <a:effectLst/>
                <a:latin typeface="+mn-lt"/>
                <a:ea typeface="+mn-ea"/>
                <a:cs typeface="+mn-cs"/>
              </a:rPr>
              <a:t>, is a pigment made with chromium oxide </a:t>
            </a:r>
            <a:r>
              <a:rPr lang="en-US" sz="1200" kern="1200" dirty="0" err="1" smtClean="0">
                <a:solidFill>
                  <a:schemeClr val="tx1"/>
                </a:solidFill>
                <a:effectLst/>
                <a:latin typeface="+mn-lt"/>
                <a:ea typeface="+mn-ea"/>
                <a:cs typeface="+mn-cs"/>
              </a:rPr>
              <a:t>dihydrate</a:t>
            </a:r>
            <a:r>
              <a:rPr lang="en-US" sz="1200" kern="1200" dirty="0" smtClean="0">
                <a:solidFill>
                  <a:schemeClr val="tx1"/>
                </a:solidFill>
                <a:effectLst/>
                <a:latin typeface="+mn-lt"/>
                <a:ea typeface="+mn-ea"/>
                <a:cs typeface="+mn-cs"/>
              </a:rPr>
              <a:t>, was patented in 1859. It became popular with painters, since, unlike other synthetic greens, it was stable and not toxic. </a:t>
            </a:r>
            <a:r>
              <a:rPr lang="en-US" sz="1200" u="sng" kern="1200" dirty="0" smtClean="0">
                <a:solidFill>
                  <a:schemeClr val="tx1"/>
                </a:solidFill>
                <a:effectLst/>
                <a:latin typeface="+mn-lt"/>
                <a:ea typeface="+mn-ea"/>
                <a:cs typeface="+mn-cs"/>
                <a:hlinkClick r:id="rId23"/>
              </a:rPr>
              <a:t>Vincent van Gogh</a:t>
            </a:r>
            <a:r>
              <a:rPr lang="en-US" sz="1200" kern="1200" dirty="0" smtClean="0">
                <a:solidFill>
                  <a:schemeClr val="tx1"/>
                </a:solidFill>
                <a:effectLst/>
                <a:latin typeface="+mn-lt"/>
                <a:ea typeface="+mn-ea"/>
                <a:cs typeface="+mn-cs"/>
              </a:rPr>
              <a:t> used it, along with Prussian blue, to create a dark blue sky with a greenish tint in his painting </a:t>
            </a:r>
            <a:r>
              <a:rPr lang="en-US" sz="1200" u="sng" kern="1200" dirty="0" smtClean="0">
                <a:solidFill>
                  <a:schemeClr val="tx1"/>
                </a:solidFill>
                <a:effectLst/>
                <a:latin typeface="+mn-lt"/>
                <a:ea typeface="+mn-ea"/>
                <a:cs typeface="+mn-cs"/>
                <a:hlinkClick r:id="rId67"/>
              </a:rPr>
              <a:t>Cafe terrace at night</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[40]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has also often been made by mixing blue and yellow pigments. In antiquity, the Egyptians often mixed </a:t>
            </a:r>
            <a:r>
              <a:rPr lang="en-US" sz="1200" u="sng" kern="1200" dirty="0" smtClean="0">
                <a:solidFill>
                  <a:schemeClr val="tx1"/>
                </a:solidFill>
                <a:effectLst/>
                <a:latin typeface="+mn-lt"/>
                <a:ea typeface="+mn-ea"/>
                <a:cs typeface="+mn-cs"/>
                <a:hlinkClick r:id="rId68"/>
              </a:rPr>
              <a:t>Egyptian blue</a:t>
            </a:r>
            <a:r>
              <a:rPr lang="en-US" sz="1200" kern="1200" dirty="0" smtClean="0">
                <a:solidFill>
                  <a:schemeClr val="tx1"/>
                </a:solidFill>
                <a:effectLst/>
                <a:latin typeface="+mn-lt"/>
                <a:ea typeface="+mn-ea"/>
                <a:cs typeface="+mn-cs"/>
              </a:rPr>
              <a:t> and Naples yellow, while in the 19th century a color named English green was made by mixing </a:t>
            </a:r>
            <a:r>
              <a:rPr lang="en-US" sz="1200" u="sng" kern="1200" dirty="0" smtClean="0">
                <a:solidFill>
                  <a:schemeClr val="tx1"/>
                </a:solidFill>
                <a:effectLst/>
                <a:latin typeface="+mn-lt"/>
                <a:ea typeface="+mn-ea"/>
                <a:cs typeface="+mn-cs"/>
                <a:hlinkClick r:id="rId69"/>
              </a:rPr>
              <a:t>Prussian blue</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70"/>
              </a:rPr>
              <a:t>chrome yellow</a:t>
            </a:r>
            <a:r>
              <a:rPr lang="en-US" sz="1200" kern="1200" dirty="0" smtClean="0">
                <a:solidFill>
                  <a:schemeClr val="tx1"/>
                </a:solidFill>
                <a:effectLst/>
                <a:latin typeface="+mn-lt"/>
                <a:ea typeface="+mn-ea"/>
                <a:cs typeface="+mn-cs"/>
              </a:rPr>
              <a:t>. Mixtures of oxidized </a:t>
            </a:r>
            <a:r>
              <a:rPr lang="en-US" sz="1200" u="sng" kern="1200" dirty="0" smtClean="0">
                <a:solidFill>
                  <a:schemeClr val="tx1"/>
                </a:solidFill>
                <a:effectLst/>
                <a:latin typeface="+mn-lt"/>
                <a:ea typeface="+mn-ea"/>
                <a:cs typeface="+mn-cs"/>
                <a:hlinkClick r:id="rId71"/>
              </a:rPr>
              <a:t>cobalt</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72"/>
              </a:rPr>
              <a:t>zinc</a:t>
            </a:r>
            <a:r>
              <a:rPr lang="en-US" sz="1200" kern="1200" dirty="0" smtClean="0">
                <a:solidFill>
                  <a:schemeClr val="tx1"/>
                </a:solidFill>
                <a:effectLst/>
                <a:latin typeface="+mn-lt"/>
                <a:ea typeface="+mn-ea"/>
                <a:cs typeface="+mn-cs"/>
              </a:rPr>
              <a:t> were also used to create green paints as early as the 18th century.</a:t>
            </a:r>
            <a:r>
              <a:rPr lang="en-US" sz="1200" u="sng" kern="1200" baseline="30000" dirty="0" smtClean="0">
                <a:solidFill>
                  <a:schemeClr val="tx1"/>
                </a:solidFill>
                <a:effectLst/>
                <a:latin typeface="+mn-lt"/>
                <a:ea typeface="+mn-ea"/>
                <a:cs typeface="+mn-cs"/>
                <a:hlinkClick r:id="rId6"/>
              </a:rPr>
              <a:t>[41]</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73"/>
              </a:rPr>
              <a:t>Amazonite</a:t>
            </a:r>
            <a:r>
              <a:rPr lang="en-US" sz="1200" kern="1200" dirty="0" smtClean="0">
                <a:solidFill>
                  <a:schemeClr val="tx1"/>
                </a:solidFill>
                <a:effectLst/>
                <a:latin typeface="+mn-lt"/>
                <a:ea typeface="+mn-ea"/>
                <a:cs typeface="+mn-cs"/>
              </a:rPr>
              <a:t>. For many years, the source of </a:t>
            </a:r>
            <a:r>
              <a:rPr lang="en-US" sz="1200" u="sng" kern="1200" dirty="0" smtClean="0">
                <a:solidFill>
                  <a:schemeClr val="tx1"/>
                </a:solidFill>
                <a:effectLst/>
                <a:latin typeface="+mn-lt"/>
                <a:ea typeface="+mn-ea"/>
                <a:cs typeface="+mn-cs"/>
                <a:hlinkClick r:id="rId73"/>
              </a:rPr>
              <a:t>amazonite</a:t>
            </a:r>
            <a:r>
              <a:rPr lang="en-US" sz="1200" kern="1200" dirty="0" smtClean="0">
                <a:solidFill>
                  <a:schemeClr val="tx1"/>
                </a:solidFill>
                <a:effectLst/>
                <a:latin typeface="+mn-lt"/>
                <a:ea typeface="+mn-ea"/>
                <a:cs typeface="+mn-cs"/>
              </a:rPr>
              <a:t>'s color was a mystery. Widely thought to have been due to </a:t>
            </a:r>
            <a:r>
              <a:rPr lang="en-US" sz="1200" u="sng" kern="1200" dirty="0" smtClean="0">
                <a:solidFill>
                  <a:schemeClr val="tx1"/>
                </a:solidFill>
                <a:effectLst/>
                <a:latin typeface="+mn-lt"/>
                <a:ea typeface="+mn-ea"/>
                <a:cs typeface="+mn-cs"/>
                <a:hlinkClick r:id="rId51"/>
              </a:rPr>
              <a:t>copper</a:t>
            </a:r>
            <a:r>
              <a:rPr lang="en-US" sz="1200" kern="1200" dirty="0" smtClean="0">
                <a:solidFill>
                  <a:schemeClr val="tx1"/>
                </a:solidFill>
                <a:effectLst/>
                <a:latin typeface="+mn-lt"/>
                <a:ea typeface="+mn-ea"/>
                <a:cs typeface="+mn-cs"/>
              </a:rPr>
              <a:t> because copper compounds often have blue and green colors, the blue-green color is likely to be derived from small quantities of </a:t>
            </a:r>
            <a:r>
              <a:rPr lang="en-US" sz="1200" u="sng" kern="1200" dirty="0" smtClean="0">
                <a:solidFill>
                  <a:schemeClr val="tx1"/>
                </a:solidFill>
                <a:effectLst/>
                <a:latin typeface="+mn-lt"/>
                <a:ea typeface="+mn-ea"/>
                <a:cs typeface="+mn-cs"/>
                <a:hlinkClick r:id="rId74"/>
              </a:rPr>
              <a:t>lead</a:t>
            </a:r>
            <a:r>
              <a:rPr lang="en-US" sz="1200" kern="1200" dirty="0" smtClean="0">
                <a:solidFill>
                  <a:schemeClr val="tx1"/>
                </a:solidFill>
                <a:effectLst/>
                <a:latin typeface="+mn-lt"/>
                <a:ea typeface="+mn-ea"/>
                <a:cs typeface="+mn-cs"/>
              </a:rPr>
              <a:t> and water in the </a:t>
            </a:r>
            <a:r>
              <a:rPr lang="en-US" sz="1200" u="sng" kern="1200" dirty="0" smtClean="0">
                <a:solidFill>
                  <a:schemeClr val="tx1"/>
                </a:solidFill>
                <a:effectLst/>
                <a:latin typeface="+mn-lt"/>
                <a:ea typeface="+mn-ea"/>
                <a:cs typeface="+mn-cs"/>
                <a:hlinkClick r:id="rId75"/>
              </a:rPr>
              <a:t>feldspar</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[42]</a:t>
            </a:r>
            <a:endParaRPr lang="en-US" sz="1200" kern="1200" dirty="0" smtClean="0">
              <a:solidFill>
                <a:schemeClr val="tx1"/>
              </a:solidFill>
              <a:effectLst/>
              <a:latin typeface="+mn-lt"/>
              <a:ea typeface="+mn-ea"/>
              <a:cs typeface="+mn-cs"/>
            </a:endParaRPr>
          </a:p>
          <a:p>
            <a:r>
              <a:rPr lang="en-US" sz="1200" u="sng" kern="1200" dirty="0" err="1" smtClean="0">
                <a:solidFill>
                  <a:schemeClr val="tx1"/>
                </a:solidFill>
                <a:effectLst/>
                <a:latin typeface="+mn-lt"/>
                <a:ea typeface="+mn-ea"/>
                <a:cs typeface="+mn-cs"/>
                <a:hlinkClick r:id="rId76"/>
              </a:rPr>
              <a:t>Phthalocyanine</a:t>
            </a:r>
            <a:r>
              <a:rPr lang="en-US" sz="1200" kern="1200" dirty="0" smtClean="0">
                <a:solidFill>
                  <a:schemeClr val="tx1"/>
                </a:solidFill>
                <a:effectLst/>
                <a:latin typeface="+mn-lt"/>
                <a:ea typeface="+mn-ea"/>
                <a:cs typeface="+mn-cs"/>
              </a:rPr>
              <a:t> is an intense green synthetic dye which was accidentally created by Swiss chemists in 1927.</a:t>
            </a:r>
          </a:p>
          <a:p>
            <a:r>
              <a:rPr lang="en-US" sz="1200" u="sng" kern="1200" dirty="0" smtClean="0">
                <a:solidFill>
                  <a:schemeClr val="tx1"/>
                </a:solidFill>
                <a:effectLst/>
                <a:latin typeface="+mn-lt"/>
                <a:ea typeface="+mn-ea"/>
                <a:cs typeface="+mn-cs"/>
                <a:hlinkClick r:id="rId19"/>
              </a:rPr>
              <a:t>Malachite</a:t>
            </a:r>
            <a:r>
              <a:rPr lang="en-US" sz="1200" kern="1200" dirty="0" smtClean="0">
                <a:solidFill>
                  <a:schemeClr val="tx1"/>
                </a:solidFill>
                <a:effectLst/>
                <a:latin typeface="+mn-lt"/>
                <a:ea typeface="+mn-ea"/>
                <a:cs typeface="+mn-cs"/>
              </a:rPr>
              <a:t> was used by the ancient Egyptians to make the first known green pigments, used in tomb paintings and eye makeup.</a:t>
            </a:r>
          </a:p>
          <a:p>
            <a:r>
              <a:rPr lang="en-US" sz="1200" u="sng" kern="1200" dirty="0" smtClean="0">
                <a:solidFill>
                  <a:schemeClr val="tx1"/>
                </a:solidFill>
                <a:effectLst/>
                <a:latin typeface="+mn-lt"/>
                <a:ea typeface="+mn-ea"/>
                <a:cs typeface="+mn-cs"/>
                <a:hlinkClick r:id="rId62"/>
              </a:rPr>
              <a:t>Cobalt green</a:t>
            </a:r>
            <a:r>
              <a:rPr lang="en-US" sz="1200" kern="1200" dirty="0" smtClean="0">
                <a:solidFill>
                  <a:schemeClr val="tx1"/>
                </a:solidFill>
                <a:effectLst/>
                <a:latin typeface="+mn-lt"/>
                <a:ea typeface="+mn-ea"/>
                <a:cs typeface="+mn-cs"/>
              </a:rPr>
              <a:t> was one of the first synthetic green pigments. It was invented in 1780 by a Swedish chemist.</a:t>
            </a:r>
          </a:p>
          <a:p>
            <a:r>
              <a:rPr lang="en-US" sz="1200" u="sng" kern="1200" dirty="0" smtClean="0">
                <a:solidFill>
                  <a:schemeClr val="tx1"/>
                </a:solidFill>
                <a:effectLst/>
                <a:latin typeface="+mn-lt"/>
                <a:ea typeface="+mn-ea"/>
                <a:cs typeface="+mn-cs"/>
                <a:hlinkClick r:id="rId77"/>
              </a:rPr>
              <a:t>Verdigris</a:t>
            </a:r>
            <a:r>
              <a:rPr lang="en-US" sz="1200" kern="1200" dirty="0" smtClean="0">
                <a:solidFill>
                  <a:schemeClr val="tx1"/>
                </a:solidFill>
                <a:effectLst/>
                <a:latin typeface="+mn-lt"/>
                <a:ea typeface="+mn-ea"/>
                <a:cs typeface="+mn-cs"/>
              </a:rPr>
              <a:t>, or </a:t>
            </a:r>
            <a:r>
              <a:rPr lang="en-US" sz="1200" u="sng" kern="1200" dirty="0" smtClean="0">
                <a:solidFill>
                  <a:schemeClr val="tx1"/>
                </a:solidFill>
                <a:effectLst/>
                <a:latin typeface="+mn-lt"/>
                <a:ea typeface="+mn-ea"/>
                <a:cs typeface="+mn-cs"/>
                <a:hlinkClick r:id="rId78"/>
              </a:rPr>
              <a:t>copper carbonate</a:t>
            </a:r>
            <a:r>
              <a:rPr lang="en-US" sz="1200" kern="1200" dirty="0" smtClean="0">
                <a:solidFill>
                  <a:schemeClr val="tx1"/>
                </a:solidFill>
                <a:effectLst/>
                <a:latin typeface="+mn-lt"/>
                <a:ea typeface="+mn-ea"/>
                <a:cs typeface="+mn-cs"/>
              </a:rPr>
              <a:t>, is the green </a:t>
            </a:r>
            <a:r>
              <a:rPr lang="en-US" sz="1200" u="sng" kern="1200" dirty="0" smtClean="0">
                <a:solidFill>
                  <a:schemeClr val="tx1"/>
                </a:solidFill>
                <a:effectLst/>
                <a:latin typeface="+mn-lt"/>
                <a:ea typeface="+mn-ea"/>
                <a:cs typeface="+mn-cs"/>
                <a:hlinkClick r:id="rId79"/>
              </a:rPr>
              <a:t>patina</a:t>
            </a:r>
            <a:r>
              <a:rPr lang="en-US" sz="1200" kern="1200" dirty="0" smtClean="0">
                <a:solidFill>
                  <a:schemeClr val="tx1"/>
                </a:solidFill>
                <a:effectLst/>
                <a:latin typeface="+mn-lt"/>
                <a:ea typeface="+mn-ea"/>
                <a:cs typeface="+mn-cs"/>
              </a:rPr>
              <a:t> that forms on copper plates. It was commonly used as a green pigment in the Renaissance.</a:t>
            </a:r>
          </a:p>
          <a:p>
            <a:r>
              <a:rPr lang="en-US" sz="1200" u="sng" kern="1200" dirty="0" smtClean="0">
                <a:solidFill>
                  <a:schemeClr val="tx1"/>
                </a:solidFill>
                <a:effectLst/>
                <a:latin typeface="+mn-lt"/>
                <a:ea typeface="+mn-ea"/>
                <a:cs typeface="+mn-cs"/>
                <a:hlinkClick r:id="rId65"/>
              </a:rPr>
              <a:t>Viridian</a:t>
            </a:r>
            <a:r>
              <a:rPr lang="en-US" sz="1200" kern="1200" dirty="0" smtClean="0">
                <a:solidFill>
                  <a:schemeClr val="tx1"/>
                </a:solidFill>
                <a:effectLst/>
                <a:latin typeface="+mn-lt"/>
                <a:ea typeface="+mn-ea"/>
                <a:cs typeface="+mn-cs"/>
              </a:rPr>
              <a:t> was patented in 1859, and was used by </a:t>
            </a:r>
            <a:r>
              <a:rPr lang="en-US" sz="1200" u="sng" kern="1200" dirty="0" smtClean="0">
                <a:solidFill>
                  <a:schemeClr val="tx1"/>
                </a:solidFill>
                <a:effectLst/>
                <a:latin typeface="+mn-lt"/>
                <a:ea typeface="+mn-ea"/>
                <a:cs typeface="+mn-cs"/>
                <a:hlinkClick r:id="rId23"/>
              </a:rPr>
              <a:t>Vincent van Gogh</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Why leaves and grass are green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Leaves and growing fresh grass are green because they contain a natural pigment known as </a:t>
            </a:r>
            <a:r>
              <a:rPr lang="en-US" sz="1200" u="sng" kern="1200" dirty="0" smtClean="0">
                <a:solidFill>
                  <a:schemeClr val="tx1"/>
                </a:solidFill>
                <a:effectLst/>
                <a:latin typeface="+mn-lt"/>
                <a:ea typeface="+mn-ea"/>
                <a:cs typeface="+mn-cs"/>
                <a:hlinkClick r:id="rId47"/>
              </a:rPr>
              <a:t>chlorophyll</a:t>
            </a:r>
            <a:r>
              <a:rPr lang="en-US" sz="1200" kern="1200" dirty="0" smtClean="0">
                <a:solidFill>
                  <a:schemeClr val="tx1"/>
                </a:solidFill>
                <a:effectLst/>
                <a:latin typeface="+mn-lt"/>
                <a:ea typeface="+mn-ea"/>
                <a:cs typeface="+mn-cs"/>
              </a:rPr>
              <a:t>. Chlorophyll takes the energy of sunlight and uses it to convert carbon dioxide and water into chemical energy, in the form of </a:t>
            </a:r>
            <a:r>
              <a:rPr lang="en-US" sz="1200" u="sng" kern="1200" dirty="0" smtClean="0">
                <a:solidFill>
                  <a:schemeClr val="tx1"/>
                </a:solidFill>
                <a:effectLst/>
                <a:latin typeface="+mn-lt"/>
                <a:ea typeface="+mn-ea"/>
                <a:cs typeface="+mn-cs"/>
                <a:hlinkClick r:id="rId80"/>
              </a:rPr>
              <a:t>glucose</a:t>
            </a:r>
            <a:r>
              <a:rPr lang="en-US" sz="1200" kern="1200" dirty="0" smtClean="0">
                <a:solidFill>
                  <a:schemeClr val="tx1"/>
                </a:solidFill>
                <a:effectLst/>
                <a:latin typeface="+mn-lt"/>
                <a:ea typeface="+mn-ea"/>
                <a:cs typeface="+mn-cs"/>
              </a:rPr>
              <a:t>, or natural sugar, which allows the plant to grow. This process is called </a:t>
            </a:r>
            <a:r>
              <a:rPr lang="en-US" sz="1200" u="sng" kern="1200" dirty="0" smtClean="0">
                <a:solidFill>
                  <a:schemeClr val="tx1"/>
                </a:solidFill>
                <a:effectLst/>
                <a:latin typeface="+mn-lt"/>
                <a:ea typeface="+mn-ea"/>
                <a:cs typeface="+mn-cs"/>
                <a:hlinkClick r:id="rId81"/>
              </a:rPr>
              <a:t>photosynthesis</a:t>
            </a:r>
            <a:r>
              <a:rPr lang="en-US" sz="1200" kern="1200" dirty="0" smtClean="0">
                <a:solidFill>
                  <a:schemeClr val="tx1"/>
                </a:solidFill>
                <a:effectLst/>
                <a:latin typeface="+mn-lt"/>
                <a:ea typeface="+mn-ea"/>
                <a:cs typeface="+mn-cs"/>
              </a:rPr>
              <a:t>. Chlorophyll absorbs the long wavelengths (red) and short wavelengths (blue) of the light, but the green light is reflected, making the grass and leaves appear green.</a:t>
            </a:r>
            <a:r>
              <a:rPr lang="en-US" sz="1200" u="sng" kern="1200" baseline="30000" dirty="0" smtClean="0">
                <a:solidFill>
                  <a:schemeClr val="tx1"/>
                </a:solidFill>
                <a:effectLst/>
                <a:latin typeface="+mn-lt"/>
                <a:ea typeface="+mn-ea"/>
                <a:cs typeface="+mn-cs"/>
                <a:hlinkClick r:id="rId6"/>
              </a:rPr>
              <a:t>[33]</a:t>
            </a:r>
            <a:r>
              <a:rPr lang="en-US" sz="1200" kern="1200" dirty="0" smtClean="0">
                <a:solidFill>
                  <a:schemeClr val="tx1"/>
                </a:solidFill>
                <a:effectLst/>
                <a:latin typeface="+mn-lt"/>
                <a:ea typeface="+mn-ea"/>
                <a:cs typeface="+mn-cs"/>
              </a:rPr>
              <a:t> Chlorophyll does not absorb green light because ….</a:t>
            </a:r>
          </a:p>
          <a:p>
            <a:r>
              <a:rPr lang="en-US" sz="1200" b="1" kern="1200" dirty="0" smtClean="0">
                <a:solidFill>
                  <a:schemeClr val="tx1"/>
                </a:solidFill>
                <a:effectLst/>
                <a:latin typeface="+mn-lt"/>
                <a:ea typeface="+mn-ea"/>
                <a:cs typeface="+mn-cs"/>
              </a:rPr>
              <a:t>Biology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Animals typically use the color green as </a:t>
            </a:r>
            <a:r>
              <a:rPr lang="en-US" sz="1200" u="sng" kern="1200" dirty="0" smtClean="0">
                <a:solidFill>
                  <a:schemeClr val="tx1"/>
                </a:solidFill>
                <a:effectLst/>
                <a:latin typeface="+mn-lt"/>
                <a:ea typeface="+mn-ea"/>
                <a:cs typeface="+mn-cs"/>
                <a:hlinkClick r:id="rId82"/>
              </a:rPr>
              <a:t>camouflage</a:t>
            </a:r>
            <a:r>
              <a:rPr lang="en-US" sz="1200" kern="1200" dirty="0" smtClean="0">
                <a:solidFill>
                  <a:schemeClr val="tx1"/>
                </a:solidFill>
                <a:effectLst/>
                <a:latin typeface="+mn-lt"/>
                <a:ea typeface="+mn-ea"/>
                <a:cs typeface="+mn-cs"/>
              </a:rPr>
              <a:t>, blending in with the chlorophyll green of the surrounding environment.</a:t>
            </a:r>
            <a:r>
              <a:rPr lang="en-US" sz="1200" u="sng" kern="1200" baseline="30000" dirty="0" smtClean="0">
                <a:solidFill>
                  <a:schemeClr val="tx1"/>
                </a:solidFill>
                <a:effectLst/>
                <a:latin typeface="+mn-lt"/>
                <a:ea typeface="+mn-ea"/>
                <a:cs typeface="+mn-cs"/>
                <a:hlinkClick r:id="rId6"/>
              </a:rPr>
              <a:t>[33]</a:t>
            </a:r>
            <a:r>
              <a:rPr lang="en-US" sz="1200" kern="1200" dirty="0" smtClean="0">
                <a:solidFill>
                  <a:schemeClr val="tx1"/>
                </a:solidFill>
                <a:effectLst/>
                <a:latin typeface="+mn-lt"/>
                <a:ea typeface="+mn-ea"/>
                <a:cs typeface="+mn-cs"/>
              </a:rPr>
              <a:t> Green animals include, especially, </a:t>
            </a:r>
            <a:r>
              <a:rPr lang="en-US" sz="1200" u="sng" kern="1200" dirty="0" smtClean="0">
                <a:solidFill>
                  <a:schemeClr val="tx1"/>
                </a:solidFill>
                <a:effectLst/>
                <a:latin typeface="+mn-lt"/>
                <a:ea typeface="+mn-ea"/>
                <a:cs typeface="+mn-cs"/>
                <a:hlinkClick r:id="rId83"/>
              </a:rPr>
              <a:t>amphibians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4"/>
              </a:rPr>
              <a:t>reptiles</a:t>
            </a:r>
            <a:r>
              <a:rPr lang="en-US" sz="1200" kern="1200" dirty="0" smtClean="0">
                <a:solidFill>
                  <a:schemeClr val="tx1"/>
                </a:solidFill>
                <a:effectLst/>
                <a:latin typeface="+mn-lt"/>
                <a:ea typeface="+mn-ea"/>
                <a:cs typeface="+mn-cs"/>
              </a:rPr>
              <a:t>, and some </a:t>
            </a:r>
            <a:r>
              <a:rPr lang="en-US" sz="1200" u="sng" kern="1200" dirty="0" smtClean="0">
                <a:solidFill>
                  <a:schemeClr val="tx1"/>
                </a:solidFill>
                <a:effectLst/>
                <a:latin typeface="+mn-lt"/>
                <a:ea typeface="+mn-ea"/>
                <a:cs typeface="+mn-cs"/>
                <a:hlinkClick r:id="rId85"/>
              </a:rPr>
              <a:t>fish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6"/>
              </a:rPr>
              <a:t>birds</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87"/>
              </a:rPr>
              <a:t>insects</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88"/>
              </a:rPr>
              <a:t>Frogs</a:t>
            </a:r>
            <a:r>
              <a:rPr lang="en-US" sz="1200" kern="1200" dirty="0" smtClean="0">
                <a:solidFill>
                  <a:schemeClr val="tx1"/>
                </a:solidFill>
                <a:effectLst/>
                <a:latin typeface="+mn-lt"/>
                <a:ea typeface="+mn-ea"/>
                <a:cs typeface="+mn-cs"/>
              </a:rPr>
              <a:t> often appear green because light reflects off of a </a:t>
            </a:r>
            <a:r>
              <a:rPr lang="en-US" sz="1200" u="sng" kern="1200" dirty="0" smtClean="0">
                <a:solidFill>
                  <a:schemeClr val="tx1"/>
                </a:solidFill>
                <a:effectLst/>
                <a:latin typeface="+mn-lt"/>
                <a:ea typeface="+mn-ea"/>
                <a:cs typeface="+mn-cs"/>
                <a:hlinkClick r:id="rId28"/>
              </a:rPr>
              <a:t>blue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underlayer</a:t>
            </a:r>
            <a:r>
              <a:rPr lang="en-US" sz="1200" kern="1200" dirty="0" smtClean="0">
                <a:solidFill>
                  <a:schemeClr val="tx1"/>
                </a:solidFill>
                <a:effectLst/>
                <a:latin typeface="+mn-lt"/>
                <a:ea typeface="+mn-ea"/>
                <a:cs typeface="+mn-cs"/>
              </a:rPr>
              <a:t> of chemicals and through a yellow </a:t>
            </a:r>
            <a:r>
              <a:rPr lang="en-US" sz="1200" kern="1200" dirty="0" err="1" smtClean="0">
                <a:solidFill>
                  <a:schemeClr val="tx1"/>
                </a:solidFill>
                <a:effectLst/>
                <a:latin typeface="+mn-lt"/>
                <a:ea typeface="+mn-ea"/>
                <a:cs typeface="+mn-cs"/>
              </a:rPr>
              <a:t>upperlayer</a:t>
            </a:r>
            <a:r>
              <a:rPr lang="en-US" sz="1200" kern="1200" dirty="0" smtClean="0">
                <a:solidFill>
                  <a:schemeClr val="tx1"/>
                </a:solidFill>
                <a:effectLst/>
                <a:latin typeface="+mn-lt"/>
                <a:ea typeface="+mn-ea"/>
                <a:cs typeface="+mn-cs"/>
              </a:rPr>
              <a:t>, filtering the light to be primarily green.</a:t>
            </a:r>
          </a:p>
          <a:p>
            <a:r>
              <a:rPr lang="en-US" sz="1200" b="1" kern="1200" dirty="0" smtClean="0">
                <a:solidFill>
                  <a:schemeClr val="tx1"/>
                </a:solidFill>
                <a:effectLst/>
                <a:latin typeface="+mn-lt"/>
                <a:ea typeface="+mn-ea"/>
                <a:cs typeface="+mn-cs"/>
              </a:rPr>
              <a:t>Lasers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89"/>
              </a:rPr>
              <a:t>Lasers</a:t>
            </a:r>
            <a:r>
              <a:rPr lang="en-US" sz="1200" kern="1200" dirty="0" smtClean="0">
                <a:solidFill>
                  <a:schemeClr val="tx1"/>
                </a:solidFill>
                <a:effectLst/>
                <a:latin typeface="+mn-lt"/>
                <a:ea typeface="+mn-ea"/>
                <a:cs typeface="+mn-cs"/>
              </a:rPr>
              <a:t> emitting in the green part of the spectrum are widely available to the general public in a wide range of output powers. Green laser pointers outputting at 532 nm (563.5 THz) are relatively inexpensive compared to other wavelengths of the same power, and are very popular due to their good beam quality and very high apparent brightness. </a:t>
            </a:r>
          </a:p>
          <a:p>
            <a:r>
              <a:rPr lang="en-US" sz="1200" b="1" kern="1200" dirty="0" smtClean="0">
                <a:solidFill>
                  <a:schemeClr val="tx1"/>
                </a:solidFill>
                <a:effectLst/>
                <a:latin typeface="+mn-lt"/>
                <a:ea typeface="+mn-ea"/>
                <a:cs typeface="+mn-cs"/>
              </a:rPr>
              <a:t>Common associations of green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Nature, vivacity, and life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is the color most commonly associated in Europe and the U.S. with nature, vivacity and life.</a:t>
            </a:r>
            <a:r>
              <a:rPr lang="en-US" sz="1200" u="sng" kern="1200" baseline="30000" dirty="0" smtClean="0">
                <a:solidFill>
                  <a:schemeClr val="tx1"/>
                </a:solidFill>
                <a:effectLst/>
                <a:latin typeface="+mn-lt"/>
                <a:ea typeface="+mn-ea"/>
                <a:cs typeface="+mn-cs"/>
                <a:hlinkClick r:id="rId6"/>
              </a:rPr>
              <a:t>[54]</a:t>
            </a:r>
            <a:r>
              <a:rPr lang="en-US" sz="1200" kern="1200" dirty="0" smtClean="0">
                <a:solidFill>
                  <a:schemeClr val="tx1"/>
                </a:solidFill>
                <a:effectLst/>
                <a:latin typeface="+mn-lt"/>
                <a:ea typeface="+mn-ea"/>
                <a:cs typeface="+mn-cs"/>
              </a:rPr>
              <a:t> It is the color of many environmental organizations, such as </a:t>
            </a:r>
            <a:r>
              <a:rPr lang="en-US" sz="1200" u="sng" kern="1200" dirty="0" smtClean="0">
                <a:solidFill>
                  <a:schemeClr val="tx1"/>
                </a:solidFill>
                <a:effectLst/>
                <a:latin typeface="+mn-lt"/>
                <a:ea typeface="+mn-ea"/>
                <a:cs typeface="+mn-cs"/>
                <a:hlinkClick r:id="rId90"/>
              </a:rPr>
              <a:t>Greenpeace</a:t>
            </a:r>
            <a:r>
              <a:rPr lang="en-US" sz="1200" kern="1200" dirty="0" smtClean="0">
                <a:solidFill>
                  <a:schemeClr val="tx1"/>
                </a:solidFill>
                <a:effectLst/>
                <a:latin typeface="+mn-lt"/>
                <a:ea typeface="+mn-ea"/>
                <a:cs typeface="+mn-cs"/>
              </a:rPr>
              <a:t>, and of the </a:t>
            </a:r>
            <a:r>
              <a:rPr lang="en-US" sz="1200" u="sng" kern="1200" dirty="0" smtClean="0">
                <a:solidFill>
                  <a:schemeClr val="tx1"/>
                </a:solidFill>
                <a:effectLst/>
                <a:latin typeface="+mn-lt"/>
                <a:ea typeface="+mn-ea"/>
                <a:cs typeface="+mn-cs"/>
                <a:hlinkClick r:id="rId91"/>
              </a:rPr>
              <a:t>Green Parties</a:t>
            </a:r>
            <a:r>
              <a:rPr lang="en-US" sz="1200" kern="1200" dirty="0" smtClean="0">
                <a:solidFill>
                  <a:schemeClr val="tx1"/>
                </a:solidFill>
                <a:effectLst/>
                <a:latin typeface="+mn-lt"/>
                <a:ea typeface="+mn-ea"/>
                <a:cs typeface="+mn-cs"/>
              </a:rPr>
              <a:t> in Europe. Many cities have designated a garden or park as a green space, and use green trash bins and containers. A green cross is commonly used to designate pharmacies in Europe.</a:t>
            </a:r>
          </a:p>
          <a:p>
            <a:r>
              <a:rPr lang="en-US" sz="1200" kern="1200" dirty="0" smtClean="0">
                <a:solidFill>
                  <a:schemeClr val="tx1"/>
                </a:solidFill>
                <a:effectLst/>
                <a:latin typeface="+mn-lt"/>
                <a:ea typeface="+mn-ea"/>
                <a:cs typeface="+mn-cs"/>
              </a:rPr>
              <a:t>In China, green is associated with the east, with sunrise, and with life and growth.</a:t>
            </a:r>
            <a:r>
              <a:rPr lang="en-US" sz="1200" u="sng" kern="1200" baseline="30000" dirty="0" smtClean="0">
                <a:solidFill>
                  <a:schemeClr val="tx1"/>
                </a:solidFill>
                <a:effectLst/>
                <a:latin typeface="+mn-lt"/>
                <a:ea typeface="+mn-ea"/>
                <a:cs typeface="+mn-cs"/>
                <a:hlinkClick r:id="rId6"/>
              </a:rPr>
              <a:t>[55]</a:t>
            </a:r>
            <a:r>
              <a:rPr lang="en-US" sz="1200" kern="1200" dirty="0" smtClean="0">
                <a:solidFill>
                  <a:schemeClr val="tx1"/>
                </a:solidFill>
                <a:effectLst/>
                <a:latin typeface="+mn-lt"/>
                <a:ea typeface="+mn-ea"/>
                <a:cs typeface="+mn-cs"/>
              </a:rPr>
              <a:t> In Thailand, the color green is consider </a:t>
            </a:r>
            <a:r>
              <a:rPr lang="en-US" sz="1200" u="sng" kern="1200" dirty="0" smtClean="0">
                <a:solidFill>
                  <a:schemeClr val="tx1"/>
                </a:solidFill>
                <a:effectLst/>
                <a:latin typeface="+mn-lt"/>
                <a:ea typeface="+mn-ea"/>
                <a:cs typeface="+mn-cs"/>
                <a:hlinkClick r:id="rId92"/>
              </a:rPr>
              <a:t>auspicious</a:t>
            </a:r>
            <a:r>
              <a:rPr lang="en-US" sz="1200" kern="1200" dirty="0" smtClean="0">
                <a:solidFill>
                  <a:schemeClr val="tx1"/>
                </a:solidFill>
                <a:effectLst/>
                <a:latin typeface="+mn-lt"/>
                <a:ea typeface="+mn-ea"/>
                <a:cs typeface="+mn-cs"/>
              </a:rPr>
              <a:t> for those born on a Wednesday day (light green for those born at night).</a:t>
            </a:r>
            <a:r>
              <a:rPr lang="en-US" sz="1200" u="sng" kern="1200" baseline="30000" dirty="0" smtClean="0">
                <a:solidFill>
                  <a:schemeClr val="tx1"/>
                </a:solidFill>
                <a:effectLst/>
                <a:latin typeface="+mn-lt"/>
                <a:ea typeface="+mn-ea"/>
                <a:cs typeface="+mn-cs"/>
                <a:hlinkClick r:id="rId6"/>
              </a:rPr>
              <a:t>[56]</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Springtime, freshness, and hope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is the color most commonly associated in the U.S. and Europe with springtime, freshness, and hope.</a:t>
            </a:r>
            <a:r>
              <a:rPr lang="en-US" sz="1200" u="sng" kern="1200" baseline="30000" dirty="0" smtClean="0">
                <a:solidFill>
                  <a:schemeClr val="tx1"/>
                </a:solidFill>
                <a:effectLst/>
                <a:latin typeface="+mn-lt"/>
                <a:ea typeface="+mn-ea"/>
                <a:cs typeface="+mn-cs"/>
                <a:hlinkClick r:id="rId6"/>
              </a:rPr>
              <a:t>[57]</a:t>
            </a:r>
            <a:r>
              <a:rPr lang="en-US" sz="1200" kern="1200" dirty="0" smtClean="0">
                <a:solidFill>
                  <a:schemeClr val="tx1"/>
                </a:solidFill>
                <a:effectLst/>
                <a:latin typeface="+mn-lt"/>
                <a:ea typeface="+mn-ea"/>
                <a:cs typeface="+mn-cs"/>
              </a:rPr>
              <a:t> Green is often used to symbolize rebirth and renewal and immortality. In </a:t>
            </a:r>
            <a:r>
              <a:rPr lang="en-US" sz="1200" u="sng" kern="1200" dirty="0" smtClean="0">
                <a:solidFill>
                  <a:schemeClr val="tx1"/>
                </a:solidFill>
                <a:effectLst/>
                <a:latin typeface="+mn-lt"/>
                <a:ea typeface="+mn-ea"/>
                <a:cs typeface="+mn-cs"/>
                <a:hlinkClick r:id="rId7"/>
              </a:rPr>
              <a:t>Ancient Egypt</a:t>
            </a:r>
            <a:r>
              <a:rPr lang="en-US" sz="1200" kern="1200" dirty="0" smtClean="0">
                <a:solidFill>
                  <a:schemeClr val="tx1"/>
                </a:solidFill>
                <a:effectLst/>
                <a:latin typeface="+mn-lt"/>
                <a:ea typeface="+mn-ea"/>
                <a:cs typeface="+mn-cs"/>
              </a:rPr>
              <a:t>; the god </a:t>
            </a:r>
            <a:r>
              <a:rPr lang="en-US" sz="1200" u="sng" kern="1200" dirty="0" smtClean="0">
                <a:solidFill>
                  <a:schemeClr val="tx1"/>
                </a:solidFill>
                <a:effectLst/>
                <a:latin typeface="+mn-lt"/>
                <a:ea typeface="+mn-ea"/>
                <a:cs typeface="+mn-cs"/>
                <a:hlinkClick r:id="rId93"/>
              </a:rPr>
              <a:t>Osiris</a:t>
            </a:r>
            <a:r>
              <a:rPr lang="en-US" sz="1200" kern="1200" dirty="0" smtClean="0">
                <a:solidFill>
                  <a:schemeClr val="tx1"/>
                </a:solidFill>
                <a:effectLst/>
                <a:latin typeface="+mn-lt"/>
                <a:ea typeface="+mn-ea"/>
                <a:cs typeface="+mn-cs"/>
              </a:rPr>
              <a:t>, king of the underworld, was depicted as green-skinned.</a:t>
            </a:r>
            <a:r>
              <a:rPr lang="en-US" sz="1200" u="sng" kern="1200" baseline="30000" dirty="0" smtClean="0">
                <a:solidFill>
                  <a:schemeClr val="tx1"/>
                </a:solidFill>
                <a:effectLst/>
                <a:latin typeface="+mn-lt"/>
                <a:ea typeface="+mn-ea"/>
                <a:cs typeface="+mn-cs"/>
                <a:hlinkClick r:id="rId6"/>
              </a:rPr>
              <a:t>[58]</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Youth and inexperience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the color most commonly associated in Europe and the U.S. with youth. It also often is used to describe anyone young, inexperienced, probably by the analogy to immature and unripe fruit.</a:t>
            </a:r>
            <a:r>
              <a:rPr lang="en-US" sz="1200" u="sng" kern="1200" baseline="30000" dirty="0" smtClean="0">
                <a:solidFill>
                  <a:schemeClr val="tx1"/>
                </a:solidFill>
                <a:effectLst/>
                <a:latin typeface="+mn-lt"/>
                <a:ea typeface="+mn-ea"/>
                <a:cs typeface="+mn-cs"/>
                <a:hlinkClick r:id="rId6"/>
              </a:rPr>
              <a:t>[1]</a:t>
            </a:r>
            <a:r>
              <a:rPr lang="en-US" sz="1200" kern="1200" dirty="0" smtClean="0">
                <a:solidFill>
                  <a:schemeClr val="tx1"/>
                </a:solidFill>
                <a:effectLst/>
                <a:latin typeface="+mn-lt"/>
                <a:ea typeface="+mn-ea"/>
                <a:cs typeface="+mn-cs"/>
              </a:rPr>
              <a:t> </a:t>
            </a:r>
            <a:r>
              <a:rPr lang="en-US" sz="1200" u="sng" kern="1200" baseline="30000" dirty="0" smtClean="0">
                <a:solidFill>
                  <a:schemeClr val="tx1"/>
                </a:solidFill>
                <a:effectLst/>
                <a:latin typeface="+mn-lt"/>
                <a:ea typeface="+mn-ea"/>
                <a:cs typeface="+mn-cs"/>
                <a:hlinkClick r:id="rId6"/>
              </a:rPr>
              <a:t>[60]</a:t>
            </a:r>
            <a:r>
              <a:rPr lang="en-US" sz="1200" kern="1200" dirty="0" smtClean="0">
                <a:solidFill>
                  <a:schemeClr val="tx1"/>
                </a:solidFill>
                <a:effectLst/>
                <a:latin typeface="+mn-lt"/>
                <a:ea typeface="+mn-ea"/>
                <a:cs typeface="+mn-cs"/>
              </a:rPr>
              <a:t> Examples include </a:t>
            </a:r>
            <a:r>
              <a:rPr lang="en-US" sz="1200" u="sng" kern="1200" dirty="0" smtClean="0">
                <a:solidFill>
                  <a:schemeClr val="tx1"/>
                </a:solidFill>
                <a:effectLst/>
                <a:latin typeface="+mn-lt"/>
                <a:ea typeface="+mn-ea"/>
                <a:cs typeface="+mn-cs"/>
                <a:hlinkClick r:id="rId94"/>
              </a:rPr>
              <a:t>green cheese</a:t>
            </a:r>
            <a:r>
              <a:rPr lang="en-US" sz="1200" kern="1200" dirty="0" smtClean="0">
                <a:solidFill>
                  <a:schemeClr val="tx1"/>
                </a:solidFill>
                <a:effectLst/>
                <a:latin typeface="+mn-lt"/>
                <a:ea typeface="+mn-ea"/>
                <a:cs typeface="+mn-cs"/>
              </a:rPr>
              <a:t>, a term for a fresh, </a:t>
            </a:r>
            <a:r>
              <a:rPr lang="en-US" sz="1200" kern="1200" dirty="0" err="1" smtClean="0">
                <a:solidFill>
                  <a:schemeClr val="tx1"/>
                </a:solidFill>
                <a:effectLst/>
                <a:latin typeface="+mn-lt"/>
                <a:ea typeface="+mn-ea"/>
                <a:cs typeface="+mn-cs"/>
              </a:rPr>
              <a:t>unaged</a:t>
            </a:r>
            <a:r>
              <a:rPr lang="en-US" sz="1200" kern="1200" dirty="0" smtClean="0">
                <a:solidFill>
                  <a:schemeClr val="tx1"/>
                </a:solidFill>
                <a:effectLst/>
                <a:latin typeface="+mn-lt"/>
                <a:ea typeface="+mn-ea"/>
                <a:cs typeface="+mn-cs"/>
              </a:rPr>
              <a:t> cheese, and </a:t>
            </a:r>
            <a:r>
              <a:rPr lang="en-US" sz="1200" u="sng" kern="1200" dirty="0" smtClean="0">
                <a:solidFill>
                  <a:schemeClr val="tx1"/>
                </a:solidFill>
                <a:effectLst/>
                <a:latin typeface="+mn-lt"/>
                <a:ea typeface="+mn-ea"/>
                <a:cs typeface="+mn-cs"/>
                <a:hlinkClick r:id="rId95"/>
              </a:rPr>
              <a:t>greenhorn</a:t>
            </a:r>
            <a:r>
              <a:rPr lang="en-US" sz="1200" kern="1200" dirty="0" smtClean="0">
                <a:solidFill>
                  <a:schemeClr val="tx1"/>
                </a:solidFill>
                <a:effectLst/>
                <a:latin typeface="+mn-lt"/>
                <a:ea typeface="+mn-ea"/>
                <a:cs typeface="+mn-cs"/>
              </a:rPr>
              <a:t>, an inexperienced person.</a:t>
            </a:r>
          </a:p>
          <a:p>
            <a:r>
              <a:rPr lang="en-US" sz="1200" b="1" kern="1200" dirty="0" smtClean="0">
                <a:solidFill>
                  <a:schemeClr val="tx1"/>
                </a:solidFill>
                <a:effectLst/>
                <a:latin typeface="+mn-lt"/>
                <a:ea typeface="+mn-ea"/>
                <a:cs typeface="+mn-cs"/>
              </a:rPr>
              <a:t>Jealousy and envy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is often associated with </a:t>
            </a:r>
            <a:r>
              <a:rPr lang="en-US" sz="1200" u="sng" kern="1200" dirty="0" smtClean="0">
                <a:solidFill>
                  <a:schemeClr val="tx1"/>
                </a:solidFill>
                <a:effectLst/>
                <a:latin typeface="+mn-lt"/>
                <a:ea typeface="+mn-ea"/>
                <a:cs typeface="+mn-cs"/>
                <a:hlinkClick r:id="rId96"/>
              </a:rPr>
              <a:t>jealousy</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97"/>
              </a:rPr>
              <a:t>envy</a:t>
            </a:r>
            <a:r>
              <a:rPr lang="en-US" sz="1200" kern="1200" dirty="0" smtClean="0">
                <a:solidFill>
                  <a:schemeClr val="tx1"/>
                </a:solidFill>
                <a:effectLst/>
                <a:latin typeface="+mn-lt"/>
                <a:ea typeface="+mn-ea"/>
                <a:cs typeface="+mn-cs"/>
              </a:rPr>
              <a:t>. The expression "green-eyed monster" was first used by </a:t>
            </a:r>
            <a:r>
              <a:rPr lang="en-US" sz="1200" u="sng" kern="1200" dirty="0" smtClean="0">
                <a:solidFill>
                  <a:schemeClr val="tx1"/>
                </a:solidFill>
                <a:effectLst/>
                <a:latin typeface="+mn-lt"/>
                <a:ea typeface="+mn-ea"/>
                <a:cs typeface="+mn-cs"/>
                <a:hlinkClick r:id="rId98"/>
              </a:rPr>
              <a:t>William Shakespeare</a:t>
            </a:r>
            <a:r>
              <a:rPr lang="en-US" sz="1200" kern="1200" dirty="0" smtClean="0">
                <a:solidFill>
                  <a:schemeClr val="tx1"/>
                </a:solidFill>
                <a:effectLst/>
                <a:latin typeface="+mn-lt"/>
                <a:ea typeface="+mn-ea"/>
                <a:cs typeface="+mn-cs"/>
              </a:rPr>
              <a:t> in </a:t>
            </a:r>
            <a:r>
              <a:rPr lang="en-US" sz="1200" u="sng" kern="1200" dirty="0" smtClean="0">
                <a:solidFill>
                  <a:schemeClr val="tx1"/>
                </a:solidFill>
                <a:effectLst/>
                <a:latin typeface="+mn-lt"/>
                <a:ea typeface="+mn-ea"/>
                <a:cs typeface="+mn-cs"/>
                <a:hlinkClick r:id="rId99"/>
              </a:rPr>
              <a:t>Othello</a:t>
            </a:r>
            <a:r>
              <a:rPr lang="en-US" sz="1200" kern="1200" dirty="0" smtClean="0">
                <a:solidFill>
                  <a:schemeClr val="tx1"/>
                </a:solidFill>
                <a:effectLst/>
                <a:latin typeface="+mn-lt"/>
                <a:ea typeface="+mn-ea"/>
                <a:cs typeface="+mn-cs"/>
              </a:rPr>
              <a:t>: "it is the green-eyed monster which doth mock the meat it feeds on." Shakespeare also used it in the </a:t>
            </a:r>
            <a:r>
              <a:rPr lang="en-US" sz="1200" u="sng" kern="1200" dirty="0" smtClean="0">
                <a:solidFill>
                  <a:schemeClr val="tx1"/>
                </a:solidFill>
                <a:effectLst/>
                <a:latin typeface="+mn-lt"/>
                <a:ea typeface="+mn-ea"/>
                <a:cs typeface="+mn-cs"/>
                <a:hlinkClick r:id="rId100"/>
              </a:rPr>
              <a:t>Merchant of Venice</a:t>
            </a:r>
            <a:r>
              <a:rPr lang="en-US" sz="1200" kern="1200" dirty="0" smtClean="0">
                <a:solidFill>
                  <a:schemeClr val="tx1"/>
                </a:solidFill>
                <a:effectLst/>
                <a:latin typeface="+mn-lt"/>
                <a:ea typeface="+mn-ea"/>
                <a:cs typeface="+mn-cs"/>
              </a:rPr>
              <a:t>, speaking of "green-eyed jealousy."</a:t>
            </a:r>
            <a:r>
              <a:rPr lang="en-US" sz="1200" u="sng" kern="1200" baseline="30000" dirty="0" smtClean="0">
                <a:solidFill>
                  <a:schemeClr val="tx1"/>
                </a:solidFill>
                <a:effectLst/>
                <a:latin typeface="+mn-lt"/>
                <a:ea typeface="+mn-ea"/>
                <a:cs typeface="+mn-cs"/>
                <a:hlinkClick r:id="rId6"/>
              </a:rPr>
              <a:t>[61]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Love and sexuality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today is not commonly associated in Europe and the United States with love and sexuality,</a:t>
            </a:r>
            <a:r>
              <a:rPr lang="en-US" sz="1200" u="sng" kern="1200" baseline="30000" dirty="0" smtClean="0">
                <a:solidFill>
                  <a:schemeClr val="tx1"/>
                </a:solidFill>
                <a:effectLst/>
                <a:latin typeface="+mn-lt"/>
                <a:ea typeface="+mn-ea"/>
                <a:cs typeface="+mn-cs"/>
                <a:hlinkClick r:id="rId6"/>
              </a:rPr>
              <a:t>[62]</a:t>
            </a:r>
            <a:r>
              <a:rPr lang="en-US" sz="1200" kern="1200" dirty="0" smtClean="0">
                <a:solidFill>
                  <a:schemeClr val="tx1"/>
                </a:solidFill>
                <a:effectLst/>
                <a:latin typeface="+mn-lt"/>
                <a:ea typeface="+mn-ea"/>
                <a:cs typeface="+mn-cs"/>
              </a:rPr>
              <a:t> but in stories of the </a:t>
            </a:r>
            <a:r>
              <a:rPr lang="en-US" sz="1200" u="sng" kern="1200" dirty="0" smtClean="0">
                <a:solidFill>
                  <a:schemeClr val="tx1"/>
                </a:solidFill>
                <a:effectLst/>
                <a:latin typeface="+mn-lt"/>
                <a:ea typeface="+mn-ea"/>
                <a:cs typeface="+mn-cs"/>
                <a:hlinkClick r:id="rId101"/>
              </a:rPr>
              <a:t>medieval period</a:t>
            </a:r>
            <a:r>
              <a:rPr lang="en-US" sz="1200" kern="1200" dirty="0" smtClean="0">
                <a:solidFill>
                  <a:schemeClr val="tx1"/>
                </a:solidFill>
                <a:effectLst/>
                <a:latin typeface="+mn-lt"/>
                <a:ea typeface="+mn-ea"/>
                <a:cs typeface="+mn-cs"/>
              </a:rPr>
              <a:t> it sometimes represented love</a:t>
            </a:r>
            <a:r>
              <a:rPr lang="en-US" sz="1200" u="sng" kern="1200" baseline="30000" dirty="0" smtClean="0">
                <a:solidFill>
                  <a:schemeClr val="tx1"/>
                </a:solidFill>
                <a:effectLst/>
                <a:latin typeface="+mn-lt"/>
                <a:ea typeface="+mn-ea"/>
                <a:cs typeface="+mn-cs"/>
                <a:hlinkClick r:id="rId6"/>
              </a:rPr>
              <a:t>[63]</a:t>
            </a:r>
            <a:r>
              <a:rPr lang="en-US" sz="1200" kern="1200" dirty="0" smtClean="0">
                <a:solidFill>
                  <a:schemeClr val="tx1"/>
                </a:solidFill>
                <a:effectLst/>
                <a:latin typeface="+mn-lt"/>
                <a:ea typeface="+mn-ea"/>
                <a:cs typeface="+mn-cs"/>
              </a:rPr>
              <a:t> and the base, natural desires of man.</a:t>
            </a:r>
            <a:r>
              <a:rPr lang="en-US" sz="1200" u="sng" kern="1200" baseline="30000" dirty="0" smtClean="0">
                <a:solidFill>
                  <a:schemeClr val="tx1"/>
                </a:solidFill>
                <a:effectLst/>
                <a:latin typeface="+mn-lt"/>
                <a:ea typeface="+mn-ea"/>
                <a:cs typeface="+mn-cs"/>
                <a:hlinkClick r:id="rId6"/>
              </a:rPr>
              <a:t>[64]</a:t>
            </a:r>
            <a:r>
              <a:rPr lang="en-US" sz="1200" kern="1200" dirty="0" smtClean="0">
                <a:solidFill>
                  <a:schemeClr val="tx1"/>
                </a:solidFill>
                <a:effectLst/>
                <a:latin typeface="+mn-lt"/>
                <a:ea typeface="+mn-ea"/>
                <a:cs typeface="+mn-cs"/>
              </a:rPr>
              <a:t> It was the color of the serpent in the </a:t>
            </a:r>
            <a:r>
              <a:rPr lang="en-US" sz="1200" u="sng" kern="1200" dirty="0" smtClean="0">
                <a:solidFill>
                  <a:schemeClr val="tx1"/>
                </a:solidFill>
                <a:effectLst/>
                <a:latin typeface="+mn-lt"/>
                <a:ea typeface="+mn-ea"/>
                <a:cs typeface="+mn-cs"/>
                <a:hlinkClick r:id="rId102"/>
              </a:rPr>
              <a:t>Garden of Eden</a:t>
            </a:r>
            <a:r>
              <a:rPr lang="en-US" sz="1200" kern="1200" dirty="0" smtClean="0">
                <a:solidFill>
                  <a:schemeClr val="tx1"/>
                </a:solidFill>
                <a:effectLst/>
                <a:latin typeface="+mn-lt"/>
                <a:ea typeface="+mn-ea"/>
                <a:cs typeface="+mn-cs"/>
              </a:rPr>
              <a:t> who caused the downfall of </a:t>
            </a:r>
            <a:r>
              <a:rPr lang="en-US" sz="1200" u="sng" kern="1200" dirty="0" smtClean="0">
                <a:solidFill>
                  <a:schemeClr val="tx1"/>
                </a:solidFill>
                <a:effectLst/>
                <a:latin typeface="+mn-lt"/>
                <a:ea typeface="+mn-ea"/>
                <a:cs typeface="+mn-cs"/>
                <a:hlinkClick r:id="rId103"/>
              </a:rPr>
              <a:t>Adam and Eve</a:t>
            </a:r>
            <a:r>
              <a:rPr lang="en-US" sz="1200" kern="1200" dirty="0" smtClean="0">
                <a:solidFill>
                  <a:schemeClr val="tx1"/>
                </a:solidFill>
                <a:effectLst/>
                <a:latin typeface="+mn-lt"/>
                <a:ea typeface="+mn-ea"/>
                <a:cs typeface="+mn-cs"/>
              </a:rPr>
              <a:t>. However, for the </a:t>
            </a:r>
            <a:r>
              <a:rPr lang="en-US" sz="1200" u="sng" kern="1200" dirty="0" smtClean="0">
                <a:solidFill>
                  <a:schemeClr val="tx1"/>
                </a:solidFill>
                <a:effectLst/>
                <a:latin typeface="+mn-lt"/>
                <a:ea typeface="+mn-ea"/>
                <a:cs typeface="+mn-cs"/>
                <a:hlinkClick r:id="rId104"/>
              </a:rPr>
              <a:t>troubadours</a:t>
            </a:r>
            <a:r>
              <a:rPr lang="en-US" sz="1200" kern="1200" dirty="0" smtClean="0">
                <a:solidFill>
                  <a:schemeClr val="tx1"/>
                </a:solidFill>
                <a:effectLst/>
                <a:latin typeface="+mn-lt"/>
                <a:ea typeface="+mn-ea"/>
                <a:cs typeface="+mn-cs"/>
              </a:rPr>
              <a:t>, green was the color of growing love, and light green clothing was reserved for young women who were not yet married.</a:t>
            </a:r>
            <a:r>
              <a:rPr lang="en-US" sz="1200" u="sng" kern="1200" baseline="30000" dirty="0" smtClean="0">
                <a:solidFill>
                  <a:schemeClr val="tx1"/>
                </a:solidFill>
                <a:effectLst/>
                <a:latin typeface="+mn-lt"/>
                <a:ea typeface="+mn-ea"/>
                <a:cs typeface="+mn-cs"/>
                <a:hlinkClick r:id="rId6"/>
              </a:rPr>
              <a:t>[65]</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Persian and Sudanese poetry, dark-skinned women, called "green" women, were considered erotic.</a:t>
            </a:r>
            <a:r>
              <a:rPr lang="en-US" sz="1200" u="sng" kern="1200" baseline="30000" dirty="0" smtClean="0">
                <a:solidFill>
                  <a:schemeClr val="tx1"/>
                </a:solidFill>
                <a:effectLst/>
                <a:latin typeface="+mn-lt"/>
                <a:ea typeface="+mn-ea"/>
                <a:cs typeface="+mn-cs"/>
                <a:hlinkClick r:id="rId6"/>
              </a:rPr>
              <a:t>[20]</a:t>
            </a:r>
            <a:r>
              <a:rPr lang="en-US" sz="1200" kern="1200" dirty="0" smtClean="0">
                <a:solidFill>
                  <a:schemeClr val="tx1"/>
                </a:solidFill>
                <a:effectLst/>
                <a:latin typeface="+mn-lt"/>
                <a:ea typeface="+mn-ea"/>
                <a:cs typeface="+mn-cs"/>
              </a:rPr>
              <a:t> The Chinese term for </a:t>
            </a:r>
            <a:r>
              <a:rPr lang="en-US" sz="1200" u="sng" kern="1200" dirty="0" smtClean="0">
                <a:solidFill>
                  <a:schemeClr val="tx1"/>
                </a:solidFill>
                <a:effectLst/>
                <a:latin typeface="+mn-lt"/>
                <a:ea typeface="+mn-ea"/>
                <a:cs typeface="+mn-cs"/>
                <a:hlinkClick r:id="rId105"/>
              </a:rPr>
              <a:t>cuckold</a:t>
            </a:r>
            <a:r>
              <a:rPr lang="en-US" sz="1200" kern="1200" dirty="0" smtClean="0">
                <a:solidFill>
                  <a:schemeClr val="tx1"/>
                </a:solidFill>
                <a:effectLst/>
                <a:latin typeface="+mn-lt"/>
                <a:ea typeface="+mn-ea"/>
                <a:cs typeface="+mn-cs"/>
              </a:rPr>
              <a:t> is "to wear a green hat."</a:t>
            </a:r>
            <a:r>
              <a:rPr lang="en-US" sz="1200" u="sng" kern="1200" baseline="30000" dirty="0" smtClean="0">
                <a:solidFill>
                  <a:schemeClr val="tx1"/>
                </a:solidFill>
                <a:effectLst/>
                <a:latin typeface="+mn-lt"/>
                <a:ea typeface="+mn-ea"/>
                <a:cs typeface="+mn-cs"/>
                <a:hlinkClick r:id="rId6"/>
              </a:rPr>
              <a:t>[66]</a:t>
            </a:r>
            <a:r>
              <a:rPr lang="en-US" sz="1200" kern="1200" dirty="0" smtClean="0">
                <a:solidFill>
                  <a:schemeClr val="tx1"/>
                </a:solidFill>
                <a:effectLst/>
                <a:latin typeface="+mn-lt"/>
                <a:ea typeface="+mn-ea"/>
                <a:cs typeface="+mn-cs"/>
              </a:rPr>
              <a:t> This was because in ancient China, prostitutes were called "the family of the green lantern" and a </a:t>
            </a:r>
            <a:r>
              <a:rPr lang="en-US" sz="1200" u="sng" kern="1200" dirty="0" smtClean="0">
                <a:solidFill>
                  <a:schemeClr val="tx1"/>
                </a:solidFill>
                <a:effectLst/>
                <a:latin typeface="+mn-lt"/>
                <a:ea typeface="+mn-ea"/>
                <a:cs typeface="+mn-cs"/>
                <a:hlinkClick r:id="rId106"/>
              </a:rPr>
              <a:t>prostitute's</a:t>
            </a:r>
            <a:r>
              <a:rPr lang="en-US" sz="1200" kern="1200" dirty="0" smtClean="0">
                <a:solidFill>
                  <a:schemeClr val="tx1"/>
                </a:solidFill>
                <a:effectLst/>
                <a:latin typeface="+mn-lt"/>
                <a:ea typeface="+mn-ea"/>
                <a:cs typeface="+mn-cs"/>
              </a:rPr>
              <a:t> husband would wear a green headscarf.</a:t>
            </a:r>
            <a:r>
              <a:rPr lang="en-US" sz="1200" u="sng" kern="1200" baseline="30000" dirty="0" smtClean="0">
                <a:solidFill>
                  <a:schemeClr val="tx1"/>
                </a:solidFill>
                <a:effectLst/>
                <a:latin typeface="+mn-lt"/>
                <a:ea typeface="+mn-ea"/>
                <a:cs typeface="+mn-cs"/>
                <a:hlinkClick r:id="rId6"/>
              </a:rPr>
              <a:t>[67]</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consumption of green </a:t>
            </a:r>
            <a:r>
              <a:rPr lang="en-US" sz="1200" u="sng" kern="1200" dirty="0" smtClean="0">
                <a:solidFill>
                  <a:schemeClr val="tx1"/>
                </a:solidFill>
                <a:effectLst/>
                <a:latin typeface="+mn-lt"/>
                <a:ea typeface="+mn-ea"/>
                <a:cs typeface="+mn-cs"/>
                <a:hlinkClick r:id="rId107"/>
              </a:rPr>
              <a:t>M&amp;M's</a:t>
            </a:r>
            <a:r>
              <a:rPr lang="en-US" sz="1200" kern="1200" dirty="0" smtClean="0">
                <a:solidFill>
                  <a:schemeClr val="tx1"/>
                </a:solidFill>
                <a:effectLst/>
                <a:latin typeface="+mn-lt"/>
                <a:ea typeface="+mn-ea"/>
                <a:cs typeface="+mn-cs"/>
              </a:rPr>
              <a:t> has earned </a:t>
            </a:r>
            <a:r>
              <a:rPr lang="en-US" sz="1200" u="sng" kern="1200" dirty="0" smtClean="0">
                <a:solidFill>
                  <a:schemeClr val="tx1"/>
                </a:solidFill>
                <a:effectLst/>
                <a:latin typeface="+mn-lt"/>
                <a:ea typeface="+mn-ea"/>
                <a:cs typeface="+mn-cs"/>
                <a:hlinkClick r:id="rId108"/>
              </a:rPr>
              <a:t>urban legendary</a:t>
            </a:r>
            <a:r>
              <a:rPr lang="en-US" sz="1200" kern="1200" dirty="0" smtClean="0">
                <a:solidFill>
                  <a:schemeClr val="tx1"/>
                </a:solidFill>
                <a:effectLst/>
                <a:latin typeface="+mn-lt"/>
                <a:ea typeface="+mn-ea"/>
                <a:cs typeface="+mn-cs"/>
              </a:rPr>
              <a:t> status as a purported </a:t>
            </a:r>
            <a:r>
              <a:rPr lang="en-US" sz="1200" u="sng" kern="1200" dirty="0" smtClean="0">
                <a:solidFill>
                  <a:schemeClr val="tx1"/>
                </a:solidFill>
                <a:effectLst/>
                <a:latin typeface="+mn-lt"/>
                <a:ea typeface="+mn-ea"/>
                <a:cs typeface="+mn-cs"/>
                <a:hlinkClick r:id="rId109"/>
              </a:rPr>
              <a:t>aphrodisiac</a:t>
            </a:r>
            <a:r>
              <a:rPr lang="en-US" sz="1200" kern="1200" dirty="0" smtClean="0">
                <a:solidFill>
                  <a:schemeClr val="tx1"/>
                </a:solidFill>
                <a:effectLst/>
                <a:latin typeface="+mn-lt"/>
                <a:ea typeface="+mn-ea"/>
                <a:cs typeface="+mn-cs"/>
              </a:rPr>
              <a:t>, though the company that makes them has pointed out that they are identical in content to all the other colors.</a:t>
            </a:r>
            <a:r>
              <a:rPr lang="en-US" sz="1200" u="sng" kern="1200" baseline="30000" dirty="0" smtClean="0">
                <a:solidFill>
                  <a:schemeClr val="tx1"/>
                </a:solidFill>
                <a:effectLst/>
                <a:latin typeface="+mn-lt"/>
                <a:ea typeface="+mn-ea"/>
                <a:cs typeface="+mn-cs"/>
                <a:hlinkClick r:id="rId6"/>
              </a:rPr>
              <a:t>[68]</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Poison, sickness, and misfortune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other common colors, green has several completely opposite associations. While it is the color most associated by Europeans and Americans with good health, it is also the color most often associated with </a:t>
            </a:r>
            <a:r>
              <a:rPr lang="en-US" sz="1200" u="sng" kern="1200" dirty="0" smtClean="0">
                <a:solidFill>
                  <a:schemeClr val="tx1"/>
                </a:solidFill>
                <a:effectLst/>
                <a:latin typeface="+mn-lt"/>
                <a:ea typeface="+mn-ea"/>
                <a:cs typeface="+mn-cs"/>
                <a:hlinkClick r:id="rId110"/>
              </a:rPr>
              <a:t>toxicity</a:t>
            </a:r>
            <a:r>
              <a:rPr lang="en-US" sz="1200" kern="1200" dirty="0" smtClean="0">
                <a:solidFill>
                  <a:schemeClr val="tx1"/>
                </a:solidFill>
                <a:effectLst/>
                <a:latin typeface="+mn-lt"/>
                <a:ea typeface="+mn-ea"/>
                <a:cs typeface="+mn-cs"/>
              </a:rPr>
              <a:t> and poison. There was a solid foundation for this association; in the nineteenth century several popular paints and pigments, notably </a:t>
            </a:r>
            <a:r>
              <a:rPr lang="en-US" sz="1200" u="sng" kern="1200" dirty="0" smtClean="0">
                <a:solidFill>
                  <a:schemeClr val="tx1"/>
                </a:solidFill>
                <a:effectLst/>
                <a:latin typeface="+mn-lt"/>
                <a:ea typeface="+mn-ea"/>
                <a:cs typeface="+mn-cs"/>
                <a:hlinkClick r:id="rId77"/>
              </a:rPr>
              <a:t>verdigris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vert</a:t>
            </a:r>
            <a:r>
              <a:rPr lang="en-US" sz="1200" kern="1200" dirty="0" smtClean="0">
                <a:solidFill>
                  <a:schemeClr val="tx1"/>
                </a:solidFill>
                <a:effectLst/>
                <a:latin typeface="+mn-lt"/>
                <a:ea typeface="+mn-ea"/>
                <a:cs typeface="+mn-cs"/>
              </a:rPr>
              <a:t> de Schweinfurt and </a:t>
            </a:r>
            <a:r>
              <a:rPr lang="en-US" sz="1200" kern="1200" dirty="0" err="1" smtClean="0">
                <a:solidFill>
                  <a:schemeClr val="tx1"/>
                </a:solidFill>
                <a:effectLst/>
                <a:latin typeface="+mn-lt"/>
                <a:ea typeface="+mn-ea"/>
                <a:cs typeface="+mn-cs"/>
              </a:rPr>
              <a:t>vert</a:t>
            </a:r>
            <a:r>
              <a:rPr lang="en-US" sz="1200" kern="1200" dirty="0" smtClean="0">
                <a:solidFill>
                  <a:schemeClr val="tx1"/>
                </a:solidFill>
                <a:effectLst/>
                <a:latin typeface="+mn-lt"/>
                <a:ea typeface="+mn-ea"/>
                <a:cs typeface="+mn-cs"/>
              </a:rPr>
              <a:t> de Paris, were highly toxic, containing copper or arsenic.</a:t>
            </a:r>
            <a:r>
              <a:rPr lang="en-US" sz="1200" u="sng" kern="1200" baseline="30000" dirty="0" smtClean="0">
                <a:solidFill>
                  <a:schemeClr val="tx1"/>
                </a:solidFill>
                <a:effectLst/>
                <a:latin typeface="+mn-lt"/>
                <a:ea typeface="+mn-ea"/>
                <a:cs typeface="+mn-cs"/>
                <a:hlinkClick r:id="rId6"/>
              </a:rPr>
              <a:t>[72]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green tinge in the skin is sometimes associated with nausea and sickness.</a:t>
            </a:r>
            <a:r>
              <a:rPr lang="en-US" sz="1200" u="sng" kern="1200" baseline="30000" dirty="0" smtClean="0">
                <a:solidFill>
                  <a:schemeClr val="tx1"/>
                </a:solidFill>
                <a:effectLst/>
                <a:latin typeface="+mn-lt"/>
                <a:ea typeface="+mn-ea"/>
                <a:cs typeface="+mn-cs"/>
                <a:hlinkClick r:id="rId6"/>
              </a:rPr>
              <a:t>[73]</a:t>
            </a:r>
            <a:r>
              <a:rPr lang="en-US" sz="1200" kern="1200" dirty="0" smtClean="0">
                <a:solidFill>
                  <a:schemeClr val="tx1"/>
                </a:solidFill>
                <a:effectLst/>
                <a:latin typeface="+mn-lt"/>
                <a:ea typeface="+mn-ea"/>
                <a:cs typeface="+mn-cs"/>
              </a:rPr>
              <a:t> The expression 'green at the gills' means appearing sick. </a:t>
            </a:r>
          </a:p>
          <a:p>
            <a:r>
              <a:rPr lang="en-US" sz="1200" kern="1200" dirty="0" smtClean="0">
                <a:solidFill>
                  <a:schemeClr val="tx1"/>
                </a:solidFill>
                <a:effectLst/>
                <a:latin typeface="+mn-lt"/>
                <a:ea typeface="+mn-ea"/>
                <a:cs typeface="+mn-cs"/>
              </a:rPr>
              <a:t>Green is sometimes thought to be an unlucky color in British and British-derived cultures. In the </a:t>
            </a:r>
            <a:r>
              <a:rPr lang="en-US" sz="1200" u="sng" kern="1200" dirty="0" smtClean="0">
                <a:solidFill>
                  <a:schemeClr val="tx1"/>
                </a:solidFill>
                <a:effectLst/>
                <a:latin typeface="+mn-lt"/>
                <a:ea typeface="+mn-ea"/>
                <a:cs typeface="+mn-cs"/>
                <a:hlinkClick r:id="rId111"/>
              </a:rPr>
              <a:t>Celtic tradition</a:t>
            </a:r>
            <a:r>
              <a:rPr lang="en-US" sz="1200" kern="1200" dirty="0" smtClean="0">
                <a:solidFill>
                  <a:schemeClr val="tx1"/>
                </a:solidFill>
                <a:effectLst/>
                <a:latin typeface="+mn-lt"/>
                <a:ea typeface="+mn-ea"/>
                <a:cs typeface="+mn-cs"/>
              </a:rPr>
              <a:t>, green was avoided in clothing for its superstitious association with misfortune and death.</a:t>
            </a:r>
            <a:r>
              <a:rPr lang="en-US" sz="1200" u="sng" kern="1200" baseline="30000" dirty="0" smtClean="0">
                <a:solidFill>
                  <a:schemeClr val="tx1"/>
                </a:solidFill>
                <a:effectLst/>
                <a:latin typeface="+mn-lt"/>
                <a:ea typeface="+mn-ea"/>
                <a:cs typeface="+mn-cs"/>
                <a:hlinkClick r:id="rId6"/>
              </a:rPr>
              <a:t>[76]</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Safety and permission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can communicate safety to proceed, as in </a:t>
            </a:r>
            <a:r>
              <a:rPr lang="en-US" sz="1200" u="sng" kern="1200" dirty="0" smtClean="0">
                <a:solidFill>
                  <a:schemeClr val="tx1"/>
                </a:solidFill>
                <a:effectLst/>
                <a:latin typeface="+mn-lt"/>
                <a:ea typeface="+mn-ea"/>
                <a:cs typeface="+mn-cs"/>
                <a:hlinkClick r:id="rId112"/>
              </a:rPr>
              <a:t>traffic lights</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[2]</a:t>
            </a:r>
            <a:r>
              <a:rPr lang="en-US" sz="1200" kern="1200" dirty="0" smtClean="0">
                <a:solidFill>
                  <a:schemeClr val="tx1"/>
                </a:solidFill>
                <a:effectLst/>
                <a:latin typeface="+mn-lt"/>
                <a:ea typeface="+mn-ea"/>
                <a:cs typeface="+mn-cs"/>
              </a:rPr>
              <a:t> Green and red were </a:t>
            </a:r>
            <a:r>
              <a:rPr lang="en-US" sz="1200" kern="1200" dirty="0" err="1" smtClean="0">
                <a:solidFill>
                  <a:schemeClr val="tx1"/>
                </a:solidFill>
                <a:effectLst/>
                <a:latin typeface="+mn-lt"/>
                <a:ea typeface="+mn-ea"/>
                <a:cs typeface="+mn-cs"/>
              </a:rPr>
              <a:t>standarized</a:t>
            </a:r>
            <a:r>
              <a:rPr lang="en-US" sz="1200" kern="1200" dirty="0" smtClean="0">
                <a:solidFill>
                  <a:schemeClr val="tx1"/>
                </a:solidFill>
                <a:effectLst/>
                <a:latin typeface="+mn-lt"/>
                <a:ea typeface="+mn-ea"/>
                <a:cs typeface="+mn-cs"/>
              </a:rPr>
              <a:t> as the colors of international railroad signals in the 19th century. The first traffic light, using green and red gas lamps, was erected in 1868 in front of the </a:t>
            </a:r>
            <a:r>
              <a:rPr lang="en-US" sz="1200" u="sng" kern="1200" dirty="0" smtClean="0">
                <a:solidFill>
                  <a:schemeClr val="tx1"/>
                </a:solidFill>
                <a:effectLst/>
                <a:latin typeface="+mn-lt"/>
                <a:ea typeface="+mn-ea"/>
                <a:cs typeface="+mn-cs"/>
                <a:hlinkClick r:id="rId113"/>
              </a:rPr>
              <a:t>Houses of Parliament</a:t>
            </a:r>
            <a:r>
              <a:rPr lang="en-US" sz="1200" kern="1200" dirty="0" smtClean="0">
                <a:solidFill>
                  <a:schemeClr val="tx1"/>
                </a:solidFill>
                <a:effectLst/>
                <a:latin typeface="+mn-lt"/>
                <a:ea typeface="+mn-ea"/>
                <a:cs typeface="+mn-cs"/>
              </a:rPr>
              <a:t> in </a:t>
            </a:r>
            <a:r>
              <a:rPr lang="en-US" sz="1200" u="sng" kern="1200" dirty="0" smtClean="0">
                <a:solidFill>
                  <a:schemeClr val="tx1"/>
                </a:solidFill>
                <a:effectLst/>
                <a:latin typeface="+mn-lt"/>
                <a:ea typeface="+mn-ea"/>
                <a:cs typeface="+mn-cs"/>
                <a:hlinkClick r:id="rId114"/>
              </a:rPr>
              <a:t>London</a:t>
            </a:r>
            <a:r>
              <a:rPr lang="en-US" sz="1200" kern="1200" dirty="0" smtClean="0">
                <a:solidFill>
                  <a:schemeClr val="tx1"/>
                </a:solidFill>
                <a:effectLst/>
                <a:latin typeface="+mn-lt"/>
                <a:ea typeface="+mn-ea"/>
                <a:cs typeface="+mn-cs"/>
              </a:rPr>
              <a:t>. It exploded the following year, injuring the policeman who operated it. In 1912, the first modern electric traffic lights were put up in </a:t>
            </a:r>
            <a:r>
              <a:rPr lang="en-US" sz="1200" u="sng" kern="1200" dirty="0" smtClean="0">
                <a:solidFill>
                  <a:schemeClr val="tx1"/>
                </a:solidFill>
                <a:effectLst/>
                <a:latin typeface="+mn-lt"/>
                <a:ea typeface="+mn-ea"/>
                <a:cs typeface="+mn-cs"/>
                <a:hlinkClick r:id="rId115"/>
              </a:rPr>
              <a:t>Salt Lake City</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16"/>
              </a:rPr>
              <a:t>Utah</a:t>
            </a:r>
            <a:r>
              <a:rPr lang="en-US" sz="1200" kern="1200" dirty="0" smtClean="0">
                <a:solidFill>
                  <a:schemeClr val="tx1"/>
                </a:solidFill>
                <a:effectLst/>
                <a:latin typeface="+mn-lt"/>
                <a:ea typeface="+mn-ea"/>
                <a:cs typeface="+mn-cs"/>
              </a:rPr>
              <a:t>. Red was chosen largely because of its high visibility, and its association with danger, while green was chosen largely because it could not be mistaken for red. Today green lights universally signal that a system is turned on and working as it should.</a:t>
            </a:r>
          </a:p>
          <a:p>
            <a:r>
              <a:rPr lang="en-US" sz="1200" b="1" kern="1200" dirty="0" smtClean="0">
                <a:solidFill>
                  <a:schemeClr val="tx1"/>
                </a:solidFill>
                <a:effectLst/>
                <a:latin typeface="+mn-lt"/>
                <a:ea typeface="+mn-ea"/>
                <a:cs typeface="+mn-cs"/>
              </a:rPr>
              <a:t>Social status, prosperity and the dollar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in Europe and the United States is sometimes associated with status and prosperity. From the Middle Ages to the 19th century it was often worn by bankers, merchants country gentlemen and others who were wealthy but not members of the nobility. The benches in the </a:t>
            </a:r>
            <a:r>
              <a:rPr lang="en-US" sz="1200" u="sng" kern="1200" dirty="0" smtClean="0">
                <a:solidFill>
                  <a:schemeClr val="tx1"/>
                </a:solidFill>
                <a:effectLst/>
                <a:latin typeface="+mn-lt"/>
                <a:ea typeface="+mn-ea"/>
                <a:cs typeface="+mn-cs"/>
                <a:hlinkClick r:id="rId117"/>
              </a:rPr>
              <a:t>House of Commons of the United Kingdom</a:t>
            </a:r>
            <a:r>
              <a:rPr lang="en-US" sz="1200" kern="1200" dirty="0" smtClean="0">
                <a:solidFill>
                  <a:schemeClr val="tx1"/>
                </a:solidFill>
                <a:effectLst/>
                <a:latin typeface="+mn-lt"/>
                <a:ea typeface="+mn-ea"/>
                <a:cs typeface="+mn-cs"/>
              </a:rPr>
              <a:t>, where the landed gentry sat, are colored green.</a:t>
            </a:r>
          </a:p>
          <a:p>
            <a:r>
              <a:rPr lang="en-US" sz="1200" kern="1200" dirty="0" smtClean="0">
                <a:solidFill>
                  <a:schemeClr val="tx1"/>
                </a:solidFill>
                <a:effectLst/>
                <a:latin typeface="+mn-lt"/>
                <a:ea typeface="+mn-ea"/>
                <a:cs typeface="+mn-cs"/>
              </a:rPr>
              <a:t>In the United States green was connected with the dollar bill. Since 1861, the reverse side of the dollar bill has been green. Green was originally chosen because it deterred counterfeiters, who tried to use early camera equipment to duplicate banknotes. Also, since the banknotes were thin, the green on the back did not show through and muddle the pictures on the front of the banknote. Green continues to be used because the public now associates it with a strong and stable currency.</a:t>
            </a:r>
            <a:r>
              <a:rPr lang="en-US" sz="1200" u="sng" kern="1200" baseline="30000" dirty="0" smtClean="0">
                <a:solidFill>
                  <a:schemeClr val="tx1"/>
                </a:solidFill>
                <a:effectLst/>
                <a:latin typeface="+mn-lt"/>
                <a:ea typeface="+mn-ea"/>
                <a:cs typeface="+mn-cs"/>
                <a:hlinkClick r:id="rId6"/>
              </a:rPr>
              <a:t>[80]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on flags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18"/>
              </a:rPr>
              <a:t>flag of Italy</a:t>
            </a:r>
            <a:r>
              <a:rPr lang="en-US" sz="1200" kern="1200" dirty="0" smtClean="0">
                <a:solidFill>
                  <a:schemeClr val="tx1"/>
                </a:solidFill>
                <a:effectLst/>
                <a:latin typeface="+mn-lt"/>
                <a:ea typeface="+mn-ea"/>
                <a:cs typeface="+mn-cs"/>
              </a:rPr>
              <a:t> (1797) was modeled after the French tricolor. It was originally the flag of the </a:t>
            </a:r>
            <a:r>
              <a:rPr lang="en-US" sz="1200" u="sng" kern="1200" dirty="0" smtClean="0">
                <a:solidFill>
                  <a:schemeClr val="tx1"/>
                </a:solidFill>
                <a:effectLst/>
                <a:latin typeface="+mn-lt"/>
                <a:ea typeface="+mn-ea"/>
                <a:cs typeface="+mn-cs"/>
                <a:hlinkClick r:id="rId119"/>
              </a:rPr>
              <a:t>Cisalpine Republic</a:t>
            </a:r>
            <a:r>
              <a:rPr lang="en-US" sz="1200" kern="1200" dirty="0" smtClean="0">
                <a:solidFill>
                  <a:schemeClr val="tx1"/>
                </a:solidFill>
                <a:effectLst/>
                <a:latin typeface="+mn-lt"/>
                <a:ea typeface="+mn-ea"/>
                <a:cs typeface="+mn-cs"/>
              </a:rPr>
              <a:t>, whose capital was </a:t>
            </a:r>
            <a:r>
              <a:rPr lang="en-US" sz="1200" u="sng" kern="1200" dirty="0" smtClean="0">
                <a:solidFill>
                  <a:schemeClr val="tx1"/>
                </a:solidFill>
                <a:effectLst/>
                <a:latin typeface="+mn-lt"/>
                <a:ea typeface="+mn-ea"/>
                <a:cs typeface="+mn-cs"/>
                <a:hlinkClick r:id="rId120"/>
              </a:rPr>
              <a:t>Milan</a:t>
            </a:r>
            <a:r>
              <a:rPr lang="en-US" sz="1200" kern="1200" dirty="0" smtClean="0">
                <a:solidFill>
                  <a:schemeClr val="tx1"/>
                </a:solidFill>
                <a:effectLst/>
                <a:latin typeface="+mn-lt"/>
                <a:ea typeface="+mn-ea"/>
                <a:cs typeface="+mn-cs"/>
              </a:rPr>
              <a:t>; red and white were the colors of Milan, and green was the color of the military uniforms of the army of the Cisalpine Republic. Other versions say it is the color of the Italian landscape, or symbolizes hope.</a:t>
            </a:r>
            <a:r>
              <a:rPr lang="en-US" sz="1200" u="sng" kern="1200" baseline="30000" dirty="0" smtClean="0">
                <a:solidFill>
                  <a:schemeClr val="tx1"/>
                </a:solidFill>
                <a:effectLst/>
                <a:latin typeface="+mn-lt"/>
                <a:ea typeface="+mn-ea"/>
                <a:cs typeface="+mn-cs"/>
                <a:hlinkClick r:id="rId6"/>
              </a:rPr>
              <a:t>[81]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1"/>
              </a:rPr>
              <a:t>flag of Brazil</a:t>
            </a:r>
            <a:r>
              <a:rPr lang="en-US" sz="1200" kern="1200" dirty="0" smtClean="0">
                <a:solidFill>
                  <a:schemeClr val="tx1"/>
                </a:solidFill>
                <a:effectLst/>
                <a:latin typeface="+mn-lt"/>
                <a:ea typeface="+mn-ea"/>
                <a:cs typeface="+mn-cs"/>
              </a:rPr>
              <a:t> has a green field adapted from the flag of the </a:t>
            </a:r>
            <a:r>
              <a:rPr lang="en-US" sz="1200" u="sng" kern="1200" dirty="0" smtClean="0">
                <a:solidFill>
                  <a:schemeClr val="tx1"/>
                </a:solidFill>
                <a:effectLst/>
                <a:latin typeface="+mn-lt"/>
                <a:ea typeface="+mn-ea"/>
                <a:cs typeface="+mn-cs"/>
                <a:hlinkClick r:id="rId122"/>
              </a:rPr>
              <a:t>Empire of Brazil</a:t>
            </a:r>
            <a:r>
              <a:rPr lang="en-US" sz="1200" kern="1200" dirty="0" smtClean="0">
                <a:solidFill>
                  <a:schemeClr val="tx1"/>
                </a:solidFill>
                <a:effectLst/>
                <a:latin typeface="+mn-lt"/>
                <a:ea typeface="+mn-ea"/>
                <a:cs typeface="+mn-cs"/>
              </a:rPr>
              <a:t>. The green represented the royal family.</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3"/>
              </a:rPr>
              <a:t>flag of India</a:t>
            </a:r>
            <a:r>
              <a:rPr lang="en-US" sz="1200" kern="1200" dirty="0" smtClean="0">
                <a:solidFill>
                  <a:schemeClr val="tx1"/>
                </a:solidFill>
                <a:effectLst/>
                <a:latin typeface="+mn-lt"/>
                <a:ea typeface="+mn-ea"/>
                <a:cs typeface="+mn-cs"/>
              </a:rPr>
              <a:t> was inspired by an earlier flag of the independence movement of </a:t>
            </a:r>
            <a:r>
              <a:rPr lang="en-US" sz="1200" u="sng" kern="1200" dirty="0" smtClean="0">
                <a:solidFill>
                  <a:schemeClr val="tx1"/>
                </a:solidFill>
                <a:effectLst/>
                <a:latin typeface="+mn-lt"/>
                <a:ea typeface="+mn-ea"/>
                <a:cs typeface="+mn-cs"/>
                <a:hlinkClick r:id="rId124"/>
              </a:rPr>
              <a:t>Gandhi</a:t>
            </a:r>
            <a:r>
              <a:rPr lang="en-US" sz="1200" kern="1200" dirty="0" smtClean="0">
                <a:solidFill>
                  <a:schemeClr val="tx1"/>
                </a:solidFill>
                <a:effectLst/>
                <a:latin typeface="+mn-lt"/>
                <a:ea typeface="+mn-ea"/>
                <a:cs typeface="+mn-cs"/>
              </a:rPr>
              <a:t>, which had a red band for Hinduism and a green band representing Islam, the second largest religion in India.</a:t>
            </a:r>
            <a:r>
              <a:rPr lang="en-US" sz="1200" u="sng" kern="1200" baseline="30000" dirty="0" smtClean="0">
                <a:solidFill>
                  <a:schemeClr val="tx1"/>
                </a:solidFill>
                <a:effectLst/>
                <a:latin typeface="+mn-lt"/>
                <a:ea typeface="+mn-ea"/>
                <a:cs typeface="+mn-cs"/>
                <a:hlinkClick r:id="rId6"/>
              </a:rPr>
              <a:t>[82]</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5"/>
              </a:rPr>
              <a:t>flag of Pakistan</a:t>
            </a:r>
            <a:r>
              <a:rPr lang="en-US" sz="1200" kern="1200" dirty="0" smtClean="0">
                <a:solidFill>
                  <a:schemeClr val="tx1"/>
                </a:solidFill>
                <a:effectLst/>
                <a:latin typeface="+mn-lt"/>
                <a:ea typeface="+mn-ea"/>
                <a:cs typeface="+mn-cs"/>
              </a:rPr>
              <a:t> symbolizes </a:t>
            </a:r>
            <a:r>
              <a:rPr lang="en-US" sz="1200" u="sng" kern="1200" dirty="0" smtClean="0">
                <a:solidFill>
                  <a:schemeClr val="tx1"/>
                </a:solidFill>
                <a:effectLst/>
                <a:latin typeface="+mn-lt"/>
                <a:ea typeface="+mn-ea"/>
                <a:cs typeface="+mn-cs"/>
                <a:hlinkClick r:id="rId126"/>
              </a:rPr>
              <a:t>Pakistan</a:t>
            </a:r>
            <a:r>
              <a:rPr lang="en-US" sz="1200" kern="1200" dirty="0" smtClean="0">
                <a:solidFill>
                  <a:schemeClr val="tx1"/>
                </a:solidFill>
                <a:effectLst/>
                <a:latin typeface="+mn-lt"/>
                <a:ea typeface="+mn-ea"/>
                <a:cs typeface="+mn-cs"/>
              </a:rPr>
              <a:t>'s commitment to Islam and equal rights of religious minorities where the larger portion (3:2 ratio) of flag is dark green representing Muslim majority (98% of total population) while a white vertical bar (3:1 ratio) at the mast representing equal rights for religious minorities and minority religions in country. The crescent and star symbolizes progress and bright future respectively.</a:t>
            </a:r>
          </a:p>
          <a:p>
            <a:r>
              <a:rPr lang="en-US" sz="1200" kern="1200" dirty="0" smtClean="0">
                <a:solidFill>
                  <a:schemeClr val="tx1"/>
                </a:solidFill>
                <a:effectLst/>
                <a:latin typeface="+mn-lt"/>
                <a:ea typeface="+mn-ea"/>
                <a:cs typeface="+mn-cs"/>
              </a:rPr>
              <a:t>Green is a symbol of </a:t>
            </a:r>
            <a:r>
              <a:rPr lang="en-US" sz="1200" u="sng" kern="1200" dirty="0" smtClean="0">
                <a:solidFill>
                  <a:schemeClr val="tx1"/>
                </a:solidFill>
                <a:effectLst/>
                <a:latin typeface="+mn-lt"/>
                <a:ea typeface="+mn-ea"/>
                <a:cs typeface="+mn-cs"/>
                <a:hlinkClick r:id="rId127"/>
              </a:rPr>
              <a:t>Ireland</a:t>
            </a:r>
            <a:r>
              <a:rPr lang="en-US" sz="1200" kern="1200" dirty="0" smtClean="0">
                <a:solidFill>
                  <a:schemeClr val="tx1"/>
                </a:solidFill>
                <a:effectLst/>
                <a:latin typeface="+mn-lt"/>
                <a:ea typeface="+mn-ea"/>
                <a:cs typeface="+mn-cs"/>
              </a:rPr>
              <a:t>, which is often referred to as the "Emerald Isle". The color is particularly identified with the </a:t>
            </a:r>
            <a:r>
              <a:rPr lang="en-US" sz="1200" u="sng" kern="1200" dirty="0" smtClean="0">
                <a:solidFill>
                  <a:schemeClr val="tx1"/>
                </a:solidFill>
                <a:effectLst/>
                <a:latin typeface="+mn-lt"/>
                <a:ea typeface="+mn-ea"/>
                <a:cs typeface="+mn-cs"/>
                <a:hlinkClick r:id="rId128"/>
              </a:rPr>
              <a:t>republican</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29"/>
              </a:rPr>
              <a:t>nationalist</a:t>
            </a:r>
            <a:r>
              <a:rPr lang="en-US" sz="1200" kern="1200" dirty="0" smtClean="0">
                <a:solidFill>
                  <a:schemeClr val="tx1"/>
                </a:solidFill>
                <a:effectLst/>
                <a:latin typeface="+mn-lt"/>
                <a:ea typeface="+mn-ea"/>
                <a:cs typeface="+mn-cs"/>
              </a:rPr>
              <a:t> traditions in modern times. It is used this way on the flag of the </a:t>
            </a:r>
            <a:r>
              <a:rPr lang="en-US" sz="1200" u="sng" kern="1200" dirty="0" smtClean="0">
                <a:solidFill>
                  <a:schemeClr val="tx1"/>
                </a:solidFill>
                <a:effectLst/>
                <a:latin typeface="+mn-lt"/>
                <a:ea typeface="+mn-ea"/>
                <a:cs typeface="+mn-cs"/>
                <a:hlinkClick r:id="rId130"/>
              </a:rPr>
              <a:t>Republic of Ireland</a:t>
            </a:r>
            <a:r>
              <a:rPr lang="en-US" sz="1200" kern="1200" dirty="0" smtClean="0">
                <a:solidFill>
                  <a:schemeClr val="tx1"/>
                </a:solidFill>
                <a:effectLst/>
                <a:latin typeface="+mn-lt"/>
                <a:ea typeface="+mn-ea"/>
                <a:cs typeface="+mn-cs"/>
              </a:rPr>
              <a:t>, in balance with </a:t>
            </a:r>
            <a:r>
              <a:rPr lang="en-US" sz="1200" u="sng" kern="1200" dirty="0" smtClean="0">
                <a:solidFill>
                  <a:schemeClr val="tx1"/>
                </a:solidFill>
                <a:effectLst/>
                <a:latin typeface="+mn-lt"/>
                <a:ea typeface="+mn-ea"/>
                <a:cs typeface="+mn-cs"/>
                <a:hlinkClick r:id="rId131"/>
              </a:rPr>
              <a:t>white</a:t>
            </a:r>
            <a:r>
              <a:rPr lang="en-US" sz="1200" kern="1200" dirty="0" smtClean="0">
                <a:solidFill>
                  <a:schemeClr val="tx1"/>
                </a:solidFill>
                <a:effectLst/>
                <a:latin typeface="+mn-lt"/>
                <a:ea typeface="+mn-ea"/>
                <a:cs typeface="+mn-cs"/>
              </a:rPr>
              <a:t> and the Protestant </a:t>
            </a:r>
            <a:r>
              <a:rPr lang="en-US" sz="1200" u="sng" kern="1200" dirty="0" smtClean="0">
                <a:solidFill>
                  <a:schemeClr val="tx1"/>
                </a:solidFill>
                <a:effectLst/>
                <a:latin typeface="+mn-lt"/>
                <a:ea typeface="+mn-ea"/>
                <a:cs typeface="+mn-cs"/>
                <a:hlinkClick r:id="rId132"/>
              </a:rPr>
              <a:t>orange</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[90]</a:t>
            </a:r>
            <a:r>
              <a:rPr lang="en-US" sz="1200" kern="1200" dirty="0" smtClean="0">
                <a:solidFill>
                  <a:schemeClr val="tx1"/>
                </a:solidFill>
                <a:effectLst/>
                <a:latin typeface="+mn-lt"/>
                <a:ea typeface="+mn-ea"/>
                <a:cs typeface="+mn-cs"/>
              </a:rPr>
              <a:t> Green is a strong trend in the Irish holiday </a:t>
            </a:r>
            <a:r>
              <a:rPr lang="en-US" sz="1200" u="sng" kern="1200" dirty="0" smtClean="0">
                <a:solidFill>
                  <a:schemeClr val="tx1"/>
                </a:solidFill>
                <a:effectLst/>
                <a:latin typeface="+mn-lt"/>
                <a:ea typeface="+mn-ea"/>
                <a:cs typeface="+mn-cs"/>
                <a:hlinkClick r:id="rId133"/>
              </a:rPr>
              <a:t>St. Patrick's Day</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[91]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18"/>
              </a:rPr>
              <a:t>flag of Italy</a:t>
            </a:r>
            <a:r>
              <a:rPr lang="en-US" sz="1200" kern="1200" dirty="0" smtClean="0">
                <a:solidFill>
                  <a:schemeClr val="tx1"/>
                </a:solidFill>
                <a:effectLst/>
                <a:latin typeface="+mn-lt"/>
                <a:ea typeface="+mn-ea"/>
                <a:cs typeface="+mn-cs"/>
              </a:rPr>
              <a:t> (1797) was modeled after the flag of France. It was originally the flag of the </a:t>
            </a:r>
            <a:r>
              <a:rPr lang="en-US" sz="1200" u="sng" kern="1200" dirty="0" smtClean="0">
                <a:solidFill>
                  <a:schemeClr val="tx1"/>
                </a:solidFill>
                <a:effectLst/>
                <a:latin typeface="+mn-lt"/>
                <a:ea typeface="+mn-ea"/>
                <a:cs typeface="+mn-cs"/>
                <a:hlinkClick r:id="rId119"/>
              </a:rPr>
              <a:t>Cisalpine Republic</a:t>
            </a:r>
            <a:r>
              <a:rPr lang="en-US" sz="1200" kern="1200" dirty="0" smtClean="0">
                <a:solidFill>
                  <a:schemeClr val="tx1"/>
                </a:solidFill>
                <a:effectLst/>
                <a:latin typeface="+mn-lt"/>
                <a:ea typeface="+mn-ea"/>
                <a:cs typeface="+mn-cs"/>
              </a:rPr>
              <a:t>, and the green came from the uniforms of the army of Milan.</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1"/>
              </a:rPr>
              <a:t>flag of Brazil</a:t>
            </a:r>
            <a:r>
              <a:rPr lang="en-US" sz="1200" kern="1200" dirty="0" smtClean="0">
                <a:solidFill>
                  <a:schemeClr val="tx1"/>
                </a:solidFill>
                <a:effectLst/>
                <a:latin typeface="+mn-lt"/>
                <a:ea typeface="+mn-ea"/>
                <a:cs typeface="+mn-cs"/>
              </a:rPr>
              <a:t> (1889). The green color was inherited from the flag of the Empire of Brazil, where it represented the colors of the </a:t>
            </a:r>
            <a:r>
              <a:rPr lang="en-US" sz="1200" u="sng" kern="1200" dirty="0" smtClean="0">
                <a:solidFill>
                  <a:schemeClr val="tx1"/>
                </a:solidFill>
                <a:effectLst/>
                <a:latin typeface="+mn-lt"/>
                <a:ea typeface="+mn-ea"/>
                <a:cs typeface="+mn-cs"/>
                <a:hlinkClick r:id="rId134"/>
              </a:rPr>
              <a:t>House of Braganza</a:t>
            </a:r>
            <a:r>
              <a:rPr lang="en-US" sz="1200" kern="1200" dirty="0" smtClean="0">
                <a:solidFill>
                  <a:schemeClr val="tx1"/>
                </a:solidFill>
                <a:effectLst/>
                <a:latin typeface="+mn-lt"/>
                <a:ea typeface="+mn-ea"/>
                <a:cs typeface="+mn-cs"/>
              </a:rPr>
              <a:t> and the </a:t>
            </a:r>
            <a:r>
              <a:rPr lang="en-US" sz="1200" u="sng" kern="1200" dirty="0" smtClean="0">
                <a:solidFill>
                  <a:schemeClr val="tx1"/>
                </a:solidFill>
                <a:effectLst/>
                <a:latin typeface="+mn-lt"/>
                <a:ea typeface="+mn-ea"/>
                <a:cs typeface="+mn-cs"/>
                <a:hlinkClick r:id="rId135"/>
              </a:rPr>
              <a:t>House of Habsburg</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36"/>
              </a:rPr>
              <a:t>flag of Ireland</a:t>
            </a:r>
            <a:r>
              <a:rPr lang="en-US" sz="1200" kern="1200" dirty="0" smtClean="0">
                <a:solidFill>
                  <a:schemeClr val="tx1"/>
                </a:solidFill>
                <a:effectLst/>
                <a:latin typeface="+mn-lt"/>
                <a:ea typeface="+mn-ea"/>
                <a:cs typeface="+mn-cs"/>
              </a:rPr>
              <a:t> (1919). The green represents the culture and traditions of </a:t>
            </a:r>
            <a:r>
              <a:rPr lang="en-US" sz="1200" u="sng" kern="1200" dirty="0" smtClean="0">
                <a:solidFill>
                  <a:schemeClr val="tx1"/>
                </a:solidFill>
                <a:effectLst/>
                <a:latin typeface="+mn-lt"/>
                <a:ea typeface="+mn-ea"/>
                <a:cs typeface="+mn-cs"/>
                <a:hlinkClick r:id="rId137"/>
              </a:rPr>
              <a:t>Gaelic Ireland</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[92][93]</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3"/>
              </a:rPr>
              <a:t>flag of India</a:t>
            </a:r>
            <a:r>
              <a:rPr lang="en-US" sz="1200" kern="1200" dirty="0" smtClean="0">
                <a:solidFill>
                  <a:schemeClr val="tx1"/>
                </a:solidFill>
                <a:effectLst/>
                <a:latin typeface="+mn-lt"/>
                <a:ea typeface="+mn-ea"/>
                <a:cs typeface="+mn-cs"/>
              </a:rPr>
              <a:t> (1947). The green has been said at different times to represent the Muslim community of India, hope, or prosperity.</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38"/>
              </a:rPr>
              <a:t>Flag of Saudi Arabia</a:t>
            </a:r>
            <a:r>
              <a:rPr lang="en-US" sz="1200" kern="1200" dirty="0" smtClean="0">
                <a:solidFill>
                  <a:schemeClr val="tx1"/>
                </a:solidFill>
                <a:effectLst/>
                <a:latin typeface="+mn-lt"/>
                <a:ea typeface="+mn-ea"/>
                <a:cs typeface="+mn-cs"/>
              </a:rPr>
              <a:t> (1973) has the green color of </a:t>
            </a:r>
            <a:r>
              <a:rPr lang="en-US" sz="1200" u="sng" kern="1200" dirty="0" smtClean="0">
                <a:solidFill>
                  <a:schemeClr val="tx1"/>
                </a:solidFill>
                <a:effectLst/>
                <a:latin typeface="+mn-lt"/>
                <a:ea typeface="+mn-ea"/>
                <a:cs typeface="+mn-cs"/>
                <a:hlinkClick r:id="rId139"/>
              </a:rPr>
              <a:t>Islam</a:t>
            </a:r>
            <a:r>
              <a:rPr lang="en-US" sz="1200" kern="1200" dirty="0" smtClean="0">
                <a:solidFill>
                  <a:schemeClr val="tx1"/>
                </a:solidFill>
                <a:effectLst/>
                <a:latin typeface="+mn-lt"/>
                <a:ea typeface="+mn-ea"/>
                <a:cs typeface="+mn-cs"/>
              </a:rPr>
              <a:t>. The inscription in Arabic says: There is no God but Allah, and Mohammed is his Prophet,"</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40"/>
              </a:rPr>
              <a:t>flag of South Africa</a:t>
            </a:r>
            <a:r>
              <a:rPr lang="en-US" sz="1200" kern="1200" dirty="0" smtClean="0">
                <a:solidFill>
                  <a:schemeClr val="tx1"/>
                </a:solidFill>
                <a:effectLst/>
                <a:latin typeface="+mn-lt"/>
                <a:ea typeface="+mn-ea"/>
                <a:cs typeface="+mn-cs"/>
              </a:rPr>
              <a:t> (1994) includes green, yellow and black, the colors of the </a:t>
            </a:r>
            <a:r>
              <a:rPr lang="en-US" sz="1200" u="sng" kern="1200" dirty="0" smtClean="0">
                <a:solidFill>
                  <a:schemeClr val="tx1"/>
                </a:solidFill>
                <a:effectLst/>
                <a:latin typeface="+mn-lt"/>
                <a:ea typeface="+mn-ea"/>
                <a:cs typeface="+mn-cs"/>
                <a:hlinkClick r:id="rId141"/>
              </a:rPr>
              <a:t>African National Congress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former </a:t>
            </a:r>
            <a:r>
              <a:rPr lang="en-US" sz="1200" u="sng" kern="1200" dirty="0" smtClean="0">
                <a:solidFill>
                  <a:schemeClr val="tx1"/>
                </a:solidFill>
                <a:effectLst/>
                <a:latin typeface="+mn-lt"/>
                <a:ea typeface="+mn-ea"/>
                <a:cs typeface="+mn-cs"/>
                <a:hlinkClick r:id="rId142"/>
              </a:rPr>
              <a:t>flag of Libya</a:t>
            </a:r>
            <a:r>
              <a:rPr lang="en-US" sz="1200" kern="1200" dirty="0" smtClean="0">
                <a:solidFill>
                  <a:schemeClr val="tx1"/>
                </a:solidFill>
                <a:effectLst/>
                <a:latin typeface="+mn-lt"/>
                <a:ea typeface="+mn-ea"/>
                <a:cs typeface="+mn-cs"/>
              </a:rPr>
              <a:t> (1977-2011) was the only monochromatic flag in the world, with no design or details.</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43"/>
              </a:rPr>
              <a:t>flag of Nigeria</a:t>
            </a:r>
            <a:r>
              <a:rPr lang="en-US" sz="1200" kern="1200" dirty="0" smtClean="0">
                <a:solidFill>
                  <a:schemeClr val="tx1"/>
                </a:solidFill>
                <a:effectLst/>
                <a:latin typeface="+mn-lt"/>
                <a:ea typeface="+mn-ea"/>
                <a:cs typeface="+mn-cs"/>
              </a:rPr>
              <a:t> (1960). The green represents the forests and natural wealth of the country.</a:t>
            </a:r>
          </a:p>
          <a:p>
            <a:r>
              <a:rPr lang="en-US" sz="1200" kern="1200" dirty="0" smtClean="0">
                <a:solidFill>
                  <a:schemeClr val="tx1"/>
                </a:solidFill>
                <a:effectLst/>
                <a:latin typeface="+mn-lt"/>
                <a:ea typeface="+mn-ea"/>
                <a:cs typeface="+mn-cs"/>
              </a:rPr>
              <a:t>The </a:t>
            </a:r>
            <a:r>
              <a:rPr lang="en-US" sz="1200" u="sng" kern="1200" dirty="0" smtClean="0">
                <a:solidFill>
                  <a:schemeClr val="tx1"/>
                </a:solidFill>
                <a:effectLst/>
                <a:latin typeface="+mn-lt"/>
                <a:ea typeface="+mn-ea"/>
                <a:cs typeface="+mn-cs"/>
                <a:hlinkClick r:id="rId125"/>
              </a:rPr>
              <a:t>flag of Pakistan</a:t>
            </a:r>
            <a:r>
              <a:rPr lang="en-US" sz="1200" kern="1200" dirty="0" smtClean="0">
                <a:solidFill>
                  <a:schemeClr val="tx1"/>
                </a:solidFill>
                <a:effectLst/>
                <a:latin typeface="+mn-lt"/>
                <a:ea typeface="+mn-ea"/>
                <a:cs typeface="+mn-cs"/>
              </a:rPr>
              <a:t> (1947). The green part represent the Muslim majority of the country.</a:t>
            </a:r>
          </a:p>
          <a:p>
            <a:r>
              <a:rPr lang="en-US" sz="1200" b="1" kern="1200" dirty="0" smtClean="0">
                <a:solidFill>
                  <a:schemeClr val="tx1"/>
                </a:solidFill>
                <a:effectLst/>
                <a:latin typeface="+mn-lt"/>
                <a:ea typeface="+mn-ea"/>
                <a:cs typeface="+mn-cs"/>
              </a:rPr>
              <a:t>Green in politics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recorded green party was a political faction in </a:t>
            </a:r>
            <a:r>
              <a:rPr lang="en-US" sz="1200" u="sng" kern="1200" dirty="0" smtClean="0">
                <a:solidFill>
                  <a:schemeClr val="tx1"/>
                </a:solidFill>
                <a:effectLst/>
                <a:latin typeface="+mn-lt"/>
                <a:ea typeface="+mn-ea"/>
                <a:cs typeface="+mn-cs"/>
                <a:hlinkClick r:id="rId144"/>
              </a:rPr>
              <a:t>Constantinople</a:t>
            </a:r>
            <a:r>
              <a:rPr lang="en-US" sz="1200" kern="1200" dirty="0" smtClean="0">
                <a:solidFill>
                  <a:schemeClr val="tx1"/>
                </a:solidFill>
                <a:effectLst/>
                <a:latin typeface="+mn-lt"/>
                <a:ea typeface="+mn-ea"/>
                <a:cs typeface="+mn-cs"/>
              </a:rPr>
              <a:t> during the 6th century </a:t>
            </a:r>
            <a:r>
              <a:rPr lang="en-US" sz="1200" u="sng" kern="1200" dirty="0" smtClean="0">
                <a:solidFill>
                  <a:schemeClr val="tx1"/>
                </a:solidFill>
                <a:effectLst/>
                <a:latin typeface="+mn-lt"/>
                <a:ea typeface="+mn-ea"/>
                <a:cs typeface="+mn-cs"/>
                <a:hlinkClick r:id="rId145"/>
              </a:rPr>
              <a:t>Byzantine Empire</a:t>
            </a:r>
            <a:r>
              <a:rPr lang="en-US" sz="1200" kern="1200" dirty="0" smtClean="0">
                <a:solidFill>
                  <a:schemeClr val="tx1"/>
                </a:solidFill>
                <a:effectLst/>
                <a:latin typeface="+mn-lt"/>
                <a:ea typeface="+mn-ea"/>
                <a:cs typeface="+mn-cs"/>
              </a:rPr>
              <a:t>. which took its name from a popular </a:t>
            </a:r>
            <a:r>
              <a:rPr lang="en-US" sz="1200" u="sng" kern="1200" dirty="0" smtClean="0">
                <a:solidFill>
                  <a:schemeClr val="tx1"/>
                </a:solidFill>
                <a:effectLst/>
                <a:latin typeface="+mn-lt"/>
                <a:ea typeface="+mn-ea"/>
                <a:cs typeface="+mn-cs"/>
                <a:hlinkClick r:id="rId146"/>
              </a:rPr>
              <a:t>chariot racing</a:t>
            </a:r>
            <a:r>
              <a:rPr lang="en-US" sz="1200" kern="1200" dirty="0" smtClean="0">
                <a:solidFill>
                  <a:schemeClr val="tx1"/>
                </a:solidFill>
                <a:effectLst/>
                <a:latin typeface="+mn-lt"/>
                <a:ea typeface="+mn-ea"/>
                <a:cs typeface="+mn-cs"/>
              </a:rPr>
              <a:t> team. They were bitter opponents of the blue faction, which supported Emperor </a:t>
            </a:r>
            <a:r>
              <a:rPr lang="en-US" sz="1200" u="sng" kern="1200" dirty="0" smtClean="0">
                <a:solidFill>
                  <a:schemeClr val="tx1"/>
                </a:solidFill>
                <a:effectLst/>
                <a:latin typeface="+mn-lt"/>
                <a:ea typeface="+mn-ea"/>
                <a:cs typeface="+mn-cs"/>
                <a:hlinkClick r:id="rId147"/>
              </a:rPr>
              <a:t>Justinian I</a:t>
            </a:r>
            <a:r>
              <a:rPr lang="en-US" sz="1200" kern="1200" dirty="0" smtClean="0">
                <a:solidFill>
                  <a:schemeClr val="tx1"/>
                </a:solidFill>
                <a:effectLst/>
                <a:latin typeface="+mn-lt"/>
                <a:ea typeface="+mn-ea"/>
                <a:cs typeface="+mn-cs"/>
              </a:rPr>
              <a:t> and which had its own chariot racing team. In 532 AD rioting between the factions began after one race, which led to the massacre of green supporters and the destruction of much of the center of Constantinople.</a:t>
            </a:r>
            <a:r>
              <a:rPr lang="en-US" sz="1200" u="sng" kern="1200" baseline="30000" dirty="0" smtClean="0">
                <a:solidFill>
                  <a:schemeClr val="tx1"/>
                </a:solidFill>
                <a:effectLst/>
                <a:latin typeface="+mn-lt"/>
                <a:ea typeface="+mn-ea"/>
                <a:cs typeface="+mn-cs"/>
                <a:hlinkClick r:id="rId6"/>
              </a:rPr>
              <a:t>[94]</a:t>
            </a:r>
            <a:r>
              <a:rPr lang="en-US" sz="1200" kern="1200" dirty="0" smtClean="0">
                <a:solidFill>
                  <a:schemeClr val="tx1"/>
                </a:solidFill>
                <a:effectLst/>
                <a:latin typeface="+mn-lt"/>
                <a:ea typeface="+mn-ea"/>
                <a:cs typeface="+mn-cs"/>
              </a:rPr>
              <a:t> (See </a:t>
            </a:r>
            <a:r>
              <a:rPr lang="en-US" sz="1200" u="sng" kern="1200" dirty="0" err="1" smtClean="0">
                <a:solidFill>
                  <a:schemeClr val="tx1"/>
                </a:solidFill>
                <a:effectLst/>
                <a:latin typeface="+mn-lt"/>
                <a:ea typeface="+mn-ea"/>
                <a:cs typeface="+mn-cs"/>
                <a:hlinkClick r:id="rId148"/>
              </a:rPr>
              <a:t>Nika</a:t>
            </a:r>
            <a:r>
              <a:rPr lang="en-US" sz="1200" u="sng" kern="1200" dirty="0" smtClean="0">
                <a:solidFill>
                  <a:schemeClr val="tx1"/>
                </a:solidFill>
                <a:effectLst/>
                <a:latin typeface="+mn-lt"/>
                <a:ea typeface="+mn-ea"/>
                <a:cs typeface="+mn-cs"/>
                <a:hlinkClick r:id="rId148"/>
              </a:rPr>
              <a:t> Riots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Green was the traditional color of </a:t>
            </a:r>
            <a:r>
              <a:rPr lang="en-US" sz="1200" u="sng" kern="1200" dirty="0" smtClean="0">
                <a:solidFill>
                  <a:schemeClr val="tx1"/>
                </a:solidFill>
                <a:effectLst/>
                <a:latin typeface="+mn-lt"/>
                <a:ea typeface="+mn-ea"/>
                <a:cs typeface="+mn-cs"/>
                <a:hlinkClick r:id="rId149"/>
              </a:rPr>
              <a:t>Irish nationalism</a:t>
            </a:r>
            <a:r>
              <a:rPr lang="en-US" sz="1200" kern="1200" dirty="0" smtClean="0">
                <a:solidFill>
                  <a:schemeClr val="tx1"/>
                </a:solidFill>
                <a:effectLst/>
                <a:latin typeface="+mn-lt"/>
                <a:ea typeface="+mn-ea"/>
                <a:cs typeface="+mn-cs"/>
              </a:rPr>
              <a:t>, beginning in the 17th century. The green harp flag, with a traditional </a:t>
            </a:r>
            <a:r>
              <a:rPr lang="en-US" sz="1200" u="sng" kern="1200" dirty="0" err="1" smtClean="0">
                <a:solidFill>
                  <a:schemeClr val="tx1"/>
                </a:solidFill>
                <a:effectLst/>
                <a:latin typeface="+mn-lt"/>
                <a:ea typeface="+mn-ea"/>
                <a:cs typeface="+mn-cs"/>
                <a:hlinkClick r:id="rId150"/>
              </a:rPr>
              <a:t>gaelic</a:t>
            </a:r>
            <a:r>
              <a:rPr lang="en-US" sz="1200" u="sng" kern="1200" dirty="0" smtClean="0">
                <a:solidFill>
                  <a:schemeClr val="tx1"/>
                </a:solidFill>
                <a:effectLst/>
                <a:latin typeface="+mn-lt"/>
                <a:ea typeface="+mn-ea"/>
                <a:cs typeface="+mn-cs"/>
                <a:hlinkClick r:id="rId150"/>
              </a:rPr>
              <a:t> harp</a:t>
            </a:r>
            <a:r>
              <a:rPr lang="en-US" sz="1200" kern="1200" dirty="0" smtClean="0">
                <a:solidFill>
                  <a:schemeClr val="tx1"/>
                </a:solidFill>
                <a:effectLst/>
                <a:latin typeface="+mn-lt"/>
                <a:ea typeface="+mn-ea"/>
                <a:cs typeface="+mn-cs"/>
              </a:rPr>
              <a:t>, became the symbol of the movement. </a:t>
            </a:r>
          </a:p>
          <a:p>
            <a:r>
              <a:rPr lang="en-US" sz="1200" kern="1200" dirty="0" smtClean="0">
                <a:solidFill>
                  <a:schemeClr val="tx1"/>
                </a:solidFill>
                <a:effectLst/>
                <a:latin typeface="+mn-lt"/>
                <a:ea typeface="+mn-ea"/>
                <a:cs typeface="+mn-cs"/>
              </a:rPr>
              <a:t>In the 1980s green became the color of a number of new European political parties organized around an agenda of </a:t>
            </a:r>
            <a:r>
              <a:rPr lang="en-US" sz="1200" u="sng" kern="1200" dirty="0" smtClean="0">
                <a:solidFill>
                  <a:schemeClr val="tx1"/>
                </a:solidFill>
                <a:effectLst/>
                <a:latin typeface="+mn-lt"/>
                <a:ea typeface="+mn-ea"/>
                <a:cs typeface="+mn-cs"/>
                <a:hlinkClick r:id="rId151"/>
              </a:rPr>
              <a:t>environmentalism</a:t>
            </a:r>
            <a:r>
              <a:rPr lang="en-US" sz="1200" kern="1200" dirty="0" smtClean="0">
                <a:solidFill>
                  <a:schemeClr val="tx1"/>
                </a:solidFill>
                <a:effectLst/>
                <a:latin typeface="+mn-lt"/>
                <a:ea typeface="+mn-ea"/>
                <a:cs typeface="+mn-cs"/>
              </a:rPr>
              <a:t>. Green was chosen for its association with nature, health, and growth. </a:t>
            </a:r>
          </a:p>
          <a:p>
            <a:r>
              <a:rPr lang="en-US" sz="1200" b="1" kern="1200" dirty="0" smtClean="0">
                <a:solidFill>
                  <a:schemeClr val="tx1"/>
                </a:solidFill>
                <a:effectLst/>
                <a:latin typeface="+mn-lt"/>
                <a:ea typeface="+mn-ea"/>
                <a:cs typeface="+mn-cs"/>
              </a:rPr>
              <a:t>Green in religion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Green is the traditional color of </a:t>
            </a:r>
            <a:r>
              <a:rPr lang="en-US" sz="1200" u="sng" kern="1200" dirty="0" smtClean="0">
                <a:solidFill>
                  <a:schemeClr val="tx1"/>
                </a:solidFill>
                <a:effectLst/>
                <a:latin typeface="+mn-lt"/>
                <a:ea typeface="+mn-ea"/>
                <a:cs typeface="+mn-cs"/>
                <a:hlinkClick r:id="rId139"/>
              </a:rPr>
              <a:t>Islam</a:t>
            </a:r>
            <a:r>
              <a:rPr lang="en-US" sz="1200" kern="1200" dirty="0" smtClean="0">
                <a:solidFill>
                  <a:schemeClr val="tx1"/>
                </a:solidFill>
                <a:effectLst/>
                <a:latin typeface="+mn-lt"/>
                <a:ea typeface="+mn-ea"/>
                <a:cs typeface="+mn-cs"/>
              </a:rPr>
              <a:t>. According to tradition, the robe and banner of </a:t>
            </a:r>
            <a:r>
              <a:rPr lang="en-US" sz="1200" u="sng" kern="1200" dirty="0" err="1" smtClean="0">
                <a:solidFill>
                  <a:schemeClr val="tx1"/>
                </a:solidFill>
                <a:effectLst/>
                <a:latin typeface="+mn-lt"/>
                <a:ea typeface="+mn-ea"/>
                <a:cs typeface="+mn-cs"/>
                <a:hlinkClick r:id="rId152"/>
              </a:rPr>
              <a:t>Muhammed</a:t>
            </a:r>
            <a:r>
              <a:rPr lang="en-US" sz="1200" kern="1200" dirty="0" smtClean="0">
                <a:solidFill>
                  <a:schemeClr val="tx1"/>
                </a:solidFill>
                <a:effectLst/>
                <a:latin typeface="+mn-lt"/>
                <a:ea typeface="+mn-ea"/>
                <a:cs typeface="+mn-cs"/>
              </a:rPr>
              <a:t> were green. and according to the </a:t>
            </a:r>
            <a:r>
              <a:rPr lang="en-US" sz="1200" u="sng" kern="1200" dirty="0" smtClean="0">
                <a:solidFill>
                  <a:schemeClr val="tx1"/>
                </a:solidFill>
                <a:effectLst/>
                <a:latin typeface="+mn-lt"/>
                <a:ea typeface="+mn-ea"/>
                <a:cs typeface="+mn-cs"/>
                <a:hlinkClick r:id="rId153"/>
              </a:rPr>
              <a:t>Koran</a:t>
            </a:r>
            <a:r>
              <a:rPr lang="en-US" sz="1200" kern="1200" dirty="0" smtClean="0">
                <a:solidFill>
                  <a:schemeClr val="tx1"/>
                </a:solidFill>
                <a:effectLst/>
                <a:latin typeface="+mn-lt"/>
                <a:ea typeface="+mn-ea"/>
                <a:cs typeface="+mn-cs"/>
              </a:rPr>
              <a:t> (XVIII, 31 and LXXVI, 21), those fortunate enough to live in paradise wear green silk robes.</a:t>
            </a:r>
            <a:r>
              <a:rPr lang="en-US" sz="1200" u="sng" kern="1200" baseline="30000" dirty="0" smtClean="0">
                <a:solidFill>
                  <a:schemeClr val="tx1"/>
                </a:solidFill>
                <a:effectLst/>
                <a:latin typeface="+mn-lt"/>
                <a:ea typeface="+mn-ea"/>
                <a:cs typeface="+mn-cs"/>
                <a:hlinkClick r:id="rId6"/>
              </a:rPr>
              <a:t>[3][96][97]</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54"/>
              </a:rPr>
              <a:t>Muhammad</a:t>
            </a:r>
            <a:r>
              <a:rPr lang="en-US" sz="1200" kern="1200" dirty="0" smtClean="0">
                <a:solidFill>
                  <a:schemeClr val="tx1"/>
                </a:solidFill>
                <a:effectLst/>
                <a:latin typeface="+mn-lt"/>
                <a:ea typeface="+mn-ea"/>
                <a:cs typeface="+mn-cs"/>
              </a:rPr>
              <a:t> is quoted in a </a:t>
            </a:r>
            <a:r>
              <a:rPr lang="en-US" sz="1200" u="sng" kern="1200" dirty="0" smtClean="0">
                <a:solidFill>
                  <a:schemeClr val="tx1"/>
                </a:solidFill>
                <a:effectLst/>
                <a:latin typeface="+mn-lt"/>
                <a:ea typeface="+mn-ea"/>
                <a:cs typeface="+mn-cs"/>
                <a:hlinkClick r:id="rId155"/>
              </a:rPr>
              <a:t>hadith</a:t>
            </a:r>
            <a:r>
              <a:rPr lang="en-US" sz="1200" kern="1200" dirty="0" smtClean="0">
                <a:solidFill>
                  <a:schemeClr val="tx1"/>
                </a:solidFill>
                <a:effectLst/>
                <a:latin typeface="+mn-lt"/>
                <a:ea typeface="+mn-ea"/>
                <a:cs typeface="+mn-cs"/>
              </a:rPr>
              <a:t> as saying that "water, greenery, and a beautiful face" were three universally good things.</a:t>
            </a:r>
            <a:r>
              <a:rPr lang="en-US" sz="1200" u="sng" kern="1200" baseline="30000" dirty="0" smtClean="0">
                <a:solidFill>
                  <a:schemeClr val="tx1"/>
                </a:solidFill>
                <a:effectLst/>
                <a:latin typeface="+mn-lt"/>
                <a:ea typeface="+mn-ea"/>
                <a:cs typeface="+mn-cs"/>
                <a:hlinkClick r:id="rId6"/>
              </a:rPr>
              <a:t>[98]</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156"/>
              </a:rPr>
              <a:t>Al-</a:t>
            </a:r>
            <a:r>
              <a:rPr lang="en-US" sz="1200" u="sng" kern="1200" dirty="0" err="1" smtClean="0">
                <a:solidFill>
                  <a:schemeClr val="tx1"/>
                </a:solidFill>
                <a:effectLst/>
                <a:latin typeface="+mn-lt"/>
                <a:ea typeface="+mn-ea"/>
                <a:cs typeface="+mn-cs"/>
                <a:hlinkClick r:id="rId156"/>
              </a:rPr>
              <a:t>Khidr</a:t>
            </a:r>
            <a:r>
              <a:rPr lang="en-US" sz="1200" kern="1200" dirty="0" smtClean="0">
                <a:solidFill>
                  <a:schemeClr val="tx1"/>
                </a:solidFill>
                <a:effectLst/>
                <a:latin typeface="+mn-lt"/>
                <a:ea typeface="+mn-ea"/>
                <a:cs typeface="+mn-cs"/>
              </a:rPr>
              <a:t> ("The Green One"), was an important </a:t>
            </a:r>
            <a:r>
              <a:rPr lang="en-US" sz="1200" u="sng" kern="1200" dirty="0" err="1" smtClean="0">
                <a:solidFill>
                  <a:schemeClr val="tx1"/>
                </a:solidFill>
                <a:effectLst/>
                <a:latin typeface="+mn-lt"/>
                <a:ea typeface="+mn-ea"/>
                <a:cs typeface="+mn-cs"/>
                <a:hlinkClick r:id="rId157"/>
              </a:rPr>
              <a:t>Qur'anic</a:t>
            </a:r>
            <a:r>
              <a:rPr lang="en-US" sz="1200" kern="1200" dirty="0" smtClean="0">
                <a:solidFill>
                  <a:schemeClr val="tx1"/>
                </a:solidFill>
                <a:effectLst/>
                <a:latin typeface="+mn-lt"/>
                <a:ea typeface="+mn-ea"/>
                <a:cs typeface="+mn-cs"/>
              </a:rPr>
              <a:t> figure who was said to have met and traveled with </a:t>
            </a:r>
            <a:r>
              <a:rPr lang="en-US" sz="1200" u="sng" kern="1200" dirty="0" smtClean="0">
                <a:solidFill>
                  <a:schemeClr val="tx1"/>
                </a:solidFill>
                <a:effectLst/>
                <a:latin typeface="+mn-lt"/>
                <a:ea typeface="+mn-ea"/>
                <a:cs typeface="+mn-cs"/>
                <a:hlinkClick r:id="rId158"/>
              </a:rPr>
              <a:t>Moses</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[99]</a:t>
            </a:r>
            <a:r>
              <a:rPr lang="en-US" sz="1200" kern="1200" dirty="0" smtClean="0">
                <a:solidFill>
                  <a:schemeClr val="tx1"/>
                </a:solidFill>
                <a:effectLst/>
                <a:latin typeface="+mn-lt"/>
                <a:ea typeface="+mn-ea"/>
                <a:cs typeface="+mn-cs"/>
              </a:rPr>
              <a:t> He was given that name because of his role as a diplomat and negotiator. Green was also considered to be the median color between light and obscurity.</a:t>
            </a:r>
            <a:r>
              <a:rPr lang="en-US" sz="1200" u="sng" kern="1200" baseline="30000" dirty="0" smtClean="0">
                <a:solidFill>
                  <a:schemeClr val="tx1"/>
                </a:solidFill>
                <a:effectLst/>
                <a:latin typeface="+mn-lt"/>
                <a:ea typeface="+mn-ea"/>
                <a:cs typeface="+mn-cs"/>
                <a:hlinkClick r:id="rId6"/>
              </a:rPr>
              <a:t>[96]</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159"/>
              </a:rPr>
              <a:t>Roman Catholic</a:t>
            </a:r>
            <a:r>
              <a:rPr lang="en-US" sz="1200" kern="1200" dirty="0" smtClean="0">
                <a:solidFill>
                  <a:schemeClr val="tx1"/>
                </a:solidFill>
                <a:effectLst/>
                <a:latin typeface="+mn-lt"/>
                <a:ea typeface="+mn-ea"/>
                <a:cs typeface="+mn-cs"/>
              </a:rPr>
              <a:t> and more traditional </a:t>
            </a:r>
            <a:r>
              <a:rPr lang="en-US" sz="1200" u="sng" kern="1200" dirty="0" smtClean="0">
                <a:solidFill>
                  <a:schemeClr val="tx1"/>
                </a:solidFill>
                <a:effectLst/>
                <a:latin typeface="+mn-lt"/>
                <a:ea typeface="+mn-ea"/>
                <a:cs typeface="+mn-cs"/>
                <a:hlinkClick r:id="rId160"/>
              </a:rPr>
              <a:t>Protestant</a:t>
            </a:r>
            <a:r>
              <a:rPr lang="en-US" sz="1200" kern="1200" dirty="0" smtClean="0">
                <a:solidFill>
                  <a:schemeClr val="tx1"/>
                </a:solidFill>
                <a:effectLst/>
                <a:latin typeface="+mn-lt"/>
                <a:ea typeface="+mn-ea"/>
                <a:cs typeface="+mn-cs"/>
              </a:rPr>
              <a:t> clergy wear green </a:t>
            </a:r>
            <a:r>
              <a:rPr lang="en-US" sz="1200" u="sng" kern="1200" dirty="0" smtClean="0">
                <a:solidFill>
                  <a:schemeClr val="tx1"/>
                </a:solidFill>
                <a:effectLst/>
                <a:latin typeface="+mn-lt"/>
                <a:ea typeface="+mn-ea"/>
                <a:cs typeface="+mn-cs"/>
                <a:hlinkClick r:id="rId161"/>
              </a:rPr>
              <a:t>vestments</a:t>
            </a:r>
            <a:r>
              <a:rPr lang="en-US" sz="1200" kern="1200" dirty="0" smtClean="0">
                <a:solidFill>
                  <a:schemeClr val="tx1"/>
                </a:solidFill>
                <a:effectLst/>
                <a:latin typeface="+mn-lt"/>
                <a:ea typeface="+mn-ea"/>
                <a:cs typeface="+mn-cs"/>
              </a:rPr>
              <a:t> at liturgical celebrations during </a:t>
            </a:r>
            <a:r>
              <a:rPr lang="en-US" sz="1200" u="sng" kern="1200" dirty="0" smtClean="0">
                <a:solidFill>
                  <a:schemeClr val="tx1"/>
                </a:solidFill>
                <a:effectLst/>
                <a:latin typeface="+mn-lt"/>
                <a:ea typeface="+mn-ea"/>
                <a:cs typeface="+mn-cs"/>
                <a:hlinkClick r:id="rId162"/>
              </a:rPr>
              <a:t>Ordinary Time</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[100]</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Green is one of the </a:t>
            </a:r>
            <a:r>
              <a:rPr lang="en-US" sz="1200" u="sng" kern="1200" dirty="0" smtClean="0">
                <a:solidFill>
                  <a:schemeClr val="tx1"/>
                </a:solidFill>
                <a:effectLst/>
                <a:latin typeface="+mn-lt"/>
                <a:ea typeface="+mn-ea"/>
                <a:cs typeface="+mn-cs"/>
                <a:hlinkClick r:id="rId163"/>
              </a:rPr>
              <a:t>Christmas</a:t>
            </a:r>
            <a:r>
              <a:rPr lang="en-US" sz="1200" kern="1200" dirty="0" smtClean="0">
                <a:solidFill>
                  <a:schemeClr val="tx1"/>
                </a:solidFill>
                <a:effectLst/>
                <a:latin typeface="+mn-lt"/>
                <a:ea typeface="+mn-ea"/>
                <a:cs typeface="+mn-cs"/>
              </a:rPr>
              <a:t> colors as well, possibly dating back to pre-Christian times, when evergreens were worshiped for their ability to maintain their color through the winter season. </a:t>
            </a:r>
          </a:p>
          <a:p>
            <a:r>
              <a:rPr lang="en-US" sz="1200" kern="1200" dirty="0" smtClean="0">
                <a:solidFill>
                  <a:schemeClr val="tx1"/>
                </a:solidFill>
                <a:effectLst/>
                <a:latin typeface="+mn-lt"/>
                <a:ea typeface="+mn-ea"/>
                <a:cs typeface="+mn-cs"/>
              </a:rPr>
              <a:t>Romans used green </a:t>
            </a:r>
            <a:r>
              <a:rPr lang="en-US" sz="1200" u="sng" kern="1200" dirty="0" smtClean="0">
                <a:solidFill>
                  <a:schemeClr val="tx1"/>
                </a:solidFill>
                <a:effectLst/>
                <a:latin typeface="+mn-lt"/>
                <a:ea typeface="+mn-ea"/>
                <a:cs typeface="+mn-cs"/>
                <a:hlinkClick r:id="rId164"/>
              </a:rPr>
              <a:t>holly</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65"/>
              </a:rPr>
              <a:t>evergreen</a:t>
            </a:r>
            <a:r>
              <a:rPr lang="en-US" sz="1200" kern="1200" dirty="0" smtClean="0">
                <a:solidFill>
                  <a:schemeClr val="tx1"/>
                </a:solidFill>
                <a:effectLst/>
                <a:latin typeface="+mn-lt"/>
                <a:ea typeface="+mn-ea"/>
                <a:cs typeface="+mn-cs"/>
              </a:rPr>
              <a:t> as decorations for their </a:t>
            </a:r>
            <a:r>
              <a:rPr lang="en-US" sz="1200" u="sng" kern="1200" dirty="0" smtClean="0">
                <a:solidFill>
                  <a:schemeClr val="tx1"/>
                </a:solidFill>
                <a:effectLst/>
                <a:latin typeface="+mn-lt"/>
                <a:ea typeface="+mn-ea"/>
                <a:cs typeface="+mn-cs"/>
                <a:hlinkClick r:id="rId166"/>
              </a:rPr>
              <a:t>winter solstice</a:t>
            </a:r>
            <a:r>
              <a:rPr lang="en-US" sz="1200" kern="1200" dirty="0" smtClean="0">
                <a:solidFill>
                  <a:schemeClr val="tx1"/>
                </a:solidFill>
                <a:effectLst/>
                <a:latin typeface="+mn-lt"/>
                <a:ea typeface="+mn-ea"/>
                <a:cs typeface="+mn-cs"/>
              </a:rPr>
              <a:t> celebration called </a:t>
            </a:r>
            <a:r>
              <a:rPr lang="en-US" sz="1200" u="sng" kern="1200" dirty="0" smtClean="0">
                <a:solidFill>
                  <a:schemeClr val="tx1"/>
                </a:solidFill>
                <a:effectLst/>
                <a:latin typeface="+mn-lt"/>
                <a:ea typeface="+mn-ea"/>
                <a:cs typeface="+mn-cs"/>
                <a:hlinkClick r:id="rId167"/>
              </a:rPr>
              <a:t>Saturnalia</a:t>
            </a:r>
            <a:r>
              <a:rPr lang="en-US" sz="1200" kern="1200" dirty="0" smtClean="0">
                <a:solidFill>
                  <a:schemeClr val="tx1"/>
                </a:solidFill>
                <a:effectLst/>
                <a:latin typeface="+mn-lt"/>
                <a:ea typeface="+mn-ea"/>
                <a:cs typeface="+mn-cs"/>
              </a:rPr>
              <a:t>, which eventually evolved into a Christmas celebration.</a:t>
            </a:r>
            <a:r>
              <a:rPr lang="en-US" sz="1200" u="sng" kern="1200" baseline="30000" dirty="0" smtClean="0">
                <a:solidFill>
                  <a:schemeClr val="tx1"/>
                </a:solidFill>
                <a:effectLst/>
                <a:latin typeface="+mn-lt"/>
                <a:ea typeface="+mn-ea"/>
                <a:cs typeface="+mn-cs"/>
                <a:hlinkClick r:id="rId6"/>
              </a:rPr>
              <a:t>[102]</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t>
            </a:r>
            <a:r>
              <a:rPr lang="en-US" sz="1200" u="sng" kern="1200" dirty="0" smtClean="0">
                <a:solidFill>
                  <a:schemeClr val="tx1"/>
                </a:solidFill>
                <a:effectLst/>
                <a:latin typeface="+mn-lt"/>
                <a:ea typeface="+mn-ea"/>
                <a:cs typeface="+mn-cs"/>
                <a:hlinkClick r:id="rId127"/>
              </a:rPr>
              <a:t>Ireland</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68"/>
              </a:rPr>
              <a:t>Scotland</a:t>
            </a:r>
            <a:r>
              <a:rPr lang="en-US" sz="1200" kern="1200" dirty="0" smtClean="0">
                <a:solidFill>
                  <a:schemeClr val="tx1"/>
                </a:solidFill>
                <a:effectLst/>
                <a:latin typeface="+mn-lt"/>
                <a:ea typeface="+mn-ea"/>
                <a:cs typeface="+mn-cs"/>
              </a:rPr>
              <a:t> especially, green is used to represent Catholics, while </a:t>
            </a:r>
            <a:r>
              <a:rPr lang="en-US" sz="1200" u="sng" kern="1200" dirty="0" smtClean="0">
                <a:solidFill>
                  <a:schemeClr val="tx1"/>
                </a:solidFill>
                <a:effectLst/>
                <a:latin typeface="+mn-lt"/>
                <a:ea typeface="+mn-ea"/>
                <a:cs typeface="+mn-cs"/>
                <a:hlinkClick r:id="rId30"/>
              </a:rPr>
              <a:t>orange</a:t>
            </a:r>
            <a:r>
              <a:rPr lang="en-US" sz="1200" kern="1200" dirty="0" smtClean="0">
                <a:solidFill>
                  <a:schemeClr val="tx1"/>
                </a:solidFill>
                <a:effectLst/>
                <a:latin typeface="+mn-lt"/>
                <a:ea typeface="+mn-ea"/>
                <a:cs typeface="+mn-cs"/>
              </a:rPr>
              <a:t> is used to represent </a:t>
            </a:r>
            <a:r>
              <a:rPr lang="en-US" sz="1200" u="sng" kern="1200" dirty="0" smtClean="0">
                <a:solidFill>
                  <a:schemeClr val="tx1"/>
                </a:solidFill>
                <a:effectLst/>
                <a:latin typeface="+mn-lt"/>
                <a:ea typeface="+mn-ea"/>
                <a:cs typeface="+mn-cs"/>
                <a:hlinkClick r:id="rId169"/>
              </a:rPr>
              <a:t>Protestantism</a:t>
            </a:r>
            <a:r>
              <a:rPr lang="en-US" sz="1200" kern="1200" dirty="0" smtClean="0">
                <a:solidFill>
                  <a:schemeClr val="tx1"/>
                </a:solidFill>
                <a:effectLst/>
                <a:latin typeface="+mn-lt"/>
                <a:ea typeface="+mn-ea"/>
                <a:cs typeface="+mn-cs"/>
              </a:rPr>
              <a:t>. This is shown on the national </a:t>
            </a:r>
            <a:r>
              <a:rPr lang="en-US" sz="1200" u="sng" kern="1200" dirty="0" smtClean="0">
                <a:solidFill>
                  <a:schemeClr val="tx1"/>
                </a:solidFill>
                <a:effectLst/>
                <a:latin typeface="+mn-lt"/>
                <a:ea typeface="+mn-ea"/>
                <a:cs typeface="+mn-cs"/>
                <a:hlinkClick r:id="rId136"/>
              </a:rPr>
              <a:t>flag of Ireland</a:t>
            </a:r>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Green in metaphysics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a:t>
            </a:r>
            <a:r>
              <a:rPr lang="en-US" sz="1200" u="sng" kern="1200" dirty="0" smtClean="0">
                <a:solidFill>
                  <a:schemeClr val="tx1"/>
                </a:solidFill>
                <a:effectLst/>
                <a:latin typeface="+mn-lt"/>
                <a:ea typeface="+mn-ea"/>
                <a:cs typeface="+mn-cs"/>
                <a:hlinkClick r:id="rId170"/>
              </a:rPr>
              <a:t>metaphysics</a:t>
            </a:r>
            <a:r>
              <a:rPr lang="en-US" sz="1200" kern="1200" dirty="0" smtClean="0">
                <a:solidFill>
                  <a:schemeClr val="tx1"/>
                </a:solidFill>
                <a:effectLst/>
                <a:latin typeface="+mn-lt"/>
                <a:ea typeface="+mn-ea"/>
                <a:cs typeface="+mn-cs"/>
              </a:rPr>
              <a:t> of the "</a:t>
            </a:r>
            <a:r>
              <a:rPr lang="en-US" sz="1200" u="sng" kern="1200" dirty="0" smtClean="0">
                <a:solidFill>
                  <a:schemeClr val="tx1"/>
                </a:solidFill>
                <a:effectLst/>
                <a:latin typeface="+mn-lt"/>
                <a:ea typeface="+mn-ea"/>
                <a:cs typeface="+mn-cs"/>
                <a:hlinkClick r:id="rId171"/>
              </a:rPr>
              <a:t>New Age</a:t>
            </a:r>
            <a:r>
              <a:rPr lang="en-US" sz="1200" kern="1200" dirty="0" smtClean="0">
                <a:solidFill>
                  <a:schemeClr val="tx1"/>
                </a:solidFill>
                <a:effectLst/>
                <a:latin typeface="+mn-lt"/>
                <a:ea typeface="+mn-ea"/>
                <a:cs typeface="+mn-cs"/>
              </a:rPr>
              <a:t> Prophetess", </a:t>
            </a:r>
            <a:r>
              <a:rPr lang="en-US" sz="1200" u="sng" kern="1200" dirty="0" smtClean="0">
                <a:solidFill>
                  <a:schemeClr val="tx1"/>
                </a:solidFill>
                <a:effectLst/>
                <a:latin typeface="+mn-lt"/>
                <a:ea typeface="+mn-ea"/>
                <a:cs typeface="+mn-cs"/>
                <a:hlinkClick r:id="rId172"/>
              </a:rPr>
              <a:t>Alice Bailey</a:t>
            </a:r>
            <a:r>
              <a:rPr lang="en-US" sz="1200" kern="1200" dirty="0" smtClean="0">
                <a:solidFill>
                  <a:schemeClr val="tx1"/>
                </a:solidFill>
                <a:effectLst/>
                <a:latin typeface="+mn-lt"/>
                <a:ea typeface="+mn-ea"/>
                <a:cs typeface="+mn-cs"/>
              </a:rPr>
              <a:t>, in her system called the </a:t>
            </a:r>
            <a:r>
              <a:rPr lang="en-US" sz="1200" u="sng" kern="1200" dirty="0" smtClean="0">
                <a:solidFill>
                  <a:schemeClr val="tx1"/>
                </a:solidFill>
                <a:effectLst/>
                <a:latin typeface="+mn-lt"/>
                <a:ea typeface="+mn-ea"/>
                <a:cs typeface="+mn-cs"/>
                <a:hlinkClick r:id="rId173"/>
              </a:rPr>
              <a:t>Seven Rays</a:t>
            </a:r>
            <a:r>
              <a:rPr lang="en-US" sz="1200" kern="1200" dirty="0" smtClean="0">
                <a:solidFill>
                  <a:schemeClr val="tx1"/>
                </a:solidFill>
                <a:effectLst/>
                <a:latin typeface="+mn-lt"/>
                <a:ea typeface="+mn-ea"/>
                <a:cs typeface="+mn-cs"/>
              </a:rPr>
              <a:t> which classifies humans into seven different metaphysical </a:t>
            </a:r>
            <a:r>
              <a:rPr lang="en-US" sz="1200" u="sng" kern="1200" dirty="0" smtClean="0">
                <a:solidFill>
                  <a:schemeClr val="tx1"/>
                </a:solidFill>
                <a:effectLst/>
                <a:latin typeface="+mn-lt"/>
                <a:ea typeface="+mn-ea"/>
                <a:cs typeface="+mn-cs"/>
                <a:hlinkClick r:id="rId174"/>
              </a:rPr>
              <a:t>psychological types</a:t>
            </a:r>
            <a:r>
              <a:rPr lang="en-US" sz="1200" kern="1200" dirty="0" smtClean="0">
                <a:solidFill>
                  <a:schemeClr val="tx1"/>
                </a:solidFill>
                <a:effectLst/>
                <a:latin typeface="+mn-lt"/>
                <a:ea typeface="+mn-ea"/>
                <a:cs typeface="+mn-cs"/>
              </a:rPr>
              <a:t>, the "third ray" of "creative intelligence" is represented by the color green. People who have this metaphysical psychological type are said to be "on the Green Ray".</a:t>
            </a:r>
            <a:r>
              <a:rPr lang="en-US" sz="1200" u="sng" kern="1200" baseline="30000" dirty="0" smtClean="0">
                <a:solidFill>
                  <a:schemeClr val="tx1"/>
                </a:solidFill>
                <a:effectLst/>
                <a:latin typeface="+mn-lt"/>
                <a:ea typeface="+mn-ea"/>
                <a:cs typeface="+mn-cs"/>
                <a:hlinkClick r:id="rId6"/>
              </a:rPr>
              <a:t>[103]</a:t>
            </a:r>
            <a:r>
              <a:rPr lang="en-US" sz="1200" kern="1200" dirty="0" smtClean="0">
                <a:solidFill>
                  <a:schemeClr val="tx1"/>
                </a:solidFill>
                <a:effectLst/>
                <a:latin typeface="+mn-lt"/>
                <a:ea typeface="+mn-ea"/>
                <a:cs typeface="+mn-cs"/>
              </a:rPr>
              <a:t> In </a:t>
            </a:r>
            <a:r>
              <a:rPr lang="en-US" sz="1200" u="sng" kern="1200" dirty="0" smtClean="0">
                <a:solidFill>
                  <a:schemeClr val="tx1"/>
                </a:solidFill>
                <a:effectLst/>
                <a:latin typeface="+mn-lt"/>
                <a:ea typeface="+mn-ea"/>
                <a:cs typeface="+mn-cs"/>
                <a:hlinkClick r:id="rId175"/>
              </a:rPr>
              <a:t>Hinduism</a:t>
            </a:r>
            <a:r>
              <a:rPr lang="en-US" sz="1200" kern="1200" dirty="0" smtClean="0">
                <a:solidFill>
                  <a:schemeClr val="tx1"/>
                </a:solidFill>
                <a:effectLst/>
                <a:latin typeface="+mn-lt"/>
                <a:ea typeface="+mn-ea"/>
                <a:cs typeface="+mn-cs"/>
              </a:rPr>
              <a:t>, Green is used to symbolically represent the fourth, heart </a:t>
            </a:r>
            <a:r>
              <a:rPr lang="en-US" sz="1200" u="sng" kern="1200" dirty="0" smtClean="0">
                <a:solidFill>
                  <a:schemeClr val="tx1"/>
                </a:solidFill>
                <a:effectLst/>
                <a:latin typeface="+mn-lt"/>
                <a:ea typeface="+mn-ea"/>
                <a:cs typeface="+mn-cs"/>
                <a:hlinkClick r:id="rId176"/>
              </a:rPr>
              <a:t>chakra</a:t>
            </a:r>
            <a:r>
              <a:rPr lang="en-US" sz="1200" kern="1200" dirty="0" smtClean="0">
                <a:solidFill>
                  <a:schemeClr val="tx1"/>
                </a:solidFill>
                <a:effectLst/>
                <a:latin typeface="+mn-lt"/>
                <a:ea typeface="+mn-ea"/>
                <a:cs typeface="+mn-cs"/>
              </a:rPr>
              <a:t> (</a:t>
            </a:r>
            <a:r>
              <a:rPr lang="en-US" sz="1200" u="sng" kern="1200" dirty="0" err="1" smtClean="0">
                <a:solidFill>
                  <a:schemeClr val="tx1"/>
                </a:solidFill>
                <a:effectLst/>
                <a:latin typeface="+mn-lt"/>
                <a:ea typeface="+mn-ea"/>
                <a:cs typeface="+mn-cs"/>
                <a:hlinkClick r:id="rId177"/>
              </a:rPr>
              <a:t>Anahata</a:t>
            </a:r>
            <a:r>
              <a:rPr lang="en-US" sz="1200" kern="1200" dirty="0" smtClean="0">
                <a:solidFill>
                  <a:schemeClr val="tx1"/>
                </a:solidFill>
                <a:effectLst/>
                <a:latin typeface="+mn-lt"/>
                <a:ea typeface="+mn-ea"/>
                <a:cs typeface="+mn-cs"/>
              </a:rPr>
              <a:t>).</a:t>
            </a:r>
            <a:r>
              <a:rPr lang="en-US" sz="1200" u="sng" kern="1200" baseline="30000" dirty="0" smtClean="0">
                <a:solidFill>
                  <a:schemeClr val="tx1"/>
                </a:solidFill>
                <a:effectLst/>
                <a:latin typeface="+mn-lt"/>
                <a:ea typeface="+mn-ea"/>
                <a:cs typeface="+mn-cs"/>
                <a:hlinkClick r:id="rId6"/>
              </a:rPr>
              <a:t>[104]</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78"/>
              </a:rPr>
              <a:t>Psychics</a:t>
            </a:r>
            <a:r>
              <a:rPr lang="en-US" sz="1200" kern="1200" dirty="0" smtClean="0">
                <a:solidFill>
                  <a:schemeClr val="tx1"/>
                </a:solidFill>
                <a:effectLst/>
                <a:latin typeface="+mn-lt"/>
                <a:ea typeface="+mn-ea"/>
                <a:cs typeface="+mn-cs"/>
              </a:rPr>
              <a:t> who claim to be able to observe the </a:t>
            </a:r>
            <a:r>
              <a:rPr lang="en-US" sz="1200" u="sng" kern="1200" dirty="0" smtClean="0">
                <a:solidFill>
                  <a:schemeClr val="tx1"/>
                </a:solidFill>
                <a:effectLst/>
                <a:latin typeface="+mn-lt"/>
                <a:ea typeface="+mn-ea"/>
                <a:cs typeface="+mn-cs"/>
                <a:hlinkClick r:id="rId179"/>
              </a:rPr>
              <a:t>aura</a:t>
            </a:r>
            <a:r>
              <a:rPr lang="en-US" sz="1200" kern="1200" dirty="0" smtClean="0">
                <a:solidFill>
                  <a:schemeClr val="tx1"/>
                </a:solidFill>
                <a:effectLst/>
                <a:latin typeface="+mn-lt"/>
                <a:ea typeface="+mn-ea"/>
                <a:cs typeface="+mn-cs"/>
              </a:rPr>
              <a:t> with their </a:t>
            </a:r>
            <a:r>
              <a:rPr lang="en-US" sz="1200" u="sng" kern="1200" dirty="0" smtClean="0">
                <a:solidFill>
                  <a:schemeClr val="tx1"/>
                </a:solidFill>
                <a:effectLst/>
                <a:latin typeface="+mn-lt"/>
                <a:ea typeface="+mn-ea"/>
                <a:cs typeface="+mn-cs"/>
                <a:hlinkClick r:id="rId180"/>
              </a:rPr>
              <a:t>third eye</a:t>
            </a:r>
            <a:r>
              <a:rPr lang="en-US" sz="1200" kern="1200" dirty="0" smtClean="0">
                <a:solidFill>
                  <a:schemeClr val="tx1"/>
                </a:solidFill>
                <a:effectLst/>
                <a:latin typeface="+mn-lt"/>
                <a:ea typeface="+mn-ea"/>
                <a:cs typeface="+mn-cs"/>
              </a:rPr>
              <a:t> report that someone with a green aura is typically someone who is in an occupation related to health, such as a physician or nurse, as well as people who are lovers of nature and the outdoors.</a:t>
            </a:r>
            <a:r>
              <a:rPr lang="en-US" sz="1200" u="sng" kern="1200" baseline="30000" dirty="0" smtClean="0">
                <a:solidFill>
                  <a:schemeClr val="tx1"/>
                </a:solidFill>
                <a:effectLst/>
                <a:latin typeface="+mn-lt"/>
                <a:ea typeface="+mn-ea"/>
                <a:cs typeface="+mn-cs"/>
                <a:hlinkClick r:id="rId6"/>
              </a:rPr>
              <a:t>[105]</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in gambling and sports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181"/>
              </a:rPr>
              <a:t>Gambling</a:t>
            </a:r>
            <a:r>
              <a:rPr lang="en-US" sz="1200" kern="1200" dirty="0" smtClean="0">
                <a:solidFill>
                  <a:schemeClr val="tx1"/>
                </a:solidFill>
                <a:effectLst/>
                <a:latin typeface="+mn-lt"/>
                <a:ea typeface="+mn-ea"/>
                <a:cs typeface="+mn-cs"/>
              </a:rPr>
              <a:t> tables in a </a:t>
            </a:r>
            <a:r>
              <a:rPr lang="en-US" sz="1200" u="sng" kern="1200" dirty="0" smtClean="0">
                <a:solidFill>
                  <a:schemeClr val="tx1"/>
                </a:solidFill>
                <a:effectLst/>
                <a:latin typeface="+mn-lt"/>
                <a:ea typeface="+mn-ea"/>
                <a:cs typeface="+mn-cs"/>
                <a:hlinkClick r:id="rId182"/>
              </a:rPr>
              <a:t>casino</a:t>
            </a:r>
            <a:r>
              <a:rPr lang="en-US" sz="1200" kern="1200" dirty="0" smtClean="0">
                <a:solidFill>
                  <a:schemeClr val="tx1"/>
                </a:solidFill>
                <a:effectLst/>
                <a:latin typeface="+mn-lt"/>
                <a:ea typeface="+mn-ea"/>
                <a:cs typeface="+mn-cs"/>
              </a:rPr>
              <a:t> are traditionally green. The tradition is said to have started in gambling rooms in </a:t>
            </a:r>
            <a:r>
              <a:rPr lang="en-US" sz="1200" u="sng" kern="1200" dirty="0" smtClean="0">
                <a:solidFill>
                  <a:schemeClr val="tx1"/>
                </a:solidFill>
                <a:effectLst/>
                <a:latin typeface="+mn-lt"/>
                <a:ea typeface="+mn-ea"/>
                <a:cs typeface="+mn-cs"/>
                <a:hlinkClick r:id="rId183"/>
              </a:rPr>
              <a:t>Venice</a:t>
            </a:r>
            <a:r>
              <a:rPr lang="en-US" sz="1200" kern="1200" dirty="0" smtClean="0">
                <a:solidFill>
                  <a:schemeClr val="tx1"/>
                </a:solidFill>
                <a:effectLst/>
                <a:latin typeface="+mn-lt"/>
                <a:ea typeface="+mn-ea"/>
                <a:cs typeface="+mn-cs"/>
              </a:rPr>
              <a:t> in the 16th century.</a:t>
            </a:r>
            <a:r>
              <a:rPr lang="en-US" sz="1200" u="sng" kern="1200" baseline="30000" dirty="0" smtClean="0">
                <a:solidFill>
                  <a:schemeClr val="tx1"/>
                </a:solidFill>
                <a:effectLst/>
                <a:latin typeface="+mn-lt"/>
                <a:ea typeface="+mn-ea"/>
                <a:cs typeface="+mn-cs"/>
                <a:hlinkClick r:id="rId6"/>
              </a:rPr>
              <a:t>[106]</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184"/>
              </a:rPr>
              <a:t>Billiards tables</a:t>
            </a:r>
            <a:r>
              <a:rPr lang="en-US" sz="1200" kern="1200" dirty="0" smtClean="0">
                <a:solidFill>
                  <a:schemeClr val="tx1"/>
                </a:solidFill>
                <a:effectLst/>
                <a:latin typeface="+mn-lt"/>
                <a:ea typeface="+mn-ea"/>
                <a:cs typeface="+mn-cs"/>
              </a:rPr>
              <a:t> are traditionally covered with green woolen cloth. </a:t>
            </a:r>
          </a:p>
          <a:p>
            <a:r>
              <a:rPr lang="en-US" sz="1200" u="sng" kern="1200" dirty="0" smtClean="0">
                <a:solidFill>
                  <a:schemeClr val="tx1"/>
                </a:solidFill>
                <a:effectLst/>
                <a:latin typeface="+mn-lt"/>
                <a:ea typeface="+mn-ea"/>
                <a:cs typeface="+mn-cs"/>
                <a:hlinkClick r:id="rId185"/>
              </a:rPr>
              <a:t>Tennis courts</a:t>
            </a:r>
            <a:r>
              <a:rPr lang="en-US" sz="1200" kern="1200" dirty="0" smtClean="0">
                <a:solidFill>
                  <a:schemeClr val="tx1"/>
                </a:solidFill>
                <a:effectLst/>
                <a:latin typeface="+mn-lt"/>
                <a:ea typeface="+mn-ea"/>
                <a:cs typeface="+mn-cs"/>
              </a:rPr>
              <a:t> and </a:t>
            </a:r>
            <a:r>
              <a:rPr lang="en-US" sz="1200" u="sng" kern="1200" dirty="0" err="1" smtClean="0">
                <a:solidFill>
                  <a:schemeClr val="tx1"/>
                </a:solidFill>
                <a:effectLst/>
                <a:latin typeface="+mn-lt"/>
                <a:ea typeface="+mn-ea"/>
                <a:cs typeface="+mn-cs"/>
                <a:hlinkClick r:id="rId186"/>
              </a:rPr>
              <a:t>ping-pong</a:t>
            </a:r>
            <a:r>
              <a:rPr lang="en-US" sz="1200" kern="1200" dirty="0" smtClean="0">
                <a:solidFill>
                  <a:schemeClr val="tx1"/>
                </a:solidFill>
                <a:effectLst/>
                <a:latin typeface="+mn-lt"/>
                <a:ea typeface="+mn-ea"/>
                <a:cs typeface="+mn-cs"/>
              </a:rPr>
              <a:t> tables are traditionally painted green, in imitation of grass courts.</a:t>
            </a:r>
          </a:p>
          <a:p>
            <a:r>
              <a:rPr lang="en-US" sz="1200" kern="1200" dirty="0" smtClean="0">
                <a:solidFill>
                  <a:schemeClr val="tx1"/>
                </a:solidFill>
                <a:effectLst/>
                <a:latin typeface="+mn-lt"/>
                <a:ea typeface="+mn-ea"/>
                <a:cs typeface="+mn-cs"/>
              </a:rPr>
              <a:t>Green was the traditional color worn by hunters in the 19th century, particularly the shade called </a:t>
            </a:r>
            <a:r>
              <a:rPr lang="en-US" sz="1200" u="sng" kern="1200" dirty="0" smtClean="0">
                <a:solidFill>
                  <a:schemeClr val="tx1"/>
                </a:solidFill>
                <a:effectLst/>
                <a:latin typeface="+mn-lt"/>
                <a:ea typeface="+mn-ea"/>
                <a:cs typeface="+mn-cs"/>
                <a:hlinkClick r:id="rId187"/>
              </a:rPr>
              <a:t>hunter green</a:t>
            </a:r>
            <a:r>
              <a:rPr lang="en-US" sz="1200" kern="1200" dirty="0" smtClean="0">
                <a:solidFill>
                  <a:schemeClr val="tx1"/>
                </a:solidFill>
                <a:effectLst/>
                <a:latin typeface="+mn-lt"/>
                <a:ea typeface="+mn-ea"/>
                <a:cs typeface="+mn-cs"/>
              </a:rPr>
              <a:t>. In the 20th century most hunters began wearing the color </a:t>
            </a:r>
            <a:r>
              <a:rPr lang="en-US" sz="1200" u="sng" kern="1200" dirty="0" smtClean="0">
                <a:solidFill>
                  <a:schemeClr val="tx1"/>
                </a:solidFill>
                <a:effectLst/>
                <a:latin typeface="+mn-lt"/>
                <a:ea typeface="+mn-ea"/>
                <a:cs typeface="+mn-cs"/>
                <a:hlinkClick r:id="rId188"/>
              </a:rPr>
              <a:t>olive drab</a:t>
            </a:r>
            <a:r>
              <a:rPr lang="en-US" sz="1200" kern="1200" dirty="0" smtClean="0">
                <a:solidFill>
                  <a:schemeClr val="tx1"/>
                </a:solidFill>
                <a:effectLst/>
                <a:latin typeface="+mn-lt"/>
                <a:ea typeface="+mn-ea"/>
                <a:cs typeface="+mn-cs"/>
              </a:rPr>
              <a:t>, a shade of green, instead of hunter green.</a:t>
            </a:r>
            <a:r>
              <a:rPr lang="en-US" sz="1200" u="sng" kern="1200" baseline="30000" dirty="0" smtClean="0">
                <a:solidFill>
                  <a:schemeClr val="tx1"/>
                </a:solidFill>
                <a:effectLst/>
                <a:latin typeface="+mn-lt"/>
                <a:ea typeface="+mn-ea"/>
                <a:cs typeface="+mn-cs"/>
                <a:hlinkClick r:id="rId6"/>
              </a:rPr>
              <a:t>[108]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u="sng" kern="1200" dirty="0" smtClean="0">
                <a:solidFill>
                  <a:schemeClr val="tx1"/>
                </a:solidFill>
                <a:effectLst/>
                <a:latin typeface="+mn-lt"/>
                <a:ea typeface="+mn-ea"/>
                <a:cs typeface="+mn-cs"/>
                <a:hlinkClick r:id="rId189"/>
              </a:rPr>
              <a:t>green belt</a:t>
            </a:r>
            <a:r>
              <a:rPr lang="en-US" sz="1200" kern="1200" dirty="0" smtClean="0">
                <a:solidFill>
                  <a:schemeClr val="tx1"/>
                </a:solidFill>
                <a:effectLst/>
                <a:latin typeface="+mn-lt"/>
                <a:ea typeface="+mn-ea"/>
                <a:cs typeface="+mn-cs"/>
              </a:rPr>
              <a:t> in </a:t>
            </a:r>
            <a:r>
              <a:rPr lang="en-US" sz="1200" u="sng" kern="1200" dirty="0" smtClean="0">
                <a:solidFill>
                  <a:schemeClr val="tx1"/>
                </a:solidFill>
                <a:effectLst/>
                <a:latin typeface="+mn-lt"/>
                <a:ea typeface="+mn-ea"/>
                <a:cs typeface="+mn-cs"/>
                <a:hlinkClick r:id="rId190"/>
              </a:rPr>
              <a:t>karate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91"/>
              </a:rPr>
              <a:t>taekwondo</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92"/>
              </a:rPr>
              <a:t>judo</a:t>
            </a:r>
            <a:r>
              <a:rPr lang="en-US" sz="1200" kern="1200" dirty="0" smtClean="0">
                <a:solidFill>
                  <a:schemeClr val="tx1"/>
                </a:solidFill>
                <a:effectLst/>
                <a:latin typeface="+mn-lt"/>
                <a:ea typeface="+mn-ea"/>
                <a:cs typeface="+mn-cs"/>
              </a:rPr>
              <a:t> symbolizes a level of proficiency in the sport.</a:t>
            </a:r>
          </a:p>
          <a:p>
            <a:r>
              <a:rPr lang="en-US" sz="1200" b="1" kern="1200" dirty="0" smtClean="0">
                <a:solidFill>
                  <a:schemeClr val="tx1"/>
                </a:solidFill>
                <a:effectLst/>
                <a:latin typeface="+mn-lt"/>
                <a:ea typeface="+mn-ea"/>
                <a:cs typeface="+mn-cs"/>
              </a:rPr>
              <a:t>Idioms and expressions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Having a green thumb</a:t>
            </a:r>
            <a:r>
              <a:rPr lang="en-US" sz="1200" kern="1200" dirty="0" smtClean="0">
                <a:solidFill>
                  <a:schemeClr val="tx1"/>
                </a:solidFill>
                <a:effectLst/>
                <a:latin typeface="+mn-lt"/>
                <a:ea typeface="+mn-ea"/>
                <a:cs typeface="+mn-cs"/>
              </a:rPr>
              <a:t>. To be passionate about or talented at gardening. The expression was popularized beginning in 1925 by a BBC gardening program.</a:t>
            </a:r>
            <a:r>
              <a:rPr lang="en-US" sz="1200" u="sng" kern="1200" baseline="30000" dirty="0" smtClean="0">
                <a:solidFill>
                  <a:schemeClr val="tx1"/>
                </a:solidFill>
                <a:effectLst/>
                <a:latin typeface="+mn-lt"/>
                <a:ea typeface="+mn-ea"/>
                <a:cs typeface="+mn-cs"/>
                <a:hlinkClick r:id="rId6"/>
              </a:rPr>
              <a:t>[109]</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Greenhorn</a:t>
            </a:r>
            <a:r>
              <a:rPr lang="en-US" sz="1200" kern="1200" dirty="0" smtClean="0">
                <a:solidFill>
                  <a:schemeClr val="tx1"/>
                </a:solidFill>
                <a:effectLst/>
                <a:latin typeface="+mn-lt"/>
                <a:ea typeface="+mn-ea"/>
                <a:cs typeface="+mn-cs"/>
              </a:rPr>
              <a:t>. Someone who is inexperienced.</a:t>
            </a:r>
          </a:p>
          <a:p>
            <a:r>
              <a:rPr lang="en-US" sz="1200" b="1" kern="1200" dirty="0" smtClean="0">
                <a:solidFill>
                  <a:schemeClr val="tx1"/>
                </a:solidFill>
                <a:effectLst/>
                <a:latin typeface="+mn-lt"/>
                <a:ea typeface="+mn-ea"/>
                <a:cs typeface="+mn-cs"/>
              </a:rPr>
              <a:t>Green-eyed monster</a:t>
            </a:r>
            <a:r>
              <a:rPr lang="en-US" sz="1200" kern="1200" dirty="0" smtClean="0">
                <a:solidFill>
                  <a:schemeClr val="tx1"/>
                </a:solidFill>
                <a:effectLst/>
                <a:latin typeface="+mn-lt"/>
                <a:ea typeface="+mn-ea"/>
                <a:cs typeface="+mn-cs"/>
              </a:rPr>
              <a:t>. Refers to jealousy. (See section above on jealousy and envy).</a:t>
            </a:r>
          </a:p>
          <a:p>
            <a:r>
              <a:rPr lang="en-US" sz="1200" b="1" kern="1200" dirty="0" smtClean="0">
                <a:solidFill>
                  <a:schemeClr val="tx1"/>
                </a:solidFill>
                <a:effectLst/>
                <a:latin typeface="+mn-lt"/>
                <a:ea typeface="+mn-ea"/>
                <a:cs typeface="+mn-cs"/>
              </a:rPr>
              <a:t>Greenmail</a:t>
            </a:r>
            <a:r>
              <a:rPr lang="en-US" sz="1200" kern="1200" dirty="0" smtClean="0">
                <a:solidFill>
                  <a:schemeClr val="tx1"/>
                </a:solidFill>
                <a:effectLst/>
                <a:latin typeface="+mn-lt"/>
                <a:ea typeface="+mn-ea"/>
                <a:cs typeface="+mn-cs"/>
              </a:rPr>
              <a:t>. A term used in finance and corporate takeovers. It refers to the practice of a company paying a high price to buy back shares of its own stock to prevent an unfriendly takeover by another company or businessman. It originated in the 1980s on </a:t>
            </a:r>
            <a:r>
              <a:rPr lang="en-US" sz="1200" u="sng" kern="1200" dirty="0" smtClean="0">
                <a:solidFill>
                  <a:schemeClr val="tx1"/>
                </a:solidFill>
                <a:effectLst/>
                <a:latin typeface="+mn-lt"/>
                <a:ea typeface="+mn-ea"/>
                <a:cs typeface="+mn-cs"/>
                <a:hlinkClick r:id="rId193"/>
              </a:rPr>
              <a:t>Wall Street</a:t>
            </a:r>
            <a:r>
              <a:rPr lang="en-US" sz="1200" kern="1200" dirty="0" smtClean="0">
                <a:solidFill>
                  <a:schemeClr val="tx1"/>
                </a:solidFill>
                <a:effectLst/>
                <a:latin typeface="+mn-lt"/>
                <a:ea typeface="+mn-ea"/>
                <a:cs typeface="+mn-cs"/>
              </a:rPr>
              <a:t>, and originates from the green of dollars.</a:t>
            </a:r>
            <a:r>
              <a:rPr lang="en-US" sz="1200" u="sng" kern="1200" baseline="30000" dirty="0" smtClean="0">
                <a:solidFill>
                  <a:schemeClr val="tx1"/>
                </a:solidFill>
                <a:effectLst/>
                <a:latin typeface="+mn-lt"/>
                <a:ea typeface="+mn-ea"/>
                <a:cs typeface="+mn-cs"/>
                <a:hlinkClick r:id="rId6"/>
              </a:rPr>
              <a:t>[109]</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room</a:t>
            </a:r>
            <a:r>
              <a:rPr lang="en-US" sz="1200" kern="1200" dirty="0" smtClean="0">
                <a:solidFill>
                  <a:schemeClr val="tx1"/>
                </a:solidFill>
                <a:effectLst/>
                <a:latin typeface="+mn-lt"/>
                <a:ea typeface="+mn-ea"/>
                <a:cs typeface="+mn-cs"/>
              </a:rPr>
              <a:t>. A room at a theater where actors rest when not onstage, or a room at a television studio where guests wait before going on-camera. It originated in the late 17th century from a room of that color at the </a:t>
            </a:r>
            <a:r>
              <a:rPr lang="en-US" sz="1200" u="sng" kern="1200" dirty="0" smtClean="0">
                <a:solidFill>
                  <a:schemeClr val="tx1"/>
                </a:solidFill>
                <a:effectLst/>
                <a:latin typeface="+mn-lt"/>
                <a:ea typeface="+mn-ea"/>
                <a:cs typeface="+mn-cs"/>
                <a:hlinkClick r:id="rId194"/>
              </a:rPr>
              <a:t>Theatre Royal, Drury Lane</a:t>
            </a:r>
            <a:r>
              <a:rPr lang="en-US" sz="1200" kern="1200" dirty="0" smtClean="0">
                <a:solidFill>
                  <a:schemeClr val="tx1"/>
                </a:solidFill>
                <a:effectLst/>
                <a:latin typeface="+mn-lt"/>
                <a:ea typeface="+mn-ea"/>
                <a:cs typeface="+mn-cs"/>
              </a:rPr>
              <a:t> in London.</a:t>
            </a:r>
            <a:r>
              <a:rPr lang="en-US" sz="1200" u="sng" kern="1200" baseline="30000" dirty="0" smtClean="0">
                <a:solidFill>
                  <a:schemeClr val="tx1"/>
                </a:solidFill>
                <a:effectLst/>
                <a:latin typeface="+mn-lt"/>
                <a:ea typeface="+mn-ea"/>
                <a:cs typeface="+mn-cs"/>
                <a:hlinkClick r:id="rId6"/>
              </a:rPr>
              <a:t>[109]</a:t>
            </a:r>
            <a:endParaRPr lang="en-US"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Greenwashing</a:t>
            </a:r>
            <a:r>
              <a:rPr lang="en-US" sz="1200" kern="1200" dirty="0" smtClean="0">
                <a:solidFill>
                  <a:schemeClr val="tx1"/>
                </a:solidFill>
                <a:effectLst/>
                <a:latin typeface="+mn-lt"/>
                <a:ea typeface="+mn-ea"/>
                <a:cs typeface="+mn-cs"/>
              </a:rPr>
              <a:t>. Environmental activists sometimes use this term to describe the advertising of a company which promotes its positive environmental practices to cover up its environmental destruction.</a:t>
            </a:r>
            <a:r>
              <a:rPr lang="en-US" sz="1200" u="sng" kern="1200" baseline="30000" dirty="0" smtClean="0">
                <a:solidFill>
                  <a:schemeClr val="tx1"/>
                </a:solidFill>
                <a:effectLst/>
                <a:latin typeface="+mn-lt"/>
                <a:ea typeface="+mn-ea"/>
                <a:cs typeface="+mn-cs"/>
                <a:hlinkClick r:id="rId6"/>
              </a:rPr>
              <a:t>[110]</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Green around the gills</a:t>
            </a:r>
            <a:r>
              <a:rPr lang="en-US" sz="1200" kern="1200" dirty="0" smtClean="0">
                <a:solidFill>
                  <a:schemeClr val="tx1"/>
                </a:solidFill>
                <a:effectLst/>
                <a:latin typeface="+mn-lt"/>
                <a:ea typeface="+mn-ea"/>
                <a:cs typeface="+mn-cs"/>
              </a:rPr>
              <a:t>. A description of a person who looks physically ill.</a:t>
            </a:r>
            <a:r>
              <a:rPr lang="en-US" sz="1200" u="sng" kern="1200" baseline="30000" dirty="0" smtClean="0">
                <a:solidFill>
                  <a:schemeClr val="tx1"/>
                </a:solidFill>
                <a:effectLst/>
                <a:latin typeface="+mn-lt"/>
                <a:ea typeface="+mn-ea"/>
                <a:cs typeface="+mn-cs"/>
                <a:hlinkClick r:id="rId6"/>
              </a:rPr>
              <a:t>[111]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5244312-5248-489C-9DF8-BD1BC0DBF18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8575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nuclear monster film 1954 Them! spider</a:t>
            </a:r>
          </a:p>
          <a:p>
            <a:r>
              <a:rPr lang="en-US" dirty="0" smtClean="0"/>
              <a:t>The Beast from 20,000 Fathoms</a:t>
            </a:r>
          </a:p>
          <a:p>
            <a:r>
              <a:rPr lang="en-US" dirty="0" smtClean="0"/>
              <a:t>Chernobyl, three mile island </a:t>
            </a:r>
          </a:p>
          <a:p>
            <a:endParaRPr lang="en-US" dirty="0"/>
          </a:p>
        </p:txBody>
      </p:sp>
      <p:sp>
        <p:nvSpPr>
          <p:cNvPr id="4" name="Slide Number Placeholder 3"/>
          <p:cNvSpPr>
            <a:spLocks noGrp="1"/>
          </p:cNvSpPr>
          <p:nvPr>
            <p:ph type="sldNum" sz="quarter" idx="10"/>
          </p:nvPr>
        </p:nvSpPr>
        <p:spPr/>
        <p:txBody>
          <a:bodyPr/>
          <a:lstStyle/>
          <a:p>
            <a:fld id="{19A1BA39-4B35-4E0B-B0C6-F789CCFDF00C}" type="slidenum">
              <a:rPr lang="en-US" smtClean="0"/>
              <a:t>10</a:t>
            </a:fld>
            <a:endParaRPr lang="en-US"/>
          </a:p>
        </p:txBody>
      </p:sp>
    </p:spTree>
    <p:extLst>
      <p:ext uri="{BB962C8B-B14F-4D97-AF65-F5344CB8AC3E}">
        <p14:creationId xmlns:p14="http://schemas.microsoft.com/office/powerpoint/2010/main" val="297995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992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68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64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BDDF01A6-3098-47B4-A724-FFE871E72B55}" type="slidenum">
              <a:rPr lang="en-US"/>
              <a:pPr>
                <a:defRPr/>
              </a:pPr>
              <a:t>‹#›</a:t>
            </a:fld>
            <a:endParaRPr lang="en-US" dirty="0"/>
          </a:p>
        </p:txBody>
      </p:sp>
    </p:spTree>
    <p:extLst>
      <p:ext uri="{BB962C8B-B14F-4D97-AF65-F5344CB8AC3E}">
        <p14:creationId xmlns:p14="http://schemas.microsoft.com/office/powerpoint/2010/main" val="412977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8EFE1EE4-C2B3-463E-A7B6-75F74CA8F5A0}" type="slidenum">
              <a:rPr lang="en-US"/>
              <a:pPr>
                <a:defRPr/>
              </a:pPr>
              <a:t>‹#›</a:t>
            </a:fld>
            <a:endParaRPr lang="en-US" dirty="0"/>
          </a:p>
        </p:txBody>
      </p:sp>
    </p:spTree>
    <p:extLst>
      <p:ext uri="{BB962C8B-B14F-4D97-AF65-F5344CB8AC3E}">
        <p14:creationId xmlns:p14="http://schemas.microsoft.com/office/powerpoint/2010/main" val="14605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8F49AA4D-F6D9-4D8C-B28F-EC9D1F47E373}" type="slidenum">
              <a:rPr lang="en-US"/>
              <a:pPr>
                <a:defRPr/>
              </a:pPr>
              <a:t>‹#›</a:t>
            </a:fld>
            <a:endParaRPr lang="en-US" dirty="0"/>
          </a:p>
        </p:txBody>
      </p:sp>
    </p:spTree>
    <p:extLst>
      <p:ext uri="{BB962C8B-B14F-4D97-AF65-F5344CB8AC3E}">
        <p14:creationId xmlns:p14="http://schemas.microsoft.com/office/powerpoint/2010/main" val="41520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639186AC-4BB4-4E83-9A10-3315BA551067}" type="slidenum">
              <a:rPr lang="en-US"/>
              <a:pPr>
                <a:defRPr/>
              </a:pPr>
              <a:t>‹#›</a:t>
            </a:fld>
            <a:endParaRPr lang="en-US" dirty="0"/>
          </a:p>
        </p:txBody>
      </p:sp>
    </p:spTree>
    <p:extLst>
      <p:ext uri="{BB962C8B-B14F-4D97-AF65-F5344CB8AC3E}">
        <p14:creationId xmlns:p14="http://schemas.microsoft.com/office/powerpoint/2010/main" val="329285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FB8D01AD-995C-40A8-80D4-D515415A615B}" type="slidenum">
              <a:rPr lang="en-US"/>
              <a:pPr>
                <a:defRPr/>
              </a:pPr>
              <a:t>‹#›</a:t>
            </a:fld>
            <a:endParaRPr lang="en-US" dirty="0"/>
          </a:p>
        </p:txBody>
      </p:sp>
    </p:spTree>
    <p:extLst>
      <p:ext uri="{BB962C8B-B14F-4D97-AF65-F5344CB8AC3E}">
        <p14:creationId xmlns:p14="http://schemas.microsoft.com/office/powerpoint/2010/main" val="140342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2E80996C-D6BB-44EC-B718-CDE90724D92B}" type="slidenum">
              <a:rPr lang="en-US"/>
              <a:pPr>
                <a:defRPr/>
              </a:pPr>
              <a:t>‹#›</a:t>
            </a:fld>
            <a:endParaRPr lang="en-US" dirty="0"/>
          </a:p>
        </p:txBody>
      </p:sp>
    </p:spTree>
    <p:extLst>
      <p:ext uri="{BB962C8B-B14F-4D97-AF65-F5344CB8AC3E}">
        <p14:creationId xmlns:p14="http://schemas.microsoft.com/office/powerpoint/2010/main" val="308405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F2C1BD7D-1804-4AF8-8960-9752CFDD38B8}" type="slidenum">
              <a:rPr lang="en-US"/>
              <a:pPr>
                <a:defRPr/>
              </a:pPr>
              <a:t>‹#›</a:t>
            </a:fld>
            <a:endParaRPr lang="en-US" dirty="0"/>
          </a:p>
        </p:txBody>
      </p:sp>
    </p:spTree>
    <p:extLst>
      <p:ext uri="{BB962C8B-B14F-4D97-AF65-F5344CB8AC3E}">
        <p14:creationId xmlns:p14="http://schemas.microsoft.com/office/powerpoint/2010/main" val="3310540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5470BC23-5583-4EB5-BA8D-EE62E83696D1}" type="slidenum">
              <a:rPr lang="en-US"/>
              <a:pPr>
                <a:defRPr/>
              </a:pPr>
              <a:t>‹#›</a:t>
            </a:fld>
            <a:endParaRPr lang="en-US" dirty="0"/>
          </a:p>
        </p:txBody>
      </p:sp>
    </p:spTree>
    <p:extLst>
      <p:ext uri="{BB962C8B-B14F-4D97-AF65-F5344CB8AC3E}">
        <p14:creationId xmlns:p14="http://schemas.microsoft.com/office/powerpoint/2010/main" val="96947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111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6F1F5B3A-A3A0-4DC3-9C49-941868B32AA6}" type="slidenum">
              <a:rPr lang="en-US"/>
              <a:pPr>
                <a:defRPr/>
              </a:pPr>
              <a:t>‹#›</a:t>
            </a:fld>
            <a:endParaRPr lang="en-US" dirty="0"/>
          </a:p>
        </p:txBody>
      </p:sp>
    </p:spTree>
    <p:extLst>
      <p:ext uri="{BB962C8B-B14F-4D97-AF65-F5344CB8AC3E}">
        <p14:creationId xmlns:p14="http://schemas.microsoft.com/office/powerpoint/2010/main" val="322782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B163440A-2AF9-4253-B8B7-274F7312222C}" type="slidenum">
              <a:rPr lang="en-US"/>
              <a:pPr>
                <a:defRPr/>
              </a:pPr>
              <a:t>‹#›</a:t>
            </a:fld>
            <a:endParaRPr lang="en-US" dirty="0"/>
          </a:p>
        </p:txBody>
      </p:sp>
    </p:spTree>
    <p:extLst>
      <p:ext uri="{BB962C8B-B14F-4D97-AF65-F5344CB8AC3E}">
        <p14:creationId xmlns:p14="http://schemas.microsoft.com/office/powerpoint/2010/main" val="637902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7553EE9A-B9AA-4469-932B-EAFC525BEE3C}" type="slidenum">
              <a:rPr lang="en-US"/>
              <a:pPr>
                <a:defRPr/>
              </a:pPr>
              <a:t>‹#›</a:t>
            </a:fld>
            <a:endParaRPr lang="en-US" dirty="0"/>
          </a:p>
        </p:txBody>
      </p:sp>
    </p:spTree>
    <p:extLst>
      <p:ext uri="{BB962C8B-B14F-4D97-AF65-F5344CB8AC3E}">
        <p14:creationId xmlns:p14="http://schemas.microsoft.com/office/powerpoint/2010/main" val="909024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4"/>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DD49A390-6B57-481D-81F9-4D2343CDF2CF}" type="slidenum">
              <a:rPr lang="en-US"/>
              <a:pPr>
                <a:defRPr/>
              </a:pPr>
              <a:t>‹#›</a:t>
            </a:fld>
            <a:endParaRPr lang="en-US" dirty="0"/>
          </a:p>
        </p:txBody>
      </p:sp>
    </p:spTree>
    <p:extLst>
      <p:ext uri="{BB962C8B-B14F-4D97-AF65-F5344CB8AC3E}">
        <p14:creationId xmlns:p14="http://schemas.microsoft.com/office/powerpoint/2010/main" val="416257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dirty="0">
                <a:latin typeface="Garamond" pitchFamily="18"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dirty="0">
                <a:latin typeface="Garamond" pitchFamily="18"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3E8819F4-98EE-4C5C-94FD-1283E6141863}" type="slidenum">
              <a:rPr lang="en-US"/>
              <a:pPr>
                <a:defRPr/>
              </a:pPr>
              <a:t>‹#›</a:t>
            </a:fld>
            <a:endParaRPr lang="en-US" dirty="0"/>
          </a:p>
        </p:txBody>
      </p:sp>
    </p:spTree>
    <p:extLst>
      <p:ext uri="{BB962C8B-B14F-4D97-AF65-F5344CB8AC3E}">
        <p14:creationId xmlns:p14="http://schemas.microsoft.com/office/powerpoint/2010/main" val="1079890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Garamond" pitchFamily="18" charset="0"/>
              </a:defRPr>
            </a:lvl1pPr>
          </a:lstStyle>
          <a:p>
            <a:pPr>
              <a:defRPr/>
            </a:pPr>
            <a:fld id="{9D70E577-B6AA-4BA2-A12D-BA9AA8E869E7}" type="slidenum">
              <a:rPr lang="en-US"/>
              <a:pPr>
                <a:defRPr/>
              </a:pPr>
              <a:t>‹#›</a:t>
            </a:fld>
            <a:endParaRPr lang="en-US"/>
          </a:p>
        </p:txBody>
      </p:sp>
    </p:spTree>
    <p:extLst>
      <p:ext uri="{BB962C8B-B14F-4D97-AF65-F5344CB8AC3E}">
        <p14:creationId xmlns:p14="http://schemas.microsoft.com/office/powerpoint/2010/main" val="249323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37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21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3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41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35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5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31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D8431-FDB2-4275-A511-983A3BE9C7CF}"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3AE58-C1FF-475F-8E5E-593F56D2C5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7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solidFill>
                  <a:prstClr val="black"/>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solidFill>
                  <a:prstClr val="black"/>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prstClr val="black"/>
                </a:solidFill>
                <a:latin typeface="Arial" charset="0"/>
              </a:defRPr>
            </a:lvl1pPr>
          </a:lstStyle>
          <a:p>
            <a:pPr fontAlgn="base">
              <a:spcBef>
                <a:spcPct val="0"/>
              </a:spcBef>
              <a:spcAft>
                <a:spcPct val="0"/>
              </a:spcAft>
              <a:defRPr/>
            </a:pPr>
            <a:fld id="{7570FC36-23BF-42C5-86E5-E85BAA1ED71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705183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WryKADMXHTb_nM&amp;tbnid=9vcpffwf7onMHM:&amp;ved=0CAUQjRw&amp;url=http://www.goodreads.com/book/show/23772.Green_Eggs_and_Ham&amp;ei=S401Us6eHrL9iQKgwYDQAw&amp;psig=AFQjCNE10hJWPu6Qjv7zFbFWTVunbxi-xg&amp;ust=137932701375626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po-J0QxdWet76M&amp;tbnid=a3ocMiLZRyoTuM:&amp;ved=0CAUQjRw&amp;url=http://en.wikipedia.org/wiki/Green&amp;ei=B4s1UsrYMeadjAKvjIC4Ag&amp;psig=AFQjCNE10hJWPu6Qjv7zFbFWTVunbxi-xg&amp;ust=1379327013756269"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oogle.com/url?sa=i&amp;rct=j&amp;q=&amp;esrc=s&amp;frm=1&amp;source=images&amp;cd=&amp;cad=rja&amp;docid=po-J0QxdWet76M&amp;tbnid=a3ocMiLZRyoTuM:&amp;ved=0CAUQjRw&amp;url=http://en.wikipedia.org/wiki/Green&amp;ei=B4s1UsrYMeadjAKvjIC4Ag&amp;psig=AFQjCNE10hJWPu6Qjv7zFbFWTVunbxi-xg&amp;ust=1379327013756269"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oogle.com/url?sa=i&amp;rct=j&amp;q=&amp;esrc=s&amp;frm=1&amp;source=images&amp;cd=&amp;cad=rja&amp;docid=po-J0QxdWet76M&amp;tbnid=a3ocMiLZRyoTuM:&amp;ved=0CAUQjRw&amp;url=http://en.wikipedia.org/wiki/Green&amp;ei=B4s1UsrYMeadjAKvjIC4Ag&amp;psig=AFQjCNE10hJWPu6Qjv7zFbFWTVunbxi-xg&amp;ust=1379327013756269"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008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62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24218"/>
            <a:ext cx="32004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3" y="-8597462"/>
            <a:ext cx="648652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3725" y="-7021403"/>
            <a:ext cx="40005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6025" y="-1148500"/>
            <a:ext cx="27051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7858" y="7436565"/>
            <a:ext cx="34290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9450" y="8643943"/>
            <a:ext cx="5067792" cy="380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9450" y="6881813"/>
            <a:ext cx="4229100" cy="6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48822" y="7436572"/>
            <a:ext cx="24574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3045" y="6581783"/>
            <a:ext cx="443865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7444447"/>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18783" y="2057400"/>
            <a:ext cx="71437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1125" y="-4128432"/>
            <a:ext cx="4762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9499" y="906436"/>
            <a:ext cx="3989821" cy="476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396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785" y="662895"/>
            <a:ext cx="3949262" cy="543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910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671" y="728401"/>
            <a:ext cx="2559292" cy="364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72" t="-364" r="20563" b="364"/>
          <a:stretch/>
        </p:blipFill>
        <p:spPr bwMode="auto">
          <a:xfrm>
            <a:off x="3152899" y="728400"/>
            <a:ext cx="2708798" cy="364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75" y="728400"/>
            <a:ext cx="2496864" cy="364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680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65" y="1025719"/>
            <a:ext cx="2713121" cy="215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038" y="1025718"/>
            <a:ext cx="44577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199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023" y="-1923048"/>
            <a:ext cx="41719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428" y="-4860758"/>
            <a:ext cx="36480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989" y="548024"/>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632" y="-4475748"/>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848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52" y="395288"/>
            <a:ext cx="70675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53" y="3623944"/>
            <a:ext cx="4008274" cy="16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647" y="2770777"/>
            <a:ext cx="3356811" cy="335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025" y="-3581399"/>
            <a:ext cx="49530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510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7123" y="762002"/>
            <a:ext cx="19907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684" y="-1985902"/>
            <a:ext cx="35718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4" y="-4833877"/>
            <a:ext cx="561975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987" y="3708734"/>
            <a:ext cx="329980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695" y="3708734"/>
            <a:ext cx="31908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651" y="762000"/>
            <a:ext cx="43815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0009" y="-3690877"/>
            <a:ext cx="55626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0864" y="-3957577"/>
            <a:ext cx="32956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7212" y="762000"/>
            <a:ext cx="2125417" cy="263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2309" y="1476379"/>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14309" y="3979445"/>
            <a:ext cx="5252939" cy="326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381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1595" y="4229100"/>
            <a:ext cx="8229600" cy="1143000"/>
          </a:xfrm>
        </p:spPr>
        <p:txBody>
          <a:bodyPr/>
          <a:lstStyle/>
          <a:p>
            <a:endParaRPr lang="en-US" dirty="0"/>
          </a:p>
        </p:txBody>
      </p:sp>
      <p:sp>
        <p:nvSpPr>
          <p:cNvPr id="3" name="Content Placeholder 2"/>
          <p:cNvSpPr>
            <a:spLocks noGrp="1"/>
          </p:cNvSpPr>
          <p:nvPr>
            <p:ph idx="1"/>
          </p:nvPr>
        </p:nvSpPr>
        <p:spPr>
          <a:xfrm>
            <a:off x="9534023" y="6486531"/>
            <a:ext cx="8229600" cy="4525963"/>
          </a:xfrm>
        </p:spPr>
        <p:txBody>
          <a:bodyPr/>
          <a:lstStyle/>
          <a:p>
            <a:r>
              <a:rPr lang="en-US" dirty="0" err="1" smtClean="0"/>
              <a:t>Gree</a:t>
            </a:r>
            <a:endParaRPr lang="en-US" dirty="0" smtClean="0"/>
          </a:p>
          <a:p>
            <a:r>
              <a:rPr lang="en-US" b="1" dirty="0"/>
              <a:t>Green house by Sandy </a:t>
            </a:r>
            <a:r>
              <a:rPr lang="en-US" b="1" dirty="0" err="1"/>
              <a:t>Skoglund</a:t>
            </a:r>
            <a:r>
              <a:rPr lang="en-US" b="1" dirty="0"/>
              <a:t> </a:t>
            </a:r>
            <a:r>
              <a:rPr lang="en-US" dirty="0" smtClean="0"/>
              <a:t>n house by sandy </a:t>
            </a:r>
            <a:r>
              <a:rPr lang="en-US" dirty="0" err="1" smtClean="0"/>
              <a:t>skolglund</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792" y="3453648"/>
            <a:ext cx="967967" cy="131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997" y="380781"/>
            <a:ext cx="2518610" cy="221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9" y="416509"/>
            <a:ext cx="4047826" cy="516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399" y="-2331472"/>
            <a:ext cx="39719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0596" y="2919817"/>
            <a:ext cx="2671010" cy="18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373" y="-2077305"/>
            <a:ext cx="64389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3116" y="5160856"/>
            <a:ext cx="17859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46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10900" y="3356819"/>
            <a:ext cx="8229600" cy="4525963"/>
          </a:xfrm>
        </p:spPr>
        <p:txBody>
          <a:bodyPr/>
          <a:lstStyle/>
          <a:p>
            <a:r>
              <a:rPr lang="en-US" dirty="0" smtClean="0"/>
              <a:t>Green with envy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89" y="3922364"/>
            <a:ext cx="428625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869" y="2853559"/>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866" y="408572"/>
            <a:ext cx="3993637" cy="60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869" y="5772150"/>
            <a:ext cx="30861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489" y="408572"/>
            <a:ext cx="428625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951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032" y="1283623"/>
            <a:ext cx="6751480" cy="424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6222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aymond Veon\Documents\Fed PD Art Ed Grant\VTS and Images for VTS\Grade 9 from MS\8.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23" y="381000"/>
            <a:ext cx="617780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221673" y="360218"/>
            <a:ext cx="2165350" cy="54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tLang="en-US" dirty="0">
                <a:solidFill>
                  <a:srgbClr val="000000"/>
                </a:solidFill>
                <a:latin typeface="Arial" pitchFamily="34" charset="0"/>
              </a:rPr>
              <a:t>Take a minute to </a:t>
            </a:r>
          </a:p>
          <a:p>
            <a:pPr eaLnBrk="1" hangingPunct="1"/>
            <a:r>
              <a:rPr lang="en-US" altLang="en-US" dirty="0">
                <a:solidFill>
                  <a:srgbClr val="000000"/>
                </a:solidFill>
                <a:latin typeface="Arial" pitchFamily="34" charset="0"/>
              </a:rPr>
              <a:t>Look at this picture.</a:t>
            </a:r>
          </a:p>
          <a:p>
            <a:pPr eaLnBrk="1" hangingPunct="1"/>
            <a:endParaRPr lang="en-US" altLang="en-US" dirty="0">
              <a:solidFill>
                <a:srgbClr val="000000"/>
              </a:solidFill>
              <a:latin typeface="Arial" pitchFamily="34" charset="0"/>
            </a:endParaRPr>
          </a:p>
          <a:p>
            <a:pPr eaLnBrk="1" hangingPunct="1"/>
            <a:r>
              <a:rPr lang="en-US" altLang="en-US" dirty="0">
                <a:solidFill>
                  <a:srgbClr val="000000"/>
                </a:solidFill>
                <a:latin typeface="Arial" pitchFamily="34" charset="0"/>
              </a:rPr>
              <a:t>What’s going on </a:t>
            </a:r>
          </a:p>
          <a:p>
            <a:pPr eaLnBrk="1" hangingPunct="1"/>
            <a:r>
              <a:rPr lang="en-US" altLang="en-US" dirty="0">
                <a:solidFill>
                  <a:srgbClr val="000000"/>
                </a:solidFill>
                <a:latin typeface="Arial" pitchFamily="34" charset="0"/>
              </a:rPr>
              <a:t>in this picture?*</a:t>
            </a:r>
          </a:p>
          <a:p>
            <a:pPr eaLnBrk="1" hangingPunct="1"/>
            <a:endParaRPr lang="en-US" altLang="en-US" dirty="0">
              <a:solidFill>
                <a:srgbClr val="000000"/>
              </a:solidFill>
              <a:latin typeface="Arial" pitchFamily="34" charset="0"/>
            </a:endParaRPr>
          </a:p>
          <a:p>
            <a:pPr eaLnBrk="1" hangingPunct="1"/>
            <a:r>
              <a:rPr lang="en-US" altLang="en-US" dirty="0">
                <a:solidFill>
                  <a:srgbClr val="000000"/>
                </a:solidFill>
                <a:latin typeface="Arial" pitchFamily="34" charset="0"/>
              </a:rPr>
              <a:t>What do you </a:t>
            </a:r>
          </a:p>
          <a:p>
            <a:pPr eaLnBrk="1" hangingPunct="1"/>
            <a:r>
              <a:rPr lang="en-US" altLang="en-US" dirty="0">
                <a:solidFill>
                  <a:srgbClr val="000000"/>
                </a:solidFill>
                <a:latin typeface="Arial" pitchFamily="34" charset="0"/>
              </a:rPr>
              <a:t>SEE that makes </a:t>
            </a:r>
          </a:p>
          <a:p>
            <a:pPr eaLnBrk="1" hangingPunct="1"/>
            <a:r>
              <a:rPr lang="en-US" altLang="en-US" dirty="0">
                <a:solidFill>
                  <a:srgbClr val="000000"/>
                </a:solidFill>
                <a:latin typeface="Arial" pitchFamily="34" charset="0"/>
              </a:rPr>
              <a:t>you say that?</a:t>
            </a:r>
          </a:p>
          <a:p>
            <a:pPr eaLnBrk="1" hangingPunct="1"/>
            <a:endParaRPr lang="en-US" altLang="en-US" dirty="0">
              <a:solidFill>
                <a:srgbClr val="000000"/>
              </a:solidFill>
              <a:latin typeface="Arial" pitchFamily="34" charset="0"/>
            </a:endParaRPr>
          </a:p>
          <a:p>
            <a:pPr eaLnBrk="1" hangingPunct="1"/>
            <a:r>
              <a:rPr lang="en-US" altLang="en-US" dirty="0">
                <a:solidFill>
                  <a:srgbClr val="000000"/>
                </a:solidFill>
                <a:latin typeface="Arial" pitchFamily="34" charset="0"/>
              </a:rPr>
              <a:t>What more can</a:t>
            </a:r>
          </a:p>
          <a:p>
            <a:pPr eaLnBrk="1" hangingPunct="1"/>
            <a:r>
              <a:rPr lang="en-US" altLang="en-US" dirty="0">
                <a:solidFill>
                  <a:srgbClr val="000000"/>
                </a:solidFill>
                <a:latin typeface="Arial" pitchFamily="34" charset="0"/>
              </a:rPr>
              <a:t>we find.</a:t>
            </a:r>
          </a:p>
          <a:p>
            <a:pPr eaLnBrk="1" hangingPunct="1"/>
            <a:endParaRPr lang="en-US" altLang="en-US" dirty="0">
              <a:solidFill>
                <a:srgbClr val="000000"/>
              </a:solidFill>
              <a:latin typeface="Arial" pitchFamily="34" charset="0"/>
            </a:endParaRPr>
          </a:p>
          <a:p>
            <a:pPr eaLnBrk="1" hangingPunct="1"/>
            <a:endParaRPr lang="en-US" altLang="en-US" dirty="0">
              <a:solidFill>
                <a:srgbClr val="000000"/>
              </a:solidFill>
              <a:latin typeface="Arial" pitchFamily="34" charset="0"/>
            </a:endParaRPr>
          </a:p>
          <a:p>
            <a:pPr eaLnBrk="1" hangingPunct="1"/>
            <a:r>
              <a:rPr lang="en-US" altLang="en-US" dirty="0">
                <a:solidFill>
                  <a:srgbClr val="000000"/>
                </a:solidFill>
                <a:latin typeface="Arial" pitchFamily="34" charset="0"/>
              </a:rPr>
              <a:t>Paraphrase.</a:t>
            </a:r>
          </a:p>
          <a:p>
            <a:pPr eaLnBrk="1" hangingPunct="1"/>
            <a:r>
              <a:rPr lang="en-US" altLang="en-US" dirty="0">
                <a:solidFill>
                  <a:srgbClr val="000000"/>
                </a:solidFill>
                <a:latin typeface="Arial" pitchFamily="34" charset="0"/>
              </a:rPr>
              <a:t>Point.</a:t>
            </a:r>
          </a:p>
          <a:p>
            <a:pPr eaLnBrk="1" hangingPunct="1"/>
            <a:r>
              <a:rPr lang="en-US" altLang="en-US" dirty="0">
                <a:solidFill>
                  <a:srgbClr val="000000"/>
                </a:solidFill>
                <a:latin typeface="Arial" pitchFamily="34" charset="0"/>
              </a:rPr>
              <a:t>Link.</a:t>
            </a:r>
          </a:p>
          <a:p>
            <a:pPr eaLnBrk="1" hangingPunct="1"/>
            <a:r>
              <a:rPr lang="en-US" altLang="en-US" sz="1200" dirty="0">
                <a:solidFill>
                  <a:srgbClr val="000000"/>
                </a:solidFill>
                <a:latin typeface="Arial" pitchFamily="34" charset="0"/>
              </a:rPr>
              <a:t>*For K-1, be more </a:t>
            </a:r>
          </a:p>
          <a:p>
            <a:pPr eaLnBrk="1" hangingPunct="1"/>
            <a:r>
              <a:rPr lang="en-US" altLang="en-US" sz="1200" dirty="0">
                <a:solidFill>
                  <a:srgbClr val="000000"/>
                </a:solidFill>
                <a:latin typeface="Arial" pitchFamily="34" charset="0"/>
              </a:rPr>
              <a:t>Concrete and ask</a:t>
            </a:r>
          </a:p>
          <a:p>
            <a:pPr eaLnBrk="1" hangingPunct="1"/>
            <a:r>
              <a:rPr lang="en-US" altLang="en-US" sz="1200" dirty="0">
                <a:solidFill>
                  <a:srgbClr val="000000"/>
                </a:solidFill>
                <a:latin typeface="Arial" pitchFamily="34" charset="0"/>
              </a:rPr>
              <a:t>“What do you SEE</a:t>
            </a:r>
          </a:p>
          <a:p>
            <a:pPr eaLnBrk="1" hangingPunct="1"/>
            <a:r>
              <a:rPr lang="en-US" altLang="en-US" sz="1200" dirty="0">
                <a:solidFill>
                  <a:srgbClr val="000000"/>
                </a:solidFill>
                <a:latin typeface="Arial" pitchFamily="34" charset="0"/>
              </a:rPr>
              <a:t>in this picture.”</a:t>
            </a:r>
          </a:p>
        </p:txBody>
      </p:sp>
    </p:spTree>
    <p:extLst>
      <p:ext uri="{BB962C8B-B14F-4D97-AF65-F5344CB8AC3E}">
        <p14:creationId xmlns:p14="http://schemas.microsoft.com/office/powerpoint/2010/main" val="27775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010" y="1046748"/>
            <a:ext cx="60960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845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241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First nuclear monster film 1954 them! spider</a:t>
            </a:r>
          </a:p>
          <a:p>
            <a:r>
              <a:rPr lang="en-US" dirty="0" smtClean="0"/>
              <a:t>The Beast from 20,000 Fathoms</a:t>
            </a:r>
          </a:p>
          <a:p>
            <a:r>
              <a:rPr lang="en-US" dirty="0" smtClean="0"/>
              <a:t>Chernobyl, three mile island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2004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81915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800600"/>
            <a:ext cx="4762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377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bg1"/>
                </a:solidFill>
              </a:rPr>
              <a:t>It’s not easy being</a:t>
            </a:r>
            <a:endParaRPr lang="en-US" sz="8000" b="1" dirty="0">
              <a:solidFill>
                <a:srgbClr val="00FF00"/>
              </a:solidFill>
            </a:endParaRPr>
          </a:p>
        </p:txBody>
      </p:sp>
      <p:sp>
        <p:nvSpPr>
          <p:cNvPr id="3" name="Content Placeholder 2"/>
          <p:cNvSpPr>
            <a:spLocks noGrp="1"/>
          </p:cNvSpPr>
          <p:nvPr>
            <p:ph idx="1"/>
          </p:nvPr>
        </p:nvSpPr>
        <p:spPr>
          <a:xfrm>
            <a:off x="628650" y="1825625"/>
            <a:ext cx="7886700" cy="1527175"/>
          </a:xfrm>
        </p:spPr>
        <p:txBody>
          <a:bodyPr>
            <a:normAutofit/>
          </a:bodyPr>
          <a:lstStyle/>
          <a:p>
            <a:pPr marL="0" indent="0" algn="ctr">
              <a:buNone/>
            </a:pPr>
            <a:r>
              <a:rPr lang="en-US" sz="8800" b="1" dirty="0">
                <a:solidFill>
                  <a:srgbClr val="00FF00"/>
                </a:solidFill>
              </a:rPr>
              <a:t>GREEN</a:t>
            </a:r>
            <a:endParaRPr lang="en-US" sz="8800" dirty="0"/>
          </a:p>
        </p:txBody>
      </p:sp>
      <p:sp>
        <p:nvSpPr>
          <p:cNvPr id="4" name="TextBox 3"/>
          <p:cNvSpPr txBox="1"/>
          <p:nvPr/>
        </p:nvSpPr>
        <p:spPr>
          <a:xfrm>
            <a:off x="3429000" y="5715000"/>
            <a:ext cx="2533450" cy="646331"/>
          </a:xfrm>
          <a:prstGeom prst="rect">
            <a:avLst/>
          </a:prstGeom>
          <a:noFill/>
        </p:spPr>
        <p:txBody>
          <a:bodyPr wrap="none" rtlCol="0">
            <a:spAutoFit/>
          </a:bodyPr>
          <a:lstStyle/>
          <a:p>
            <a:pPr algn="ctr"/>
            <a:r>
              <a:rPr lang="en-US" dirty="0" smtClean="0">
                <a:solidFill>
                  <a:schemeClr val="bg1"/>
                </a:solidFill>
              </a:rPr>
              <a:t>Art 3700</a:t>
            </a:r>
          </a:p>
          <a:p>
            <a:pPr algn="ctr"/>
            <a:r>
              <a:rPr lang="en-US" dirty="0" smtClean="0">
                <a:solidFill>
                  <a:schemeClr val="bg1"/>
                </a:solidFill>
              </a:rPr>
              <a:t>Professor Raymond </a:t>
            </a:r>
            <a:r>
              <a:rPr lang="en-US" dirty="0" err="1" smtClean="0">
                <a:solidFill>
                  <a:schemeClr val="bg1"/>
                </a:solidFill>
              </a:rPr>
              <a:t>Veon</a:t>
            </a:r>
            <a:endParaRPr lang="en-US" dirty="0">
              <a:solidFill>
                <a:schemeClr val="bg1"/>
              </a:solidFill>
            </a:endParaRPr>
          </a:p>
        </p:txBody>
      </p:sp>
    </p:spTree>
    <p:extLst>
      <p:ext uri="{BB962C8B-B14F-4D97-AF65-F5344CB8AC3E}">
        <p14:creationId xmlns:p14="http://schemas.microsoft.com/office/powerpoint/2010/main" val="940401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hebluegrassspecial.com/archive/2010/august10/imagesaugust10/green-eggs-ham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745" y="1433766"/>
            <a:ext cx="4214813"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91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1866900"/>
            <a:ext cx="4648200" cy="3124200"/>
          </a:xfrm>
          <a:prstGeom prst="rect">
            <a:avLst/>
          </a:prstGeom>
        </p:spPr>
      </p:pic>
    </p:spTree>
    <p:extLst>
      <p:ext uri="{BB962C8B-B14F-4D97-AF65-F5344CB8AC3E}">
        <p14:creationId xmlns:p14="http://schemas.microsoft.com/office/powerpoint/2010/main" val="303692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commons/thumb/7/7d/Color_icon_green.svg/300px-Color_icon_green.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537" y="1780674"/>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57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7/7d/Color_icon_green.svg/300px-Color_icon_green.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537" y="1780674"/>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16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050" name="Picture 2" descr="http://upload.wikimedia.org/wikipedia/commons/thumb/7/7d/Color_icon_green.svg/300px-Color_icon_green.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537" y="1780674"/>
            <a:ext cx="21431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91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upload.wikimedia.org/wikipedia/commons/5/57/Han_jade_dra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201" y="1475708"/>
            <a:ext cx="2035969"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58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599</Words>
  <Application>Microsoft Office PowerPoint</Application>
  <PresentationFormat>On-screen Show (4:3)</PresentationFormat>
  <Paragraphs>157</Paragraphs>
  <Slides>22</Slides>
  <Notes>4</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1_Office Theme</vt:lpstr>
      <vt:lpstr>2_Default Design</vt:lpstr>
      <vt:lpstr>PowerPoint Presentation</vt:lpstr>
      <vt:lpstr>PowerPoint Presentation</vt:lpstr>
      <vt:lpstr>It’s not easy 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not easy being</dc:title>
  <dc:creator>Raymond E Veon 7</dc:creator>
  <cp:lastModifiedBy>Raymond E Veon 7</cp:lastModifiedBy>
  <cp:revision>8</cp:revision>
  <dcterms:created xsi:type="dcterms:W3CDTF">2013-09-30T19:15:23Z</dcterms:created>
  <dcterms:modified xsi:type="dcterms:W3CDTF">2013-09-30T20:28:49Z</dcterms:modified>
</cp:coreProperties>
</file>