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4" r:id="rId2"/>
    <p:sldId id="270" r:id="rId3"/>
    <p:sldId id="279" r:id="rId4"/>
    <p:sldId id="260" r:id="rId5"/>
    <p:sldId id="261" r:id="rId6"/>
    <p:sldId id="262" r:id="rId7"/>
    <p:sldId id="263" r:id="rId8"/>
    <p:sldId id="284" r:id="rId9"/>
    <p:sldId id="287" r:id="rId10"/>
    <p:sldId id="289" r:id="rId11"/>
    <p:sldId id="266" r:id="rId12"/>
    <p:sldId id="283" r:id="rId13"/>
    <p:sldId id="292" r:id="rId14"/>
    <p:sldId id="293" r:id="rId15"/>
    <p:sldId id="294" r:id="rId16"/>
  </p:sldIdLst>
  <p:sldSz cx="9144000" cy="6858000" type="screen4x3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CC0000"/>
    <a:srgbClr val="CC3300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415" autoAdjust="0"/>
  </p:normalViewPr>
  <p:slideViewPr>
    <p:cSldViewPr>
      <p:cViewPr varScale="1">
        <p:scale>
          <a:sx n="63" d="100"/>
          <a:sy n="63" d="100"/>
        </p:scale>
        <p:origin x="-108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76" y="-72"/>
      </p:cViewPr>
      <p:guideLst>
        <p:guide orient="horz" pos="2836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E1C0B61-70D0-4E46-8435-4A72619B1A06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83AAF20-7770-4803-9A84-4BEF462FC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CACBDF-BC07-4B35-BA75-F0D1F57629EA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7463" y="674688"/>
            <a:ext cx="4502150" cy="3376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76725"/>
            <a:ext cx="5661025" cy="4052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551863"/>
            <a:ext cx="306705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164BA41-41BC-473D-ABE1-569E4480E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31AA34-3A10-41A8-9D3A-F856CCBB675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54AAECD-0CDC-4A70-9140-190F21DB16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F24635-0297-4409-9BB4-DD8D6ABACF2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6EB85E-03D3-45DF-823A-477DE96035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7C7567-CC71-4F10-85B8-FFC185F65D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218163-4649-4148-BF90-3B4F6FFDB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0E19A1-7A67-4474-AC43-092CBCE95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8F1997-23E7-482B-9368-39850847580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8B7CAF-D7B8-432D-9403-FED454E6963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2BAEB-2B85-4C65-B85B-F475234D599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  <p:sp>
        <p:nvSpPr>
          <p:cNvPr id="6" name="Notes Placeholder 2"/>
          <p:cNvSpPr txBox="1">
            <a:spLocks/>
          </p:cNvSpPr>
          <p:nvPr/>
        </p:nvSpPr>
        <p:spPr>
          <a:xfrm>
            <a:off x="865188" y="4427538"/>
            <a:ext cx="5661025" cy="40513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30000"/>
              </a:spcBef>
              <a:defRPr/>
            </a:pPr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EEF4B6-2AA5-4527-8421-ADA986D7EE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2146D7-39BC-4936-B4F5-9D6EE1E9048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6A5E04-DB12-4385-9BD2-D41024B4E7C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86D7B05-CFAC-4A25-A438-740FFF978B4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7BB265-03CF-4644-98CA-F2263AAAEEA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0052E-D531-4854-A89E-ED460E088D97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28E77-C826-4F54-92F1-EA3B3D0C4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C0E0-D4F6-46A5-A342-01B2EF6AC7E0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522BD-740A-4CCF-9730-55480CB46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AACA7-36EA-4478-A594-84E1DB2CFB70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EF0B9-D69C-4515-A9AB-52E871ED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C60C9-C4F0-4865-B5EC-CCD01DBA3BE8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FAA39-204F-4592-A72F-A9501F3A1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F534D-6002-48AC-B3D2-A847E61E43BF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8E04-E4DA-4B96-A732-17C7692EE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78395-5710-4282-A1AE-00516FED523E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84667-71A6-4EA8-94D2-77F5A7C68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98342-8A61-403C-88BA-E57306F0CE23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731EC-D1B7-493E-A906-6F9FAF854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175C8-B388-4E49-B431-2CCC38752A4E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DBD0-CC4D-40F2-9C64-24327D873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7079-24F1-4178-8563-0B04C093C532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3CDE2-E7EA-4BE5-8B61-275109708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8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3048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048000" y="0"/>
            <a:ext cx="3048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4038600" cy="190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0"/>
            <a:ext cx="4038600" cy="1905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7D1989-B995-4B0C-8087-DFCBE1F2A9E7}" type="datetimeFigureOut">
              <a:rPr lang="en-US"/>
              <a:pPr>
                <a:defRPr/>
              </a:pPr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49D240-8A62-4C86-BDF6-1A13841F6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64" r:id="rId6"/>
    <p:sldLayoutId id="2147483665" r:id="rId7"/>
    <p:sldLayoutId id="2147483666" r:id="rId8"/>
    <p:sldLayoutId id="2147483667" r:id="rId9"/>
    <p:sldLayoutId id="2147483658" r:id="rId10"/>
    <p:sldLayoutId id="2147483657" r:id="rId11"/>
    <p:sldLayoutId id="2147483656" r:id="rId12"/>
    <p:sldLayoutId id="2147483655" r:id="rId13"/>
    <p:sldLayoutId id="2147483654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 rot="16200000">
            <a:off x="4914900" y="2628900"/>
            <a:ext cx="5410200" cy="27432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5" name="Picture 2" descr="C:\Documents and Settings\sandrar\Local Settings\Temporary Internet Files\Content.IE5\GNG7EDOJ\MPj04278100000[1]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24200" y="1298448"/>
            <a:ext cx="3048000" cy="540715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6" name="Picture 2" descr="C:\Documents and Settings\sandrar\My Documents\My Pictures\Co State Capitol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2400" y="1295400"/>
            <a:ext cx="2895600" cy="5410200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6781800" y="2057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81800" y="3200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781800" y="42672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7010400" y="19050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6896100" y="22479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010400" y="30480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010400" y="41148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6896100" y="33909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6896100" y="44577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46" name="TextBox 22"/>
          <p:cNvSpPr txBox="1">
            <a:spLocks noChangeArrowheads="1"/>
          </p:cNvSpPr>
          <p:nvPr/>
        </p:nvSpPr>
        <p:spPr bwMode="auto">
          <a:xfrm>
            <a:off x="228600" y="228600"/>
            <a:ext cx="2590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Gill Sans MT" pitchFamily="34" charset="0"/>
              </a:rPr>
              <a:t>State Roles &amp; Responsibilities</a:t>
            </a:r>
          </a:p>
        </p:txBody>
      </p:sp>
      <p:sp>
        <p:nvSpPr>
          <p:cNvPr id="18447" name="TextBox 23"/>
          <p:cNvSpPr txBox="1">
            <a:spLocks noChangeArrowheads="1"/>
          </p:cNvSpPr>
          <p:nvPr/>
        </p:nvSpPr>
        <p:spPr bwMode="auto">
          <a:xfrm>
            <a:off x="3352800" y="2286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Gill Sans MT" pitchFamily="34" charset="0"/>
              </a:rPr>
              <a:t>Local Implementation</a:t>
            </a:r>
          </a:p>
        </p:txBody>
      </p:sp>
      <p:sp>
        <p:nvSpPr>
          <p:cNvPr id="18448" name="TextBox 24"/>
          <p:cNvSpPr txBox="1">
            <a:spLocks noChangeArrowheads="1"/>
          </p:cNvSpPr>
          <p:nvPr/>
        </p:nvSpPr>
        <p:spPr bwMode="auto">
          <a:xfrm>
            <a:off x="6477000" y="2286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Gill Sans MT" pitchFamily="34" charset="0"/>
              </a:rPr>
              <a:t>An ARTS Agenda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781800" y="51816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7010400" y="50292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6896100" y="53721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52400" y="1905000"/>
          <a:ext cx="8686800" cy="4530725"/>
        </p:xfrm>
        <a:graphic>
          <a:graphicData uri="http://schemas.openxmlformats.org/presentationml/2006/ole">
            <p:oleObj spid="_x0000_s3074" r:id="rId4" imgW="8687553" imgH="4529721" progId="Excel.Sheet.8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304800"/>
            <a:ext cx="8610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CC66"/>
                </a:solidFill>
                <a:latin typeface="+mj-lt"/>
              </a:rPr>
              <a:t>Formats Used to Publicly Report </a:t>
            </a:r>
          </a:p>
          <a:p>
            <a:pPr algn="ctr">
              <a:defRPr/>
            </a:pPr>
            <a:r>
              <a:rPr lang="en-US" sz="3600" dirty="0">
                <a:solidFill>
                  <a:srgbClr val="FFCC66"/>
                </a:solidFill>
                <a:latin typeface="+mj-lt"/>
              </a:rPr>
              <a:t>State Level Information about Arts 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381000"/>
            <a:ext cx="3540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4038600" cy="1905000"/>
          </a:xfrm>
        </p:spPr>
        <p:txBody>
          <a:bodyPr/>
          <a:lstStyle/>
          <a:p>
            <a:pPr eaLnBrk="1" hangingPunct="1"/>
            <a:r>
              <a:rPr lang="en-US" sz="4000" smtClean="0"/>
              <a:t/>
            </a:r>
            <a:br>
              <a:rPr lang="en-US" sz="4000" smtClean="0"/>
            </a:br>
            <a:r>
              <a:rPr lang="en-US" sz="3600" smtClean="0"/>
              <a:t>A state </a:t>
            </a:r>
            <a:br>
              <a:rPr lang="en-US" sz="3600" smtClean="0"/>
            </a:br>
            <a:r>
              <a:rPr lang="en-US" sz="3600" smtClean="0">
                <a:solidFill>
                  <a:srgbClr val="C00000"/>
                </a:solidFill>
                <a:latin typeface="Gill Sans Ultra Bold" pitchFamily="34" charset="0"/>
              </a:rPr>
              <a:t>ARTS</a:t>
            </a:r>
            <a:r>
              <a:rPr lang="en-US" sz="3600" smtClean="0"/>
              <a:t> Agenda to </a:t>
            </a:r>
            <a:r>
              <a:rPr lang="en-US" sz="3600" smtClean="0">
                <a:solidFill>
                  <a:srgbClr val="FFFF00"/>
                </a:solidFill>
                <a:latin typeface="Gill Sans Ultra Bold" pitchFamily="34" charset="0"/>
              </a:rPr>
              <a:t>strengthen arts education</a:t>
            </a: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in public schools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" name="Rectangle 5"/>
          <p:cNvSpPr/>
          <p:nvPr/>
        </p:nvSpPr>
        <p:spPr>
          <a:xfrm>
            <a:off x="5715000" y="13716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715000" y="34290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715000" y="4724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943600" y="12192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943600" y="32004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43600" y="44958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829300" y="15621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H="1">
            <a:off x="5829300" y="35433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5829300" y="48387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715000" y="23622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5943600" y="2209800"/>
            <a:ext cx="685800" cy="457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829300" y="2552700"/>
            <a:ext cx="1524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Raise public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C00000"/>
                </a:solidFill>
                <a:latin typeface="Gill Sans Ultra Bold" pitchFamily="34" charset="0"/>
              </a:rPr>
              <a:t>awareness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and deepen </a:t>
            </a:r>
            <a:r>
              <a:rPr lang="en-US" sz="3600" dirty="0">
                <a:solidFill>
                  <a:schemeClr val="bg1"/>
                </a:solidFill>
              </a:rPr>
              <a:t>understanding</a:t>
            </a:r>
            <a:r>
              <a:rPr lang="en-US" sz="3600" dirty="0">
                <a:solidFill>
                  <a:srgbClr val="C0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of the </a:t>
            </a:r>
            <a:r>
              <a:rPr lang="en-US" sz="3600" dirty="0">
                <a:solidFill>
                  <a:srgbClr val="FFFF00"/>
                </a:solidFill>
              </a:rPr>
              <a:t>benefits</a:t>
            </a:r>
            <a:r>
              <a:rPr lang="en-US" sz="3600" dirty="0"/>
              <a:t>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arts education</a:t>
            </a:r>
            <a:r>
              <a:rPr lang="en-US" sz="3600" dirty="0"/>
              <a:t>.</a:t>
            </a:r>
          </a:p>
        </p:txBody>
      </p:sp>
      <p:pic>
        <p:nvPicPr>
          <p:cNvPr id="44034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"/>
            <a:ext cx="3540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715000" y="19050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2819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7338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038" name="TextBox 12"/>
          <p:cNvSpPr txBox="1">
            <a:spLocks noChangeArrowheads="1"/>
          </p:cNvSpPr>
          <p:nvPr/>
        </p:nvSpPr>
        <p:spPr bwMode="auto">
          <a:xfrm>
            <a:off x="63246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Awareness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39863" y="29670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6764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4724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Call for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and contribute to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better state level </a:t>
            </a:r>
            <a:r>
              <a:rPr lang="en-US" sz="4000" dirty="0">
                <a:solidFill>
                  <a:srgbClr val="C00000"/>
                </a:solidFill>
                <a:latin typeface="Gill Sans Ultra Bold" pitchFamily="34" charset="0"/>
              </a:rPr>
              <a:t>research</a:t>
            </a:r>
            <a:r>
              <a:rPr lang="en-US" sz="3600" dirty="0">
                <a:solidFill>
                  <a:srgbClr val="C00000"/>
                </a:solidFill>
                <a:latin typeface="Gill Sans Ultra Bold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and</a:t>
            </a:r>
            <a:r>
              <a:rPr lang="en-US" sz="3600" dirty="0">
                <a:solidFill>
                  <a:srgbClr val="C00000"/>
                </a:solidFill>
                <a:latin typeface="Gill Sans Ultra Bold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</a:rPr>
              <a:t>data</a:t>
            </a:r>
            <a:r>
              <a:rPr lang="en-US" sz="3600" dirty="0">
                <a:solidFill>
                  <a:srgbClr val="C00000"/>
                </a:solidFill>
                <a:latin typeface="Gill Sans Ultra Bold" pitchFamily="34" charset="0"/>
              </a:rPr>
              <a:t> </a:t>
            </a:r>
            <a:r>
              <a:rPr lang="en-US" sz="3600" dirty="0"/>
              <a:t>to inform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policy and practice.</a:t>
            </a:r>
          </a:p>
        </p:txBody>
      </p:sp>
      <p:pic>
        <p:nvPicPr>
          <p:cNvPr id="46082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"/>
            <a:ext cx="3540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715000" y="19050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2819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7338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6" name="TextBox 12"/>
          <p:cNvSpPr txBox="1">
            <a:spLocks noChangeArrowheads="1"/>
          </p:cNvSpPr>
          <p:nvPr/>
        </p:nvSpPr>
        <p:spPr bwMode="auto">
          <a:xfrm>
            <a:off x="63246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Awareness</a:t>
            </a:r>
          </a:p>
        </p:txBody>
      </p:sp>
      <p:sp>
        <p:nvSpPr>
          <p:cNvPr id="46087" name="TextBox 13"/>
          <p:cNvSpPr txBox="1">
            <a:spLocks noChangeArrowheads="1"/>
          </p:cNvSpPr>
          <p:nvPr/>
        </p:nvSpPr>
        <p:spPr bwMode="auto">
          <a:xfrm>
            <a:off x="6400800" y="2895600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39863" y="29670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6764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0" y="25908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4724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Develop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>
                <a:solidFill>
                  <a:srgbClr val="C00000"/>
                </a:solidFill>
                <a:latin typeface="Gill Sans Ultra Bold" pitchFamily="34" charset="0"/>
              </a:rPr>
              <a:t>tools</a:t>
            </a:r>
            <a:r>
              <a:rPr lang="en-US" sz="4400" dirty="0">
                <a:solidFill>
                  <a:srgbClr val="C00000"/>
                </a:solidFill>
                <a:latin typeface="Gill Sans Ultra Bold Condensed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and</a:t>
            </a:r>
            <a:r>
              <a:rPr lang="en-US" sz="3600" dirty="0">
                <a:solidFill>
                  <a:srgbClr val="C00000"/>
                </a:solidFill>
                <a:latin typeface="Gill Sans Ultra Bold Condensed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strategies</a:t>
            </a:r>
            <a:r>
              <a:rPr lang="en-US" sz="3600" dirty="0">
                <a:solidFill>
                  <a:srgbClr val="C00000"/>
                </a:solidFill>
                <a:latin typeface="Gill Sans Ultra Bold Condensed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for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latin typeface="+mj-lt"/>
              </a:rPr>
              <a:t>high quality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arts education </a:t>
            </a:r>
            <a:r>
              <a:rPr lang="en-US" sz="3600" dirty="0">
                <a:solidFill>
                  <a:schemeClr val="bg1"/>
                </a:solidFill>
                <a:latin typeface="+mj-lt"/>
              </a:rPr>
              <a:t>programs</a:t>
            </a:r>
            <a:r>
              <a:rPr lang="en-US" sz="3600" dirty="0"/>
              <a:t>.</a:t>
            </a:r>
          </a:p>
        </p:txBody>
      </p:sp>
      <p:pic>
        <p:nvPicPr>
          <p:cNvPr id="48130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"/>
            <a:ext cx="3540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715000" y="19050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2819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7338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8134" name="TextBox 12"/>
          <p:cNvSpPr txBox="1">
            <a:spLocks noChangeArrowheads="1"/>
          </p:cNvSpPr>
          <p:nvPr/>
        </p:nvSpPr>
        <p:spPr bwMode="auto">
          <a:xfrm>
            <a:off x="63246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Awareness</a:t>
            </a:r>
          </a:p>
        </p:txBody>
      </p:sp>
      <p:sp>
        <p:nvSpPr>
          <p:cNvPr id="48135" name="TextBox 13"/>
          <p:cNvSpPr txBox="1">
            <a:spLocks noChangeArrowheads="1"/>
          </p:cNvSpPr>
          <p:nvPr/>
        </p:nvSpPr>
        <p:spPr bwMode="auto">
          <a:xfrm>
            <a:off x="6400800" y="2895600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48136" name="TextBox 14"/>
          <p:cNvSpPr txBox="1">
            <a:spLocks noChangeArrowheads="1"/>
          </p:cNvSpPr>
          <p:nvPr/>
        </p:nvSpPr>
        <p:spPr bwMode="auto">
          <a:xfrm>
            <a:off x="6400800" y="3810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Tools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39863" y="29670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6764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0" y="25908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35052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4724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Exercise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rgbClr val="C00000"/>
                </a:solidFill>
                <a:latin typeface="Gill Sans Ultra Bold" pitchFamily="34" charset="0"/>
              </a:rPr>
              <a:t>state leadership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in arts 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to ensure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access, equity </a:t>
            </a:r>
            <a:r>
              <a:rPr lang="en-US" sz="3600" dirty="0">
                <a:solidFill>
                  <a:schemeClr val="bg1"/>
                </a:solidFill>
              </a:rPr>
              <a:t>and</a:t>
            </a:r>
            <a:r>
              <a:rPr lang="en-US" sz="3600" dirty="0">
                <a:solidFill>
                  <a:srgbClr val="FFFF00"/>
                </a:solidFill>
              </a:rPr>
              <a:t> excellence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/>
              <a:t>for all students.</a:t>
            </a:r>
          </a:p>
        </p:txBody>
      </p:sp>
      <p:pic>
        <p:nvPicPr>
          <p:cNvPr id="50178" name="Picture 3" descr="C:\Documents and Settings\sandrar\My Documents\My Pictures\chalkboar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04800"/>
            <a:ext cx="3540125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715000" y="19050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2819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15000" y="37338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182" name="TextBox 12"/>
          <p:cNvSpPr txBox="1">
            <a:spLocks noChangeArrowheads="1"/>
          </p:cNvSpPr>
          <p:nvPr/>
        </p:nvSpPr>
        <p:spPr bwMode="auto">
          <a:xfrm>
            <a:off x="6324600" y="20574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Awareness</a:t>
            </a:r>
          </a:p>
        </p:txBody>
      </p:sp>
      <p:sp>
        <p:nvSpPr>
          <p:cNvPr id="50183" name="TextBox 13"/>
          <p:cNvSpPr txBox="1">
            <a:spLocks noChangeArrowheads="1"/>
          </p:cNvSpPr>
          <p:nvPr/>
        </p:nvSpPr>
        <p:spPr bwMode="auto">
          <a:xfrm>
            <a:off x="6400800" y="2895600"/>
            <a:ext cx="13716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Research</a:t>
            </a:r>
          </a:p>
        </p:txBody>
      </p:sp>
      <p:sp>
        <p:nvSpPr>
          <p:cNvPr id="50184" name="TextBox 14"/>
          <p:cNvSpPr txBox="1">
            <a:spLocks noChangeArrowheads="1"/>
          </p:cNvSpPr>
          <p:nvPr/>
        </p:nvSpPr>
        <p:spPr bwMode="auto">
          <a:xfrm>
            <a:off x="6400800" y="3810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Tools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439863" y="2967038"/>
            <a:ext cx="185737" cy="923925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38800" y="16764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38800" y="25908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38800" y="35052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T</a:t>
            </a:r>
          </a:p>
        </p:txBody>
      </p:sp>
      <p:sp>
        <p:nvSpPr>
          <p:cNvPr id="50189" name="TextBox 22"/>
          <p:cNvSpPr txBox="1">
            <a:spLocks noChangeArrowheads="1"/>
          </p:cNvSpPr>
          <p:nvPr/>
        </p:nvSpPr>
        <p:spPr bwMode="auto">
          <a:xfrm>
            <a:off x="6400800" y="4648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Comic Sans MS" pitchFamily="66" charset="0"/>
              </a:rPr>
              <a:t>State Leadership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0" y="4724400"/>
            <a:ext cx="457200" cy="4572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638800" y="4572000"/>
            <a:ext cx="5334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en-US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28600" y="2476500"/>
            <a:ext cx="4038600" cy="1905000"/>
          </a:xfrm>
        </p:spPr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r>
              <a:rPr lang="en-US" sz="3600" smtClean="0"/>
              <a:t>State policy sets the </a:t>
            </a:r>
            <a:r>
              <a:rPr lang="en-US" sz="3600" smtClean="0">
                <a:solidFill>
                  <a:srgbClr val="C00000"/>
                </a:solidFill>
                <a:latin typeface="Gill Sans Ultra Bold" pitchFamily="34" charset="0"/>
              </a:rPr>
              <a:t>terms and conditions </a:t>
            </a:r>
            <a:r>
              <a:rPr lang="en-US" sz="3600" smtClean="0"/>
              <a:t>for advancing arts education locally </a:t>
            </a:r>
          </a:p>
        </p:txBody>
      </p:sp>
      <p:pic>
        <p:nvPicPr>
          <p:cNvPr id="20483" name="Picture 2" descr="C:\Documents and Settings\sandrar\My Documents\My Pictures\Co State Capitol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States have primary </a:t>
            </a:r>
            <a:r>
              <a:rPr lang="en-US" dirty="0" smtClean="0">
                <a:solidFill>
                  <a:srgbClr val="FF0000"/>
                </a:solidFill>
              </a:rPr>
              <a:t>responsibility</a:t>
            </a:r>
            <a:r>
              <a:rPr lang="en-US" dirty="0" smtClean="0">
                <a:solidFill>
                  <a:schemeClr val="bg1"/>
                </a:solidFill>
              </a:rPr>
              <a:t> for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education </a:t>
            </a:r>
            <a:r>
              <a:rPr lang="en-US" dirty="0">
                <a:solidFill>
                  <a:schemeClr val="bg1"/>
                </a:solidFill>
              </a:rPr>
              <a:t>and</a:t>
            </a:r>
            <a:r>
              <a:rPr lang="en-US" dirty="0">
                <a:solidFill>
                  <a:srgbClr val="FF0000"/>
                </a:solidFill>
              </a:rPr>
              <a:t> well-being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dirty="0" smtClean="0">
                <a:solidFill>
                  <a:schemeClr val="bg1"/>
                </a:solidFill>
              </a:rPr>
              <a:t>their citizens</a:t>
            </a:r>
            <a:r>
              <a:rPr lang="en-US" dirty="0">
                <a:solidFill>
                  <a:schemeClr val="bg1"/>
                </a:solidFill>
              </a:rPr>
              <a:t>. 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2531" name="Picture 3" descr="C:\Documents and Settings\sandrar\Local Settings\Temporary Internet Files\Content.IE5\ORJRYSPL\MPj0430936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86000"/>
            <a:ext cx="3200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7" descr="C:\Documents and Settings\sandrar\Local Settings\Temporary Internet Files\Content.IE5\YNY9SBYB\MPj0305711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2286000"/>
            <a:ext cx="21558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lus 11"/>
          <p:cNvSpPr/>
          <p:nvPr/>
        </p:nvSpPr>
        <p:spPr>
          <a:xfrm>
            <a:off x="2209800" y="29718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4800600" y="2971800"/>
            <a:ext cx="914400" cy="9144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228600" y="2362200"/>
            <a:ext cx="1676400" cy="2133600"/>
          </a:xfrm>
          <a:prstGeom prst="up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5410200"/>
            <a:ext cx="9144000" cy="14478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537" name="TextBox 14"/>
          <p:cNvSpPr txBox="1">
            <a:spLocks noChangeArrowheads="1"/>
          </p:cNvSpPr>
          <p:nvPr/>
        </p:nvSpPr>
        <p:spPr bwMode="auto">
          <a:xfrm>
            <a:off x="457200" y="48006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Direction</a:t>
            </a:r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3962400" y="4800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Legislation</a:t>
            </a:r>
          </a:p>
        </p:txBody>
      </p:sp>
      <p:sp>
        <p:nvSpPr>
          <p:cNvPr id="22539" name="TextBox 17"/>
          <p:cNvSpPr txBox="1">
            <a:spLocks noChangeArrowheads="1"/>
          </p:cNvSpPr>
          <p:nvPr/>
        </p:nvSpPr>
        <p:spPr bwMode="auto">
          <a:xfrm>
            <a:off x="7239000" y="4800600"/>
            <a:ext cx="1447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Gill Sans MT" pitchFamily="34" charset="0"/>
              </a:rPr>
              <a:t>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sandrar\Local Settings\Temporary Internet Files\Content.IE5\264WAJ40\MPj040886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3124200"/>
            <a:ext cx="3810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/>
              <a:t>State policy is the </a:t>
            </a:r>
            <a:r>
              <a:rPr lang="en-US" sz="4400" dirty="0" smtClean="0">
                <a:solidFill>
                  <a:srgbClr val="FFFF00"/>
                </a:solidFill>
                <a:latin typeface="Gill Sans Ultra Bold" pitchFamily="34" charset="0"/>
              </a:rPr>
              <a:t>meat</a:t>
            </a:r>
            <a:r>
              <a:rPr lang="en-US" sz="4400" dirty="0" smtClean="0"/>
              <a:t> in </a:t>
            </a:r>
            <a:r>
              <a:rPr lang="en-US" sz="4400" dirty="0"/>
              <a:t>the education policy sandwich.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4580" name="TextBox 3"/>
          <p:cNvSpPr txBox="1">
            <a:spLocks noChangeArrowheads="1"/>
          </p:cNvSpPr>
          <p:nvPr/>
        </p:nvSpPr>
        <p:spPr bwMode="auto">
          <a:xfrm>
            <a:off x="381000" y="2057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 pitchFamily="34" charset="0"/>
              </a:rPr>
              <a:t>Federal Policy</a:t>
            </a:r>
          </a:p>
        </p:txBody>
      </p:sp>
      <p:sp>
        <p:nvSpPr>
          <p:cNvPr id="24581" name="TextBox 4"/>
          <p:cNvSpPr txBox="1">
            <a:spLocks noChangeArrowheads="1"/>
          </p:cNvSpPr>
          <p:nvPr/>
        </p:nvSpPr>
        <p:spPr bwMode="auto">
          <a:xfrm>
            <a:off x="457200" y="54864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Gill Sans MT" pitchFamily="34" charset="0"/>
              </a:rPr>
              <a:t>Local Policy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57200" y="3954463"/>
            <a:ext cx="213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00"/>
                </a:solidFill>
                <a:latin typeface="Gill Sans MT" pitchFamily="34" charset="0"/>
              </a:rPr>
              <a:t>State</a:t>
            </a:r>
            <a:r>
              <a:rPr lang="en-US" b="1">
                <a:solidFill>
                  <a:srgbClr val="CC3300"/>
                </a:solidFill>
                <a:latin typeface="Gill Sans MT" pitchFamily="34" charset="0"/>
              </a:rPr>
              <a:t> </a:t>
            </a:r>
            <a:r>
              <a:rPr lang="en-US" b="1">
                <a:solidFill>
                  <a:srgbClr val="FFFF00"/>
                </a:solidFill>
                <a:latin typeface="Gill Sans MT" pitchFamily="34" charset="0"/>
              </a:rPr>
              <a:t>Policy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11430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CC66"/>
                </a:solidFill>
              </a:rPr>
              <a:t>Where States Stand on Arts Education Policies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2400" y="1371600"/>
          <a:ext cx="8869363" cy="5024438"/>
        </p:xfrm>
        <a:graphic>
          <a:graphicData uri="http://schemas.openxmlformats.org/presentationml/2006/ole">
            <p:oleObj spid="_x0000_s1026" r:id="rId4" imgW="8870449" imgH="5023539" progId="Excel.Sheet.8">
              <p:embed/>
            </p:oleObj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6553200" y="6324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Times New Roman" pitchFamily="18" charset="0"/>
              </a:rPr>
              <a:t>Source: AEP 2007-08 Arts Education State Policy Survey, Fall/Winter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228600" y="2476500"/>
            <a:ext cx="4191000" cy="1905000"/>
          </a:xfrm>
        </p:spPr>
        <p:txBody>
          <a:bodyPr/>
          <a:lstStyle/>
          <a:p>
            <a:pPr eaLnBrk="1" hangingPunct="1"/>
            <a:r>
              <a:rPr lang="en-US" sz="3600" smtClean="0">
                <a:solidFill>
                  <a:srgbClr val="FFFF00"/>
                </a:solidFill>
                <a:latin typeface="Gill Sans Ultra Bold Condensed" pitchFamily="34" charset="0"/>
              </a:rPr>
              <a:t/>
            </a:r>
            <a:br>
              <a:rPr lang="en-US" sz="3600" smtClean="0">
                <a:solidFill>
                  <a:srgbClr val="FFFF00"/>
                </a:solidFill>
                <a:latin typeface="Gill Sans Ultra Bold Condensed" pitchFamily="34" charset="0"/>
              </a:rPr>
            </a:br>
            <a:r>
              <a:rPr lang="en-US" sz="3600" smtClean="0">
                <a:solidFill>
                  <a:srgbClr val="FFFF00"/>
                </a:solidFill>
                <a:latin typeface="Gill Sans Ultra Bold Condensed" pitchFamily="34" charset="0"/>
              </a:rPr>
              <a:t>State policy </a:t>
            </a:r>
            <a:r>
              <a:rPr lang="en-US" sz="3600" smtClean="0"/>
              <a:t>for arts education isn’t always the </a:t>
            </a:r>
            <a:r>
              <a:rPr lang="en-US" sz="3600" smtClean="0">
                <a:solidFill>
                  <a:srgbClr val="FFFF00"/>
                </a:solidFill>
                <a:latin typeface="Gill Sans Ultra Bold Condensed" pitchFamily="34" charset="0"/>
              </a:rPr>
              <a:t>problem</a:t>
            </a:r>
            <a:r>
              <a:rPr lang="en-US" sz="3600" smtClean="0"/>
              <a:t>:</a:t>
            </a:r>
            <a:br>
              <a:rPr lang="en-US" sz="3600" smtClean="0"/>
            </a:br>
            <a:r>
              <a:rPr lang="en-US" sz="3600" smtClean="0"/>
              <a:t> </a:t>
            </a:r>
            <a:br>
              <a:rPr lang="en-US" sz="3600" smtClean="0"/>
            </a:br>
            <a:r>
              <a:rPr lang="en-US" sz="3600" smtClean="0"/>
              <a:t>It’s </a:t>
            </a:r>
            <a:r>
              <a:rPr lang="en-US" sz="3600" smtClean="0">
                <a:solidFill>
                  <a:srgbClr val="C00000"/>
                </a:solidFill>
                <a:latin typeface="Gill Sans Ultra Bold Condensed" pitchFamily="34" charset="0"/>
              </a:rPr>
              <a:t>local compliance</a:t>
            </a:r>
            <a:r>
              <a:rPr lang="en-US" sz="3600" smtClean="0"/>
              <a:t>. </a:t>
            </a:r>
            <a:r>
              <a:rPr lang="en-US" sz="4000" smtClean="0"/>
              <a:t/>
            </a:r>
            <a:br>
              <a:rPr lang="en-US" sz="4000" smtClean="0"/>
            </a:br>
            <a:endParaRPr lang="en-US" sz="4000" smtClean="0"/>
          </a:p>
        </p:txBody>
      </p:sp>
      <p:pic>
        <p:nvPicPr>
          <p:cNvPr id="5" name="Picture 2" descr="C:\Documents and Settings\sandrar\Local Settings\Temporary Internet Files\Content.IE5\GNG7EDOJ\MPj04278100000[1]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email"/>
          <a:srcRect/>
          <a:stretch>
            <a:fillRect/>
          </a:stretch>
        </p:blipFill>
        <p:spPr>
          <a:prstGeom prst="roundRect">
            <a:avLst>
              <a:gd name="adj" fmla="val 797"/>
            </a:avLst>
          </a:prstGeom>
          <a:ln w="38100"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ChangeArrowheads="1"/>
          </p:cNvSpPr>
          <p:nvPr/>
        </p:nvSpPr>
        <p:spPr bwMode="auto">
          <a:xfrm>
            <a:off x="0" y="0"/>
            <a:ext cx="9144000" cy="1752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  <a:latin typeface="Gill Sans Ultra Bold" pitchFamily="34" charset="0"/>
              </a:rPr>
              <a:t>NCLB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is considered the</a:t>
            </a:r>
            <a:r>
              <a:rPr lang="en-US" sz="3600" b="1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Gill Sans Ultra Bold" pitchFamily="34" charset="0"/>
              </a:rPr>
              <a:t>#1 barrier </a:t>
            </a:r>
            <a:r>
              <a:rPr lang="en-US" sz="3600" b="1" dirty="0" smtClean="0">
                <a:solidFill>
                  <a:schemeClr val="bg1"/>
                </a:solidFill>
              </a:rPr>
              <a:t>to implementing </a:t>
            </a:r>
            <a:r>
              <a:rPr lang="en-US" sz="3600" b="1" dirty="0" smtClean="0">
                <a:solidFill>
                  <a:srgbClr val="FFFF00"/>
                </a:solidFill>
              </a:rPr>
              <a:t>arts education</a:t>
            </a:r>
            <a:r>
              <a:rPr lang="en-US" sz="3600" b="1" dirty="0" smtClean="0">
                <a:solidFill>
                  <a:schemeClr val="bg1"/>
                </a:solidFill>
              </a:rPr>
              <a:t> policies.</a:t>
            </a:r>
          </a:p>
        </p:txBody>
      </p:sp>
      <p:pic>
        <p:nvPicPr>
          <p:cNvPr id="31747" name="Picture 10" descr="MPj0422793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5260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400"/>
            <a:ext cx="4572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But NCLB is </a:t>
            </a:r>
            <a:r>
              <a:rPr lang="en-US" dirty="0" smtClean="0">
                <a:solidFill>
                  <a:srgbClr val="C00000"/>
                </a:solidFill>
                <a:latin typeface="Gill Sans Ultra Bold" pitchFamily="34" charset="0"/>
              </a:rPr>
              <a:t>not</a:t>
            </a:r>
            <a:r>
              <a:rPr lang="en-US" dirty="0" smtClean="0">
                <a:solidFill>
                  <a:schemeClr val="bg1"/>
                </a:solidFill>
              </a:rPr>
              <a:t> the only barrier: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rgbClr val="C00000"/>
                </a:solidFill>
                <a:latin typeface="Gill Sans Ultra Bold" pitchFamily="34" charset="0"/>
              </a:rPr>
              <a:t>Other barriers </a:t>
            </a:r>
            <a:r>
              <a:rPr lang="en-US" dirty="0" smtClean="0">
                <a:solidFill>
                  <a:schemeClr val="bg1"/>
                </a:solidFill>
              </a:rPr>
              <a:t>also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affect</a:t>
            </a:r>
            <a:br>
              <a:rPr lang="en-US" dirty="0" smtClean="0">
                <a:solidFill>
                  <a:schemeClr val="bg1"/>
                </a:solidFill>
                <a:latin typeface="+mn-lt"/>
              </a:rPr>
            </a:br>
            <a:r>
              <a:rPr lang="en-US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Gill Sans Ultra Bold" pitchFamily="34" charset="0"/>
              </a:rPr>
              <a:t>what happens in schools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3795" name="Picture 4" descr="clipboard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0"/>
            <a:ext cx="4816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5029200" y="1371600"/>
            <a:ext cx="3886200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Vague or voluntary state laws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Inadequate funding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Increased course or graduation requirements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Not enough qualified teachers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Implementation left to local district</a:t>
            </a:r>
          </a:p>
          <a:p>
            <a:pPr>
              <a:spcAft>
                <a:spcPts val="1200"/>
              </a:spcAft>
              <a:buClr>
                <a:schemeClr val="tx1"/>
              </a:buClr>
              <a:buSzPct val="125000"/>
              <a:buFont typeface="Wingdings" pitchFamily="2" charset="2"/>
              <a:buChar char="ü"/>
            </a:pPr>
            <a:r>
              <a:rPr lang="en-US" sz="2400">
                <a:solidFill>
                  <a:schemeClr val="tx2"/>
                </a:solidFill>
                <a:latin typeface="Comic Sans MS" pitchFamily="66" charset="0"/>
              </a:rPr>
              <a:t>Lack of 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" y="1600200"/>
          <a:ext cx="8305800" cy="5257800"/>
        </p:xfrm>
        <a:graphic>
          <a:graphicData uri="http://schemas.openxmlformats.org/presentationml/2006/ole">
            <p:oleObj spid="_x0000_s2050" r:id="rId4" imgW="8309568" imgH="5255207" progId="Excel.Sheet.8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152400"/>
            <a:ext cx="891540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CC66"/>
                </a:solidFill>
                <a:latin typeface="Gill Sans Ultra Bold" pitchFamily="34" charset="0"/>
              </a:rPr>
              <a:t>Common Core of Indicators</a:t>
            </a:r>
          </a:p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  <a:latin typeface="+mn-lt"/>
              </a:rPr>
              <a:t>How many states collect this information?</a:t>
            </a: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6629400" y="6248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>
                <a:solidFill>
                  <a:schemeClr val="bg2"/>
                </a:solidFill>
                <a:latin typeface="Times New Roman" pitchFamily="18" charset="0"/>
              </a:rPr>
              <a:t>Source: AEP 2007-08 Arts Education State Policy Survey, Fall/Winter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2676</TotalTime>
  <Words>251</Words>
  <Application>Microsoft Office PowerPoint</Application>
  <PresentationFormat>On-screen Show (4:3)</PresentationFormat>
  <Paragraphs>76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30" baseType="lpstr">
      <vt:lpstr>Arial</vt:lpstr>
      <vt:lpstr>Gill Sans MT</vt:lpstr>
      <vt:lpstr>Calibri</vt:lpstr>
      <vt:lpstr>Gill Sans Ultra Bold</vt:lpstr>
      <vt:lpstr>Times New Roman</vt:lpstr>
      <vt:lpstr>Gill Sans Ultra Bold Condensed</vt:lpstr>
      <vt:lpstr>Comic Sans MS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Microsoft Excel Worksheet</vt:lpstr>
      <vt:lpstr>Slide 1</vt:lpstr>
      <vt:lpstr> State policy sets the terms and conditions for advancing arts education locally </vt:lpstr>
      <vt:lpstr>States have primary responsibility for the education and well-being of their citizens.  </vt:lpstr>
      <vt:lpstr>State policy is the meat in the education policy sandwich. </vt:lpstr>
      <vt:lpstr>Where States Stand on Arts Education Policies</vt:lpstr>
      <vt:lpstr> State policy for arts education isn’t always the problem:   It’s local compliance.  </vt:lpstr>
      <vt:lpstr>NCLB is considered the #1 barrier to implementing arts education policies.</vt:lpstr>
      <vt:lpstr>But NCLB is not the only barrier:   Other barriers also affect  what happens in schools.</vt:lpstr>
      <vt:lpstr>Slide 9</vt:lpstr>
      <vt:lpstr>Slide 10</vt:lpstr>
      <vt:lpstr> A state  ARTS Agenda to strengthen arts education  in public schools 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sandrar</dc:creator>
  <cp:lastModifiedBy>Administrator</cp:lastModifiedBy>
  <cp:revision>215</cp:revision>
  <dcterms:created xsi:type="dcterms:W3CDTF">2008-06-01T20:31:58Z</dcterms:created>
  <dcterms:modified xsi:type="dcterms:W3CDTF">2009-10-15T17:55:41Z</dcterms:modified>
</cp:coreProperties>
</file>