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6" r:id="rId2"/>
    <p:sldId id="476" r:id="rId3"/>
    <p:sldId id="477" r:id="rId4"/>
    <p:sldId id="480" r:id="rId5"/>
    <p:sldId id="448" r:id="rId6"/>
    <p:sldId id="452" r:id="rId7"/>
    <p:sldId id="449" r:id="rId8"/>
    <p:sldId id="450" r:id="rId9"/>
    <p:sldId id="451" r:id="rId10"/>
    <p:sldId id="387" r:id="rId11"/>
    <p:sldId id="446" r:id="rId12"/>
    <p:sldId id="447" r:id="rId13"/>
    <p:sldId id="481" r:id="rId14"/>
    <p:sldId id="469" r:id="rId15"/>
    <p:sldId id="453" r:id="rId16"/>
    <p:sldId id="466" r:id="rId17"/>
    <p:sldId id="465" r:id="rId18"/>
    <p:sldId id="454" r:id="rId19"/>
    <p:sldId id="455" r:id="rId20"/>
    <p:sldId id="457" r:id="rId21"/>
    <p:sldId id="461" r:id="rId22"/>
    <p:sldId id="463" r:id="rId23"/>
    <p:sldId id="473" r:id="rId24"/>
    <p:sldId id="382" r:id="rId25"/>
    <p:sldId id="483" r:id="rId26"/>
    <p:sldId id="474" r:id="rId27"/>
    <p:sldId id="426" r:id="rId28"/>
    <p:sldId id="484" r:id="rId29"/>
    <p:sldId id="434" r:id="rId30"/>
    <p:sldId id="485" r:id="rId31"/>
    <p:sldId id="399" r:id="rId32"/>
    <p:sldId id="398" r:id="rId33"/>
    <p:sldId id="397" r:id="rId34"/>
    <p:sldId id="340" r:id="rId35"/>
    <p:sldId id="392" r:id="rId36"/>
    <p:sldId id="486" r:id="rId37"/>
    <p:sldId id="492" r:id="rId38"/>
    <p:sldId id="493" r:id="rId39"/>
    <p:sldId id="494" r:id="rId40"/>
    <p:sldId id="495" r:id="rId41"/>
    <p:sldId id="496" r:id="rId42"/>
    <p:sldId id="487" r:id="rId43"/>
    <p:sldId id="488" r:id="rId44"/>
    <p:sldId id="489" r:id="rId45"/>
    <p:sldId id="490" r:id="rId46"/>
    <p:sldId id="491" r:id="rId47"/>
    <p:sldId id="394"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93" autoAdjust="0"/>
    <p:restoredTop sz="92893" autoAdjust="0"/>
  </p:normalViewPr>
  <p:slideViewPr>
    <p:cSldViewPr>
      <p:cViewPr>
        <p:scale>
          <a:sx n="70" d="100"/>
          <a:sy n="70" d="100"/>
        </p:scale>
        <p:origin x="-1224" y="-1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B7F7C1-D937-4039-A19E-2481E0438C17}" type="datetimeFigureOut">
              <a:rPr lang="en-US" smtClean="0"/>
              <a:t>2/7/2011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DE0506-5900-498F-86AD-81548ADBD6C5}" type="slidenum">
              <a:rPr lang="en-US" smtClean="0"/>
              <a:t>‹#›</a:t>
            </a:fld>
            <a:endParaRPr lang="en-US"/>
          </a:p>
        </p:txBody>
      </p:sp>
    </p:spTree>
    <p:extLst>
      <p:ext uri="{BB962C8B-B14F-4D97-AF65-F5344CB8AC3E}">
        <p14:creationId xmlns:p14="http://schemas.microsoft.com/office/powerpoint/2010/main" val="4111278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DE0506-5900-498F-86AD-81548ADBD6C5}" type="slidenum">
              <a:rPr lang="en-US" smtClean="0"/>
              <a:t>12</a:t>
            </a:fld>
            <a:endParaRPr lang="en-US"/>
          </a:p>
        </p:txBody>
      </p:sp>
    </p:spTree>
    <p:extLst>
      <p:ext uri="{BB962C8B-B14F-4D97-AF65-F5344CB8AC3E}">
        <p14:creationId xmlns:p14="http://schemas.microsoft.com/office/powerpoint/2010/main" val="1169693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A0F525-E466-44A0-A071-F23515516106}" type="datetimeFigureOut">
              <a:rPr lang="en-US" smtClean="0"/>
              <a:t>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EB90E4-0EA9-461A-9E83-FE67B348D968}" type="slidenum">
              <a:rPr lang="en-US" smtClean="0"/>
              <a:t>‹#›</a:t>
            </a:fld>
            <a:endParaRPr lang="en-US"/>
          </a:p>
        </p:txBody>
      </p:sp>
    </p:spTree>
    <p:extLst>
      <p:ext uri="{BB962C8B-B14F-4D97-AF65-F5344CB8AC3E}">
        <p14:creationId xmlns:p14="http://schemas.microsoft.com/office/powerpoint/2010/main" val="3993761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0F525-E466-44A0-A071-F23515516106}" type="datetimeFigureOut">
              <a:rPr lang="en-US" smtClean="0"/>
              <a:t>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EB90E4-0EA9-461A-9E83-FE67B348D968}" type="slidenum">
              <a:rPr lang="en-US" smtClean="0"/>
              <a:t>‹#›</a:t>
            </a:fld>
            <a:endParaRPr lang="en-US"/>
          </a:p>
        </p:txBody>
      </p:sp>
    </p:spTree>
    <p:extLst>
      <p:ext uri="{BB962C8B-B14F-4D97-AF65-F5344CB8AC3E}">
        <p14:creationId xmlns:p14="http://schemas.microsoft.com/office/powerpoint/2010/main" val="1837632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0F525-E466-44A0-A071-F23515516106}" type="datetimeFigureOut">
              <a:rPr lang="en-US" smtClean="0"/>
              <a:t>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EB90E4-0EA9-461A-9E83-FE67B348D968}" type="slidenum">
              <a:rPr lang="en-US" smtClean="0"/>
              <a:t>‹#›</a:t>
            </a:fld>
            <a:endParaRPr lang="en-US"/>
          </a:p>
        </p:txBody>
      </p:sp>
    </p:spTree>
    <p:extLst>
      <p:ext uri="{BB962C8B-B14F-4D97-AF65-F5344CB8AC3E}">
        <p14:creationId xmlns:p14="http://schemas.microsoft.com/office/powerpoint/2010/main" val="2181688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E70F186F-AEF4-4EEE-B1F9-1C8B511E5A34}" type="slidenum">
              <a:rPr lang="en-US"/>
              <a:pPr/>
              <a:t>‹#›</a:t>
            </a:fld>
            <a:endParaRPr lang="en-US"/>
          </a:p>
        </p:txBody>
      </p:sp>
    </p:spTree>
    <p:extLst>
      <p:ext uri="{BB962C8B-B14F-4D97-AF65-F5344CB8AC3E}">
        <p14:creationId xmlns:p14="http://schemas.microsoft.com/office/powerpoint/2010/main" val="2891776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A0F525-E466-44A0-A071-F23515516106}" type="datetimeFigureOut">
              <a:rPr lang="en-US" smtClean="0"/>
              <a:t>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EB90E4-0EA9-461A-9E83-FE67B348D968}" type="slidenum">
              <a:rPr lang="en-US" smtClean="0"/>
              <a:t>‹#›</a:t>
            </a:fld>
            <a:endParaRPr lang="en-US"/>
          </a:p>
        </p:txBody>
      </p:sp>
    </p:spTree>
    <p:extLst>
      <p:ext uri="{BB962C8B-B14F-4D97-AF65-F5344CB8AC3E}">
        <p14:creationId xmlns:p14="http://schemas.microsoft.com/office/powerpoint/2010/main" val="619712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A0F525-E466-44A0-A071-F23515516106}" type="datetimeFigureOut">
              <a:rPr lang="en-US" smtClean="0"/>
              <a:t>2/7/2011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EB90E4-0EA9-461A-9E83-FE67B348D968}" type="slidenum">
              <a:rPr lang="en-US" smtClean="0"/>
              <a:t>‹#›</a:t>
            </a:fld>
            <a:endParaRPr lang="en-US"/>
          </a:p>
        </p:txBody>
      </p:sp>
    </p:spTree>
    <p:extLst>
      <p:ext uri="{BB962C8B-B14F-4D97-AF65-F5344CB8AC3E}">
        <p14:creationId xmlns:p14="http://schemas.microsoft.com/office/powerpoint/2010/main" val="3298249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A0F525-E466-44A0-A071-F23515516106}" type="datetimeFigureOut">
              <a:rPr lang="en-US" smtClean="0"/>
              <a:t>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EB90E4-0EA9-461A-9E83-FE67B348D968}" type="slidenum">
              <a:rPr lang="en-US" smtClean="0"/>
              <a:t>‹#›</a:t>
            </a:fld>
            <a:endParaRPr lang="en-US"/>
          </a:p>
        </p:txBody>
      </p:sp>
    </p:spTree>
    <p:extLst>
      <p:ext uri="{BB962C8B-B14F-4D97-AF65-F5344CB8AC3E}">
        <p14:creationId xmlns:p14="http://schemas.microsoft.com/office/powerpoint/2010/main" val="747546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A0F525-E466-44A0-A071-F23515516106}" type="datetimeFigureOut">
              <a:rPr lang="en-US" smtClean="0"/>
              <a:t>2/7/2011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EB90E4-0EA9-461A-9E83-FE67B348D968}" type="slidenum">
              <a:rPr lang="en-US" smtClean="0"/>
              <a:t>‹#›</a:t>
            </a:fld>
            <a:endParaRPr lang="en-US"/>
          </a:p>
        </p:txBody>
      </p:sp>
    </p:spTree>
    <p:extLst>
      <p:ext uri="{BB962C8B-B14F-4D97-AF65-F5344CB8AC3E}">
        <p14:creationId xmlns:p14="http://schemas.microsoft.com/office/powerpoint/2010/main" val="1634876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A0F525-E466-44A0-A071-F23515516106}" type="datetimeFigureOut">
              <a:rPr lang="en-US" smtClean="0"/>
              <a:t>2/7/2011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EB90E4-0EA9-461A-9E83-FE67B348D968}" type="slidenum">
              <a:rPr lang="en-US" smtClean="0"/>
              <a:t>‹#›</a:t>
            </a:fld>
            <a:endParaRPr lang="en-US"/>
          </a:p>
        </p:txBody>
      </p:sp>
    </p:spTree>
    <p:extLst>
      <p:ext uri="{BB962C8B-B14F-4D97-AF65-F5344CB8AC3E}">
        <p14:creationId xmlns:p14="http://schemas.microsoft.com/office/powerpoint/2010/main" val="3909415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A0F525-E466-44A0-A071-F23515516106}" type="datetimeFigureOut">
              <a:rPr lang="en-US" smtClean="0"/>
              <a:t>2/7/2011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EB90E4-0EA9-461A-9E83-FE67B348D968}" type="slidenum">
              <a:rPr lang="en-US" smtClean="0"/>
              <a:t>‹#›</a:t>
            </a:fld>
            <a:endParaRPr lang="en-US"/>
          </a:p>
        </p:txBody>
      </p:sp>
    </p:spTree>
    <p:extLst>
      <p:ext uri="{BB962C8B-B14F-4D97-AF65-F5344CB8AC3E}">
        <p14:creationId xmlns:p14="http://schemas.microsoft.com/office/powerpoint/2010/main" val="1606329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0F525-E466-44A0-A071-F23515516106}" type="datetimeFigureOut">
              <a:rPr lang="en-US" smtClean="0"/>
              <a:t>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EB90E4-0EA9-461A-9E83-FE67B348D968}" type="slidenum">
              <a:rPr lang="en-US" smtClean="0"/>
              <a:t>‹#›</a:t>
            </a:fld>
            <a:endParaRPr lang="en-US"/>
          </a:p>
        </p:txBody>
      </p:sp>
    </p:spTree>
    <p:extLst>
      <p:ext uri="{BB962C8B-B14F-4D97-AF65-F5344CB8AC3E}">
        <p14:creationId xmlns:p14="http://schemas.microsoft.com/office/powerpoint/2010/main" val="1684661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A0F525-E466-44A0-A071-F23515516106}" type="datetimeFigureOut">
              <a:rPr lang="en-US" smtClean="0"/>
              <a:t>2/7/2011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EB90E4-0EA9-461A-9E83-FE67B348D968}" type="slidenum">
              <a:rPr lang="en-US" smtClean="0"/>
              <a:t>‹#›</a:t>
            </a:fld>
            <a:endParaRPr lang="en-US"/>
          </a:p>
        </p:txBody>
      </p:sp>
    </p:spTree>
    <p:extLst>
      <p:ext uri="{BB962C8B-B14F-4D97-AF65-F5344CB8AC3E}">
        <p14:creationId xmlns:p14="http://schemas.microsoft.com/office/powerpoint/2010/main" val="1381927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A0F525-E466-44A0-A071-F23515516106}" type="datetimeFigureOut">
              <a:rPr lang="en-US" smtClean="0"/>
              <a:t>2/7/2011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EB90E4-0EA9-461A-9E83-FE67B348D968}" type="slidenum">
              <a:rPr lang="en-US" smtClean="0"/>
              <a:t>‹#›</a:t>
            </a:fld>
            <a:endParaRPr lang="en-US"/>
          </a:p>
        </p:txBody>
      </p:sp>
    </p:spTree>
    <p:extLst>
      <p:ext uri="{BB962C8B-B14F-4D97-AF65-F5344CB8AC3E}">
        <p14:creationId xmlns:p14="http://schemas.microsoft.com/office/powerpoint/2010/main" val="790689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0.png"/><Relationship Id="rId5" Type="http://schemas.microsoft.com/office/2007/relationships/hdphoto" Target="../media/hdphoto1.wdp"/><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1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s>
</file>

<file path=ppt/slides/_rels/slide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5.jpeg"/></Relationships>
</file>

<file path=ppt/slides/_rels/slide2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jpeg"/></Relationships>
</file>

<file path=ppt/slides/_rels/slide3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jpeg"/></Relationships>
</file>

<file path=ppt/slides/_rels/slide35.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38.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134.jpeg"/><Relationship Id="rId2" Type="http://schemas.openxmlformats.org/officeDocument/2006/relationships/image" Target="../media/image131.jpeg"/><Relationship Id="rId1" Type="http://schemas.openxmlformats.org/officeDocument/2006/relationships/slideLayout" Target="../slideLayouts/slideLayout7.xml"/><Relationship Id="rId6" Type="http://schemas.openxmlformats.org/officeDocument/2006/relationships/image" Target="../media/image133.jpeg"/><Relationship Id="rId11" Type="http://schemas.openxmlformats.org/officeDocument/2006/relationships/image" Target="../media/image136.jpe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32.jpeg"/><Relationship Id="rId9" Type="http://schemas.openxmlformats.org/officeDocument/2006/relationships/image" Target="../media/image135.jpeg"/></Relationships>
</file>

<file path=ppt/slides/_rels/slide3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7.png"/><Relationship Id="rId1" Type="http://schemas.openxmlformats.org/officeDocument/2006/relationships/slideLayout" Target="../slideLayouts/slideLayout7.xml"/><Relationship Id="rId5" Type="http://schemas.openxmlformats.org/officeDocument/2006/relationships/image" Target="../media/image139.jpeg"/><Relationship Id="rId4" Type="http://schemas.openxmlformats.org/officeDocument/2006/relationships/image" Target="../media/image138.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xml"/><Relationship Id="rId4" Type="http://schemas.openxmlformats.org/officeDocument/2006/relationships/image" Target="../media/image147.jpeg"/></Relationships>
</file>

<file path=ppt/slides/_rels/slide4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jpeg"/></Relationships>
</file>

<file path=ppt/slides/_rels/slide4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image" Target="../media/image30.png"/><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838200" y="3048000"/>
            <a:ext cx="7772400" cy="1470025"/>
          </a:xfrm>
        </p:spPr>
        <p:txBody>
          <a:bodyPr/>
          <a:lstStyle/>
          <a:p>
            <a:pPr eaLnBrk="1" hangingPunct="1"/>
            <a:r>
              <a:rPr lang="en-US" dirty="0"/>
              <a:t>8</a:t>
            </a:r>
            <a:r>
              <a:rPr lang="en-US" baseline="30000" dirty="0" smtClean="0"/>
              <a:t>th</a:t>
            </a:r>
            <a:r>
              <a:rPr lang="en-US" dirty="0" smtClean="0"/>
              <a:t> Grade </a:t>
            </a:r>
            <a:br>
              <a:rPr lang="en-US" dirty="0" smtClean="0"/>
            </a:br>
            <a:r>
              <a:rPr lang="en-US" dirty="0" smtClean="0"/>
              <a:t>Visual Arts Assessment</a:t>
            </a:r>
          </a:p>
        </p:txBody>
      </p:sp>
      <p:sp>
        <p:nvSpPr>
          <p:cNvPr id="5" name="Rectangle 3"/>
          <p:cNvSpPr>
            <a:spLocks noGrp="1" noChangeArrowheads="1"/>
          </p:cNvSpPr>
          <p:nvPr>
            <p:ph type="subTitle" idx="1"/>
          </p:nvPr>
        </p:nvSpPr>
        <p:spPr>
          <a:xfrm>
            <a:off x="1371600" y="4876800"/>
            <a:ext cx="6400800" cy="762000"/>
          </a:xfrm>
        </p:spPr>
        <p:txBody>
          <a:bodyPr/>
          <a:lstStyle/>
          <a:p>
            <a:pPr eaLnBrk="1" hangingPunct="1">
              <a:lnSpc>
                <a:spcPct val="80000"/>
              </a:lnSpc>
            </a:pPr>
            <a:r>
              <a:rPr lang="en-US" sz="2400" dirty="0" smtClean="0"/>
              <a:t>May 2011</a:t>
            </a:r>
          </a:p>
        </p:txBody>
      </p:sp>
      <p:pic>
        <p:nvPicPr>
          <p:cNvPr id="6" name="Picture 4" descr="APS Fine and Performing Arts brand Logo Tr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685800"/>
            <a:ext cx="2006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2522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jhpottery.com/pictures/slab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8225" y="533400"/>
            <a:ext cx="223837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www.jhpottery.com/pictures/slab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1" y="533400"/>
            <a:ext cx="223837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www.jhpottery.com/pictures/slab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8350" y="542925"/>
            <a:ext cx="222885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http://www.jhpottery.com/pictures/slab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48800" y="2209800"/>
            <a:ext cx="222885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19466" name="Picture 10" descr="http://www.jhpottery.com/pictures/slab8.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4059" b="33966"/>
          <a:stretch/>
        </p:blipFill>
        <p:spPr bwMode="auto">
          <a:xfrm>
            <a:off x="1066800" y="2419351"/>
            <a:ext cx="2209800" cy="1652588"/>
          </a:xfrm>
          <a:prstGeom prst="rect">
            <a:avLst/>
          </a:prstGeom>
          <a:noFill/>
          <a:extLst>
            <a:ext uri="{909E8E84-426E-40DD-AFC4-6F175D3DCCD1}">
              <a14:hiddenFill xmlns:a14="http://schemas.microsoft.com/office/drawing/2010/main">
                <a:solidFill>
                  <a:srgbClr val="FFFFFF"/>
                </a:solidFill>
              </a14:hiddenFill>
            </a:ext>
          </a:extLst>
        </p:spPr>
      </p:pic>
      <p:pic>
        <p:nvPicPr>
          <p:cNvPr id="19468" name="Picture 12" descr="http://www.jhpottery.com/pictures/slab1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9000" y="2400302"/>
            <a:ext cx="223837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9470" name="Picture 14" descr="http://www.jhpottery.com/pictures/slab1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96400" y="4191000"/>
            <a:ext cx="2219325" cy="1657351"/>
          </a:xfrm>
          <a:prstGeom prst="rect">
            <a:avLst/>
          </a:prstGeom>
          <a:noFill/>
          <a:extLst>
            <a:ext uri="{909E8E84-426E-40DD-AFC4-6F175D3DCCD1}">
              <a14:hiddenFill xmlns:a14="http://schemas.microsoft.com/office/drawing/2010/main">
                <a:solidFill>
                  <a:srgbClr val="FFFFFF"/>
                </a:solidFill>
              </a14:hiddenFill>
            </a:ext>
          </a:extLst>
        </p:spPr>
      </p:pic>
      <p:pic>
        <p:nvPicPr>
          <p:cNvPr id="19472" name="Picture 16" descr="http://www.jhpottery.com/pictures/slab1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48350" y="2405064"/>
            <a:ext cx="2228850" cy="16668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78788" y="4495800"/>
            <a:ext cx="6998411" cy="1477328"/>
          </a:xfrm>
          <a:prstGeom prst="rect">
            <a:avLst/>
          </a:prstGeom>
          <a:noFill/>
        </p:spPr>
        <p:txBody>
          <a:bodyPr wrap="square" rtlCol="0">
            <a:spAutoFit/>
          </a:bodyPr>
          <a:lstStyle/>
          <a:p>
            <a:r>
              <a:rPr lang="en-US" dirty="0"/>
              <a:t>W</a:t>
            </a:r>
            <a:r>
              <a:rPr lang="en-US" dirty="0" smtClean="0"/>
              <a:t>hat step in the process is NOT shown in the pictures above?</a:t>
            </a:r>
          </a:p>
          <a:p>
            <a:r>
              <a:rPr lang="en-US" dirty="0" smtClean="0"/>
              <a:t>A. Preparing the clay</a:t>
            </a:r>
          </a:p>
          <a:p>
            <a:r>
              <a:rPr lang="en-US" dirty="0" smtClean="0"/>
              <a:t>B. Applying slip</a:t>
            </a:r>
          </a:p>
          <a:p>
            <a:r>
              <a:rPr lang="en-US" dirty="0" smtClean="0"/>
              <a:t>C. Scoring the clay</a:t>
            </a:r>
          </a:p>
          <a:p>
            <a:r>
              <a:rPr lang="en-US" dirty="0" smtClean="0"/>
              <a:t>D. Attaching slabs</a:t>
            </a:r>
          </a:p>
        </p:txBody>
      </p:sp>
    </p:spTree>
    <p:extLst>
      <p:ext uri="{BB962C8B-B14F-4D97-AF65-F5344CB8AC3E}">
        <p14:creationId xmlns:p14="http://schemas.microsoft.com/office/powerpoint/2010/main" val="1157788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help.adobe.com/en_US/PhotoshopElements/8.0/Win/Using/images/se_2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20" y="880934"/>
            <a:ext cx="3753838" cy="270999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http://www.webdesign.org/img_articles/4722/bsczp0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1217" y="880934"/>
            <a:ext cx="3666983" cy="27099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http://www.ukdesignernetwork.com/tutorials/images/anim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800" y="2264362"/>
            <a:ext cx="2295525" cy="3028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78788" y="3988475"/>
            <a:ext cx="6998411" cy="1754326"/>
          </a:xfrm>
          <a:prstGeom prst="rect">
            <a:avLst/>
          </a:prstGeom>
          <a:noFill/>
        </p:spPr>
        <p:txBody>
          <a:bodyPr wrap="square" rtlCol="0">
            <a:spAutoFit/>
          </a:bodyPr>
          <a:lstStyle/>
          <a:p>
            <a:r>
              <a:rPr lang="en-US" dirty="0" smtClean="0"/>
              <a:t>In the pictures above, what digital imaging tool is being used?</a:t>
            </a:r>
          </a:p>
          <a:p>
            <a:endParaRPr lang="en-US" dirty="0" smtClean="0"/>
          </a:p>
          <a:p>
            <a:r>
              <a:rPr lang="en-US" dirty="0" smtClean="0"/>
              <a:t>A. Eraser Tool</a:t>
            </a:r>
          </a:p>
          <a:p>
            <a:r>
              <a:rPr lang="en-US" dirty="0" smtClean="0"/>
              <a:t>B. Drawing Tool</a:t>
            </a:r>
          </a:p>
          <a:p>
            <a:r>
              <a:rPr lang="en-US" dirty="0" smtClean="0"/>
              <a:t>C. Move Tool</a:t>
            </a:r>
          </a:p>
          <a:p>
            <a:r>
              <a:rPr lang="en-US" dirty="0" smtClean="0"/>
              <a:t>D. Fill or Paint Bucket Tool</a:t>
            </a:r>
          </a:p>
        </p:txBody>
      </p:sp>
    </p:spTree>
    <p:extLst>
      <p:ext uri="{BB962C8B-B14F-4D97-AF65-F5344CB8AC3E}">
        <p14:creationId xmlns:p14="http://schemas.microsoft.com/office/powerpoint/2010/main" val="22855596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http://blog.lib.umn.edu/khoth002/architecture/flowers.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685800"/>
            <a:ext cx="254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blog.lib.umn.edu/khoth002/architecture/flowers.bmp"/>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Glass/>
                    </a14:imgEffect>
                  </a14:imgLayer>
                </a14:imgProps>
              </a:ext>
              <a:ext uri="{28A0092B-C50C-407E-A947-70E740481C1C}">
                <a14:useLocalDpi xmlns:a14="http://schemas.microsoft.com/office/drawing/2010/main" val="0"/>
              </a:ext>
            </a:extLst>
          </a:blip>
          <a:srcRect/>
          <a:stretch>
            <a:fillRect/>
          </a:stretch>
        </p:blipFill>
        <p:spPr bwMode="auto">
          <a:xfrm>
            <a:off x="685800" y="2895600"/>
            <a:ext cx="19812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blog.lib.umn.edu/khoth002/architecture/flowers.bmp"/>
          <p:cNvPicPr>
            <a:picLocks noChangeAspect="1" noChangeArrowheads="1"/>
          </p:cNvPicPr>
          <p:nvPr/>
        </p:nvPicPr>
        <p:blipFill>
          <a:blip r:embed="rId6" cstate="print">
            <a:extLst>
              <a:ext uri="{BEBA8EAE-BF5A-486C-A8C5-ECC9F3942E4B}">
                <a14:imgProps xmlns:a14="http://schemas.microsoft.com/office/drawing/2010/main">
                  <a14:imgLayer r:embed="rId5">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2895600" y="2895600"/>
            <a:ext cx="19812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http://blog.lib.umn.edu/khoth002/architecture/flowers.bmp"/>
          <p:cNvPicPr>
            <a:picLocks noChangeAspect="1" noChangeArrowheads="1"/>
          </p:cNvPicPr>
          <p:nvPr/>
        </p:nvPicPr>
        <p:blipFill>
          <a:blip r:embed="rId7"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2895600" y="4543853"/>
            <a:ext cx="1981200" cy="14859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http://blog.lib.umn.edu/khoth002/architecture/flowers.bmp"/>
          <p:cNvPicPr>
            <a:picLocks noChangeAspect="1" noChangeArrowheads="1"/>
          </p:cNvPicPr>
          <p:nvPr/>
        </p:nvPicPr>
        <p:blipFill>
          <a:blip r:embed="rId8" cstate="print">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val="0"/>
              </a:ext>
            </a:extLst>
          </a:blip>
          <a:srcRect/>
          <a:stretch>
            <a:fillRect/>
          </a:stretch>
        </p:blipFill>
        <p:spPr bwMode="auto">
          <a:xfrm>
            <a:off x="685800" y="4572000"/>
            <a:ext cx="1981200" cy="1485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257800" y="2895600"/>
            <a:ext cx="3505199" cy="3139321"/>
          </a:xfrm>
          <a:prstGeom prst="rect">
            <a:avLst/>
          </a:prstGeom>
          <a:noFill/>
        </p:spPr>
        <p:txBody>
          <a:bodyPr wrap="square" rtlCol="0">
            <a:spAutoFit/>
          </a:bodyPr>
          <a:lstStyle/>
          <a:p>
            <a:r>
              <a:rPr lang="en-US" dirty="0" smtClean="0"/>
              <a:t>Look at the pictures. The four pictures below the original have been changed. What digital imaging tool was used to make the four variations that we see below the original?</a:t>
            </a:r>
          </a:p>
          <a:p>
            <a:endParaRPr lang="en-US" dirty="0" smtClean="0"/>
          </a:p>
          <a:p>
            <a:r>
              <a:rPr lang="en-US" dirty="0" smtClean="0"/>
              <a:t>A. Eraser Tool</a:t>
            </a:r>
          </a:p>
          <a:p>
            <a:r>
              <a:rPr lang="en-US" dirty="0" smtClean="0"/>
              <a:t>B. Filter Tool</a:t>
            </a:r>
          </a:p>
          <a:p>
            <a:r>
              <a:rPr lang="en-US" dirty="0" smtClean="0"/>
              <a:t>C. Move Tool</a:t>
            </a:r>
          </a:p>
          <a:p>
            <a:r>
              <a:rPr lang="en-US" dirty="0" smtClean="0"/>
              <a:t>D. Selection Tool</a:t>
            </a:r>
          </a:p>
        </p:txBody>
      </p:sp>
      <p:sp>
        <p:nvSpPr>
          <p:cNvPr id="2" name="TextBox 1"/>
          <p:cNvSpPr txBox="1"/>
          <p:nvPr/>
        </p:nvSpPr>
        <p:spPr>
          <a:xfrm>
            <a:off x="4191000" y="914400"/>
            <a:ext cx="917239" cy="369332"/>
          </a:xfrm>
          <a:prstGeom prst="rect">
            <a:avLst/>
          </a:prstGeom>
          <a:noFill/>
        </p:spPr>
        <p:txBody>
          <a:bodyPr wrap="none" rtlCol="0">
            <a:spAutoFit/>
          </a:bodyPr>
          <a:lstStyle/>
          <a:p>
            <a:r>
              <a:rPr lang="en-US" dirty="0" smtClean="0"/>
              <a:t>Original</a:t>
            </a:r>
            <a:endParaRPr lang="en-US" dirty="0"/>
          </a:p>
        </p:txBody>
      </p:sp>
    </p:spTree>
    <p:extLst>
      <p:ext uri="{BB962C8B-B14F-4D97-AF65-F5344CB8AC3E}">
        <p14:creationId xmlns:p14="http://schemas.microsoft.com/office/powerpoint/2010/main" val="10496144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C:\Users\Raymond Veon\Pictures\8th grade assessment Images\11-23-2010 10;17;00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914400"/>
            <a:ext cx="4841522" cy="4876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67400" y="914400"/>
            <a:ext cx="3048001" cy="2308324"/>
          </a:xfrm>
          <a:prstGeom prst="rect">
            <a:avLst/>
          </a:prstGeom>
          <a:noFill/>
        </p:spPr>
        <p:txBody>
          <a:bodyPr wrap="square" rtlCol="0">
            <a:spAutoFit/>
          </a:bodyPr>
          <a:lstStyle/>
          <a:p>
            <a:r>
              <a:rPr lang="en-US" dirty="0" smtClean="0"/>
              <a:t>What principle of art best describes </a:t>
            </a:r>
            <a:r>
              <a:rPr lang="en-US" b="1" u="sng" dirty="0" smtClean="0"/>
              <a:t>all</a:t>
            </a:r>
            <a:r>
              <a:rPr lang="en-US" dirty="0" smtClean="0"/>
              <a:t> of the pairs shown in the illustration?</a:t>
            </a:r>
          </a:p>
          <a:p>
            <a:endParaRPr lang="en-US" dirty="0" smtClean="0"/>
          </a:p>
          <a:p>
            <a:r>
              <a:rPr lang="en-US" dirty="0" smtClean="0"/>
              <a:t>A. Balance</a:t>
            </a:r>
          </a:p>
          <a:p>
            <a:r>
              <a:rPr lang="en-US" dirty="0" smtClean="0"/>
              <a:t>B. Repetition</a:t>
            </a:r>
          </a:p>
          <a:p>
            <a:r>
              <a:rPr lang="en-US" dirty="0" smtClean="0"/>
              <a:t>C. Unity</a:t>
            </a:r>
          </a:p>
          <a:p>
            <a:r>
              <a:rPr lang="en-US" dirty="0" smtClean="0"/>
              <a:t>D. Contrast </a:t>
            </a:r>
          </a:p>
        </p:txBody>
      </p:sp>
      <p:sp>
        <p:nvSpPr>
          <p:cNvPr id="2" name="TextBox 1"/>
          <p:cNvSpPr txBox="1"/>
          <p:nvPr/>
        </p:nvSpPr>
        <p:spPr>
          <a:xfrm>
            <a:off x="1676400" y="2231072"/>
            <a:ext cx="276038" cy="307777"/>
          </a:xfrm>
          <a:prstGeom prst="rect">
            <a:avLst/>
          </a:prstGeom>
          <a:noFill/>
        </p:spPr>
        <p:txBody>
          <a:bodyPr wrap="none" rtlCol="0">
            <a:spAutoFit/>
          </a:bodyPr>
          <a:lstStyle/>
          <a:p>
            <a:r>
              <a:rPr lang="en-US" sz="1400" dirty="0" smtClean="0"/>
              <a:t>1</a:t>
            </a:r>
            <a:endParaRPr lang="en-US" sz="1400" dirty="0"/>
          </a:p>
        </p:txBody>
      </p:sp>
      <p:sp>
        <p:nvSpPr>
          <p:cNvPr id="5" name="TextBox 4"/>
          <p:cNvSpPr txBox="1"/>
          <p:nvPr/>
        </p:nvSpPr>
        <p:spPr>
          <a:xfrm>
            <a:off x="3914962" y="2231072"/>
            <a:ext cx="276038" cy="307777"/>
          </a:xfrm>
          <a:prstGeom prst="rect">
            <a:avLst/>
          </a:prstGeom>
          <a:noFill/>
        </p:spPr>
        <p:txBody>
          <a:bodyPr wrap="none" rtlCol="0">
            <a:spAutoFit/>
          </a:bodyPr>
          <a:lstStyle/>
          <a:p>
            <a:r>
              <a:rPr lang="en-US" sz="1400" dirty="0" smtClean="0"/>
              <a:t>2</a:t>
            </a:r>
            <a:endParaRPr lang="en-US" sz="1400" dirty="0"/>
          </a:p>
        </p:txBody>
      </p:sp>
      <p:sp>
        <p:nvSpPr>
          <p:cNvPr id="6" name="TextBox 5"/>
          <p:cNvSpPr txBox="1"/>
          <p:nvPr/>
        </p:nvSpPr>
        <p:spPr>
          <a:xfrm>
            <a:off x="1676400" y="3733800"/>
            <a:ext cx="276038" cy="307777"/>
          </a:xfrm>
          <a:prstGeom prst="rect">
            <a:avLst/>
          </a:prstGeom>
          <a:noFill/>
        </p:spPr>
        <p:txBody>
          <a:bodyPr wrap="none" rtlCol="0">
            <a:spAutoFit/>
          </a:bodyPr>
          <a:lstStyle/>
          <a:p>
            <a:r>
              <a:rPr lang="en-US" sz="1400" dirty="0" smtClean="0"/>
              <a:t>3</a:t>
            </a:r>
            <a:endParaRPr lang="en-US" sz="1400" dirty="0"/>
          </a:p>
        </p:txBody>
      </p:sp>
      <p:sp>
        <p:nvSpPr>
          <p:cNvPr id="7" name="TextBox 6"/>
          <p:cNvSpPr txBox="1"/>
          <p:nvPr/>
        </p:nvSpPr>
        <p:spPr>
          <a:xfrm>
            <a:off x="3914962" y="3733800"/>
            <a:ext cx="276038" cy="307777"/>
          </a:xfrm>
          <a:prstGeom prst="rect">
            <a:avLst/>
          </a:prstGeom>
          <a:noFill/>
        </p:spPr>
        <p:txBody>
          <a:bodyPr wrap="none" rtlCol="0">
            <a:spAutoFit/>
          </a:bodyPr>
          <a:lstStyle/>
          <a:p>
            <a:r>
              <a:rPr lang="en-US" sz="1400" dirty="0" smtClean="0"/>
              <a:t>4</a:t>
            </a:r>
            <a:endParaRPr lang="en-US" sz="1400" dirty="0"/>
          </a:p>
        </p:txBody>
      </p:sp>
      <p:sp>
        <p:nvSpPr>
          <p:cNvPr id="8" name="TextBox 7"/>
          <p:cNvSpPr txBox="1"/>
          <p:nvPr/>
        </p:nvSpPr>
        <p:spPr>
          <a:xfrm>
            <a:off x="1676400" y="5257800"/>
            <a:ext cx="276038" cy="307777"/>
          </a:xfrm>
          <a:prstGeom prst="rect">
            <a:avLst/>
          </a:prstGeom>
          <a:noFill/>
        </p:spPr>
        <p:txBody>
          <a:bodyPr wrap="none" rtlCol="0">
            <a:spAutoFit/>
          </a:bodyPr>
          <a:lstStyle/>
          <a:p>
            <a:r>
              <a:rPr lang="en-US" sz="1400" dirty="0" smtClean="0"/>
              <a:t>5</a:t>
            </a:r>
            <a:endParaRPr lang="en-US" sz="1400" dirty="0"/>
          </a:p>
        </p:txBody>
      </p:sp>
      <p:sp>
        <p:nvSpPr>
          <p:cNvPr id="9" name="TextBox 8"/>
          <p:cNvSpPr txBox="1"/>
          <p:nvPr/>
        </p:nvSpPr>
        <p:spPr>
          <a:xfrm>
            <a:off x="3914962" y="5257800"/>
            <a:ext cx="276038" cy="307777"/>
          </a:xfrm>
          <a:prstGeom prst="rect">
            <a:avLst/>
          </a:prstGeom>
          <a:noFill/>
        </p:spPr>
        <p:txBody>
          <a:bodyPr wrap="none" rtlCol="0">
            <a:spAutoFit/>
          </a:bodyPr>
          <a:lstStyle/>
          <a:p>
            <a:r>
              <a:rPr lang="en-US" sz="1400" dirty="0"/>
              <a:t>6</a:t>
            </a:r>
          </a:p>
        </p:txBody>
      </p:sp>
    </p:spTree>
    <p:extLst>
      <p:ext uri="{BB962C8B-B14F-4D97-AF65-F5344CB8AC3E}">
        <p14:creationId xmlns:p14="http://schemas.microsoft.com/office/powerpoint/2010/main" val="25277188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Users\Raymond Veon\Pictures\8th grade assessment Images\11-19-2010 09;50;08AM from roukes analago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0"/>
            <a:ext cx="5215928"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172200" y="704193"/>
            <a:ext cx="2514600" cy="1600438"/>
          </a:xfrm>
          <a:prstGeom prst="rect">
            <a:avLst/>
          </a:prstGeom>
          <a:noFill/>
        </p:spPr>
        <p:txBody>
          <a:bodyPr wrap="square" rtlCol="0">
            <a:spAutoFit/>
          </a:bodyPr>
          <a:lstStyle/>
          <a:p>
            <a:r>
              <a:rPr lang="en-US" sz="1400" dirty="0" smtClean="0"/>
              <a:t>What color scheme does Peter </a:t>
            </a:r>
            <a:r>
              <a:rPr lang="en-US" sz="1400" dirty="0" err="1" smtClean="0"/>
              <a:t>Reginato</a:t>
            </a:r>
            <a:r>
              <a:rPr lang="en-US" sz="1400" dirty="0" smtClean="0"/>
              <a:t> use in this painting, entitled </a:t>
            </a:r>
            <a:r>
              <a:rPr lang="en-US" sz="1400" i="1" dirty="0" smtClean="0"/>
              <a:t>Changing Scenes</a:t>
            </a:r>
            <a:r>
              <a:rPr lang="en-US" sz="1400" dirty="0" smtClean="0"/>
              <a:t>?</a:t>
            </a:r>
          </a:p>
          <a:p>
            <a:r>
              <a:rPr lang="en-US" sz="1400" dirty="0" smtClean="0"/>
              <a:t>A. Complimentary</a:t>
            </a:r>
          </a:p>
          <a:p>
            <a:r>
              <a:rPr lang="en-US" sz="1400" dirty="0" smtClean="0"/>
              <a:t>B. Analogous</a:t>
            </a:r>
          </a:p>
          <a:p>
            <a:r>
              <a:rPr lang="en-US" sz="1400" dirty="0" smtClean="0"/>
              <a:t>C. Split Complimentary</a:t>
            </a:r>
          </a:p>
          <a:p>
            <a:r>
              <a:rPr lang="en-US" sz="1400" dirty="0" smtClean="0"/>
              <a:t>D. Monochromatic</a:t>
            </a:r>
          </a:p>
        </p:txBody>
      </p:sp>
    </p:spTree>
    <p:extLst>
      <p:ext uri="{BB962C8B-B14F-4D97-AF65-F5344CB8AC3E}">
        <p14:creationId xmlns:p14="http://schemas.microsoft.com/office/powerpoint/2010/main" val="7456869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1" y="381001"/>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0" name="Picture 2" descr="C:\Users\Raymond Veon\Pictures\8th grade assessment Images\11-19-2010 10;17;48AM ba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381000"/>
            <a:ext cx="2165594" cy="17263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451" name="Picture 3" descr="C:\Users\Raymond Veon\Pictures\8th grade assessment Images\11-19-2010 10;16;10AM ba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2460454"/>
            <a:ext cx="2165594" cy="17305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54990" y="4343400"/>
            <a:ext cx="6998411" cy="2062103"/>
          </a:xfrm>
          <a:prstGeom prst="rect">
            <a:avLst/>
          </a:prstGeom>
          <a:noFill/>
        </p:spPr>
        <p:txBody>
          <a:bodyPr wrap="square" rtlCol="0">
            <a:spAutoFit/>
          </a:bodyPr>
          <a:lstStyle/>
          <a:p>
            <a:r>
              <a:rPr lang="en-US" sz="1600" dirty="0" smtClean="0"/>
              <a:t>The boxes on the left illustrate a visual principle. The painting on the right, by Mexican American artist Robert Giles de Montes, uses this visual principle to help make an effective composition. Which visual principle is being used?</a:t>
            </a:r>
          </a:p>
          <a:p>
            <a:endParaRPr lang="en-US" sz="1600" dirty="0" smtClean="0"/>
          </a:p>
          <a:p>
            <a:r>
              <a:rPr lang="en-US" sz="1600" dirty="0" smtClean="0"/>
              <a:t>A. Diagonal shapes are dynamic because they imply motion or tension</a:t>
            </a:r>
          </a:p>
          <a:p>
            <a:r>
              <a:rPr lang="en-US" sz="1600" dirty="0" smtClean="0"/>
              <a:t>B. We tend to group similar shapes together more than similar colors</a:t>
            </a:r>
          </a:p>
          <a:p>
            <a:r>
              <a:rPr lang="en-US" sz="1600" dirty="0" smtClean="0"/>
              <a:t>C. We tend to group similar colors together more than similar shapes</a:t>
            </a:r>
          </a:p>
          <a:p>
            <a:r>
              <a:rPr lang="en-US" sz="1600" dirty="0" smtClean="0"/>
              <a:t>D. Horizontal shapes give a sense of stability and calm</a:t>
            </a:r>
          </a:p>
        </p:txBody>
      </p:sp>
    </p:spTree>
    <p:extLst>
      <p:ext uri="{BB962C8B-B14F-4D97-AF65-F5344CB8AC3E}">
        <p14:creationId xmlns:p14="http://schemas.microsoft.com/office/powerpoint/2010/main" val="2795798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Raymond Veon\Pictures\8th grade assessment Images\8th grade assessment images 004 ba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457200"/>
            <a:ext cx="3428999" cy="27771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Raymond Veon\Pictures\8th grade assessment Images\8th grade assessment images 005 ba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8060" y="457200"/>
            <a:ext cx="3428999" cy="27943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C:\Users\Raymond Veon\Pictures\8th grade assessment Images\11-19-2010 10;15;29AM ba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0806" y="3505200"/>
            <a:ext cx="3445296" cy="27608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00600" y="3505200"/>
            <a:ext cx="3124201" cy="1600438"/>
          </a:xfrm>
          <a:prstGeom prst="rect">
            <a:avLst/>
          </a:prstGeom>
          <a:noFill/>
        </p:spPr>
        <p:txBody>
          <a:bodyPr wrap="square" rtlCol="0">
            <a:spAutoFit/>
          </a:bodyPr>
          <a:lstStyle/>
          <a:p>
            <a:r>
              <a:rPr lang="en-US" sz="1400" dirty="0" smtClean="0"/>
              <a:t>Look carefully at these three pictures. What visual principle do they illustrate?</a:t>
            </a:r>
          </a:p>
          <a:p>
            <a:endParaRPr lang="en-US" sz="1400" dirty="0"/>
          </a:p>
          <a:p>
            <a:r>
              <a:rPr lang="en-US" sz="1400" dirty="0" smtClean="0"/>
              <a:t>A. Overlapping</a:t>
            </a:r>
          </a:p>
          <a:p>
            <a:r>
              <a:rPr lang="en-US" sz="1400" dirty="0" smtClean="0"/>
              <a:t>B. Visual Tension</a:t>
            </a:r>
          </a:p>
          <a:p>
            <a:r>
              <a:rPr lang="en-US" sz="1400" dirty="0" smtClean="0"/>
              <a:t>C. Perspective</a:t>
            </a:r>
          </a:p>
          <a:p>
            <a:r>
              <a:rPr lang="en-US" sz="1400" dirty="0" smtClean="0"/>
              <a:t>D. Repetition</a:t>
            </a:r>
          </a:p>
        </p:txBody>
      </p:sp>
    </p:spTree>
    <p:extLst>
      <p:ext uri="{BB962C8B-B14F-4D97-AF65-F5344CB8AC3E}">
        <p14:creationId xmlns:p14="http://schemas.microsoft.com/office/powerpoint/2010/main" val="19690807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Raymond Veon\Documents\Fed PD Art Ed Grant\VTS and Images for VTS\Grade 6\6.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550" y="533400"/>
            <a:ext cx="3838084"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Raymond Veon\Documents\Fed PD Art Ed Grant\VTS and Images for VTS\Grade 6\6.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716" y="4267200"/>
            <a:ext cx="1778624" cy="14478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Raymond Veon\Documents\Fed PD Art Ed Grant\VTS and Images for VTS\Grade 6\6.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4965" y="4267200"/>
            <a:ext cx="1778624" cy="1447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Raymond Veon\Documents\Fed PD Art Ed Grant\VTS and Images for VTS\Grade 6\6.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6165" y="4267200"/>
            <a:ext cx="1778624" cy="1447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Raymond Veon\Documents\Fed PD Art Ed Grant\VTS and Images for VTS\Grade 6\6.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7365" y="4267200"/>
            <a:ext cx="1778624" cy="1447800"/>
          </a:xfrm>
          <a:prstGeom prst="rect">
            <a:avLst/>
          </a:prstGeom>
          <a:noFill/>
          <a:extLst>
            <a:ext uri="{909E8E84-426E-40DD-AFC4-6F175D3DCCD1}">
              <a14:hiddenFill xmlns:a14="http://schemas.microsoft.com/office/drawing/2010/main">
                <a:solidFill>
                  <a:srgbClr val="FFFFFF"/>
                </a:solidFill>
              </a14:hiddenFill>
            </a:ext>
          </a:extLst>
        </p:spPr>
      </p:pic>
      <p:sp>
        <p:nvSpPr>
          <p:cNvPr id="8" name="Isosceles Triangle 7"/>
          <p:cNvSpPr/>
          <p:nvPr/>
        </p:nvSpPr>
        <p:spPr>
          <a:xfrm>
            <a:off x="745430" y="4343400"/>
            <a:ext cx="1159570" cy="1143000"/>
          </a:xfrm>
          <a:prstGeom prst="triangle">
            <a:avLst/>
          </a:prstGeom>
          <a:solidFill>
            <a:schemeClr val="accent1">
              <a:alpha val="41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242257" y="4267200"/>
            <a:ext cx="1066800" cy="1066800"/>
          </a:xfrm>
          <a:prstGeom prst="ellipse">
            <a:avLst/>
          </a:prstGeom>
          <a:solidFill>
            <a:schemeClr val="accent1">
              <a:alpha val="41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V="1">
            <a:off x="6705600" y="4419600"/>
            <a:ext cx="1371600" cy="11430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4876800" y="4267200"/>
            <a:ext cx="1457989" cy="1066800"/>
          </a:xfrm>
          <a:prstGeom prst="rect">
            <a:avLst/>
          </a:prstGeom>
          <a:solidFill>
            <a:schemeClr val="accent1">
              <a:alpha val="41000"/>
            </a:scheme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952999" y="704193"/>
            <a:ext cx="3733801" cy="1384995"/>
          </a:xfrm>
          <a:prstGeom prst="rect">
            <a:avLst/>
          </a:prstGeom>
          <a:noFill/>
        </p:spPr>
        <p:txBody>
          <a:bodyPr wrap="square" rtlCol="0">
            <a:spAutoFit/>
          </a:bodyPr>
          <a:lstStyle/>
          <a:p>
            <a:r>
              <a:rPr lang="en-US" sz="1400" dirty="0" smtClean="0"/>
              <a:t>Artists often use “hidden” basic shapes to organize the overall visual dynamics in their art. Which of the choices below shows the major, dominant shape motif that George Bellows  used in composing his painting, </a:t>
            </a:r>
            <a:r>
              <a:rPr lang="en-US" sz="1400" i="1" dirty="0" smtClean="0"/>
              <a:t>Dempsey and </a:t>
            </a:r>
            <a:r>
              <a:rPr lang="en-US" sz="1400" i="1" dirty="0" err="1" smtClean="0"/>
              <a:t>Firpo</a:t>
            </a:r>
            <a:r>
              <a:rPr lang="en-US" sz="1400" dirty="0" smtClean="0"/>
              <a:t> (1924)?</a:t>
            </a:r>
          </a:p>
        </p:txBody>
      </p:sp>
      <p:sp>
        <p:nvSpPr>
          <p:cNvPr id="16" name="TextBox 15"/>
          <p:cNvSpPr txBox="1"/>
          <p:nvPr/>
        </p:nvSpPr>
        <p:spPr>
          <a:xfrm>
            <a:off x="1249142" y="5845421"/>
            <a:ext cx="324128" cy="369332"/>
          </a:xfrm>
          <a:prstGeom prst="rect">
            <a:avLst/>
          </a:prstGeom>
          <a:noFill/>
        </p:spPr>
        <p:txBody>
          <a:bodyPr wrap="none" rtlCol="0">
            <a:spAutoFit/>
          </a:bodyPr>
          <a:lstStyle/>
          <a:p>
            <a:r>
              <a:rPr lang="en-US" b="1" dirty="0" smtClean="0"/>
              <a:t>A</a:t>
            </a:r>
            <a:endParaRPr lang="en-US" b="1" dirty="0"/>
          </a:p>
        </p:txBody>
      </p:sp>
      <p:sp>
        <p:nvSpPr>
          <p:cNvPr id="17" name="TextBox 16"/>
          <p:cNvSpPr txBox="1"/>
          <p:nvPr/>
        </p:nvSpPr>
        <p:spPr>
          <a:xfrm>
            <a:off x="3302213" y="5845421"/>
            <a:ext cx="324128" cy="369332"/>
          </a:xfrm>
          <a:prstGeom prst="rect">
            <a:avLst/>
          </a:prstGeom>
          <a:noFill/>
        </p:spPr>
        <p:txBody>
          <a:bodyPr wrap="none" rtlCol="0">
            <a:spAutoFit/>
          </a:bodyPr>
          <a:lstStyle/>
          <a:p>
            <a:r>
              <a:rPr lang="en-US" b="1" dirty="0" smtClean="0"/>
              <a:t>B</a:t>
            </a:r>
            <a:endParaRPr lang="en-US" b="1" dirty="0"/>
          </a:p>
        </p:txBody>
      </p:sp>
      <p:sp>
        <p:nvSpPr>
          <p:cNvPr id="18" name="TextBox 17"/>
          <p:cNvSpPr txBox="1"/>
          <p:nvPr/>
        </p:nvSpPr>
        <p:spPr>
          <a:xfrm>
            <a:off x="5283413" y="5845421"/>
            <a:ext cx="306494" cy="369332"/>
          </a:xfrm>
          <a:prstGeom prst="rect">
            <a:avLst/>
          </a:prstGeom>
          <a:noFill/>
        </p:spPr>
        <p:txBody>
          <a:bodyPr wrap="none" rtlCol="0">
            <a:spAutoFit/>
          </a:bodyPr>
          <a:lstStyle/>
          <a:p>
            <a:r>
              <a:rPr lang="en-US" b="1" dirty="0" smtClean="0"/>
              <a:t>C</a:t>
            </a:r>
            <a:endParaRPr lang="en-US" b="1" dirty="0"/>
          </a:p>
        </p:txBody>
      </p:sp>
      <p:sp>
        <p:nvSpPr>
          <p:cNvPr id="19" name="Rectangle 18"/>
          <p:cNvSpPr/>
          <p:nvPr/>
        </p:nvSpPr>
        <p:spPr>
          <a:xfrm>
            <a:off x="7229336" y="5845421"/>
            <a:ext cx="330540" cy="369332"/>
          </a:xfrm>
          <a:prstGeom prst="rect">
            <a:avLst/>
          </a:prstGeom>
        </p:spPr>
        <p:txBody>
          <a:bodyPr wrap="none">
            <a:spAutoFit/>
          </a:bodyPr>
          <a:lstStyle/>
          <a:p>
            <a:r>
              <a:rPr lang="en-US" b="1" dirty="0" smtClean="0"/>
              <a:t>D</a:t>
            </a:r>
            <a:endParaRPr lang="en-US" b="1" dirty="0"/>
          </a:p>
        </p:txBody>
      </p:sp>
    </p:spTree>
    <p:extLst>
      <p:ext uri="{BB962C8B-B14F-4D97-AF65-F5344CB8AC3E}">
        <p14:creationId xmlns:p14="http://schemas.microsoft.com/office/powerpoint/2010/main" val="35588648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http://meusite.mackenzie.com.br/lgcastro/images/idealc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914400"/>
            <a:ext cx="6781800" cy="18647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54990" y="3480138"/>
            <a:ext cx="6998411" cy="1754326"/>
          </a:xfrm>
          <a:prstGeom prst="rect">
            <a:avLst/>
          </a:prstGeom>
          <a:noFill/>
        </p:spPr>
        <p:txBody>
          <a:bodyPr wrap="square" rtlCol="0">
            <a:spAutoFit/>
          </a:bodyPr>
          <a:lstStyle/>
          <a:p>
            <a:r>
              <a:rPr lang="en-US" dirty="0" smtClean="0"/>
              <a:t>What type of perspective is used in this Renaissance painting of an ideal city by </a:t>
            </a:r>
            <a:r>
              <a:rPr lang="en-US" dirty="0" err="1"/>
              <a:t>P</a:t>
            </a:r>
            <a:r>
              <a:rPr lang="en-US" dirty="0" err="1" smtClean="0"/>
              <a:t>iero</a:t>
            </a:r>
            <a:r>
              <a:rPr lang="en-US" dirty="0" smtClean="0"/>
              <a:t> </a:t>
            </a:r>
            <a:r>
              <a:rPr lang="en-US" dirty="0"/>
              <a:t>D</a:t>
            </a:r>
            <a:r>
              <a:rPr lang="en-US" dirty="0" smtClean="0"/>
              <a:t>ella </a:t>
            </a:r>
            <a:r>
              <a:rPr lang="en-US" dirty="0"/>
              <a:t>F</a:t>
            </a:r>
            <a:r>
              <a:rPr lang="en-US" dirty="0" smtClean="0"/>
              <a:t>rancesca? </a:t>
            </a:r>
            <a:endParaRPr lang="en-US" dirty="0"/>
          </a:p>
          <a:p>
            <a:r>
              <a:rPr lang="en-US" dirty="0" smtClean="0"/>
              <a:t>A. One-point Perspective</a:t>
            </a:r>
          </a:p>
          <a:p>
            <a:r>
              <a:rPr lang="en-US" dirty="0" smtClean="0"/>
              <a:t>B. Two-point Perspective</a:t>
            </a:r>
          </a:p>
          <a:p>
            <a:r>
              <a:rPr lang="en-US" dirty="0" smtClean="0"/>
              <a:t>C. Three-point Perspective</a:t>
            </a:r>
          </a:p>
          <a:p>
            <a:r>
              <a:rPr lang="en-US" dirty="0" smtClean="0"/>
              <a:t>D. Multiple-point Perspective</a:t>
            </a:r>
          </a:p>
        </p:txBody>
      </p:sp>
    </p:spTree>
    <p:extLst>
      <p:ext uri="{BB962C8B-B14F-4D97-AF65-F5344CB8AC3E}">
        <p14:creationId xmlns:p14="http://schemas.microsoft.com/office/powerpoint/2010/main" val="6799758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boerner.net/jboerner/wp-content/uploads/2009/11/Hockney_MercedRi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140" y="152399"/>
            <a:ext cx="5752860" cy="46080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07389" y="4798874"/>
            <a:ext cx="6998411" cy="1754326"/>
          </a:xfrm>
          <a:prstGeom prst="rect">
            <a:avLst/>
          </a:prstGeom>
          <a:noFill/>
        </p:spPr>
        <p:txBody>
          <a:bodyPr wrap="square" rtlCol="0">
            <a:spAutoFit/>
          </a:bodyPr>
          <a:lstStyle/>
          <a:p>
            <a:r>
              <a:rPr lang="en-US" dirty="0" smtClean="0"/>
              <a:t>What type of perspective is used in this contemporary artwork by David </a:t>
            </a:r>
            <a:r>
              <a:rPr lang="en-US" dirty="0" err="1" smtClean="0"/>
              <a:t>Hockney</a:t>
            </a:r>
            <a:r>
              <a:rPr lang="en-US" dirty="0" smtClean="0"/>
              <a:t>? </a:t>
            </a:r>
            <a:endParaRPr lang="en-US" dirty="0"/>
          </a:p>
          <a:p>
            <a:r>
              <a:rPr lang="en-US" dirty="0" smtClean="0"/>
              <a:t>A. One-point Perspective</a:t>
            </a:r>
          </a:p>
          <a:p>
            <a:r>
              <a:rPr lang="en-US" dirty="0" smtClean="0"/>
              <a:t>B. Two-point Perspective</a:t>
            </a:r>
          </a:p>
          <a:p>
            <a:r>
              <a:rPr lang="en-US" dirty="0" smtClean="0"/>
              <a:t>C. Three-point Perspective</a:t>
            </a:r>
          </a:p>
          <a:p>
            <a:r>
              <a:rPr lang="en-US" dirty="0" smtClean="0"/>
              <a:t>D. Multiple-point Perspective</a:t>
            </a:r>
          </a:p>
        </p:txBody>
      </p:sp>
    </p:spTree>
    <p:extLst>
      <p:ext uri="{BB962C8B-B14F-4D97-AF65-F5344CB8AC3E}">
        <p14:creationId xmlns:p14="http://schemas.microsoft.com/office/powerpoint/2010/main" val="18029906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3" descr="C:\Users\Raymond Veon\Pictures\8th grade assessment Images\Sighting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66800"/>
            <a:ext cx="4876800" cy="2441748"/>
          </a:xfrm>
          <a:prstGeom prst="rect">
            <a:avLst/>
          </a:prstGeom>
          <a:noFill/>
          <a:extLst>
            <a:ext uri="{909E8E84-426E-40DD-AFC4-6F175D3DCCD1}">
              <a14:hiddenFill xmlns:a14="http://schemas.microsoft.com/office/drawing/2010/main">
                <a:solidFill>
                  <a:srgbClr val="FFFFFF"/>
                </a:solidFill>
              </a14:hiddenFill>
            </a:ext>
          </a:extLst>
        </p:spPr>
      </p:pic>
      <p:pic>
        <p:nvPicPr>
          <p:cNvPr id="106500" name="Picture 4" descr="C:\Users\Raymond Veon\Pictures\8th grade assessment Images\Sighting 2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1677" y="838200"/>
            <a:ext cx="2292912" cy="3352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78788" y="4826675"/>
            <a:ext cx="6998411" cy="1754326"/>
          </a:xfrm>
          <a:prstGeom prst="rect">
            <a:avLst/>
          </a:prstGeom>
          <a:noFill/>
        </p:spPr>
        <p:txBody>
          <a:bodyPr wrap="square" rtlCol="0">
            <a:spAutoFit/>
          </a:bodyPr>
          <a:lstStyle/>
          <a:p>
            <a:r>
              <a:rPr lang="en-US" dirty="0" smtClean="0"/>
              <a:t>When drawing or painting from life, why would you use the sighting strategy illustrated above? </a:t>
            </a:r>
          </a:p>
          <a:p>
            <a:r>
              <a:rPr lang="en-US" dirty="0" smtClean="0"/>
              <a:t>A. To determine the proportion of one object in terms of another</a:t>
            </a:r>
          </a:p>
          <a:p>
            <a:r>
              <a:rPr lang="en-US" dirty="0" smtClean="0"/>
              <a:t>B. To determine the height of a vertical line</a:t>
            </a:r>
          </a:p>
          <a:p>
            <a:r>
              <a:rPr lang="en-US" dirty="0" smtClean="0"/>
              <a:t>C. To measure the width of an area</a:t>
            </a:r>
          </a:p>
          <a:p>
            <a:r>
              <a:rPr lang="en-US" dirty="0" smtClean="0"/>
              <a:t>D. To determine how to depict an angle</a:t>
            </a:r>
          </a:p>
        </p:txBody>
      </p:sp>
    </p:spTree>
    <p:extLst>
      <p:ext uri="{BB962C8B-B14F-4D97-AF65-F5344CB8AC3E}">
        <p14:creationId xmlns:p14="http://schemas.microsoft.com/office/powerpoint/2010/main" val="11360973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3" descr="C:\Users\Raymond Veon\Pictures\8th grade assessment Images\11-19-2010 10;26;02AM madd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586" y="2209800"/>
            <a:ext cx="1489428" cy="1489428"/>
          </a:xfrm>
          <a:prstGeom prst="rect">
            <a:avLst/>
          </a:prstGeom>
          <a:noFill/>
          <a:extLst>
            <a:ext uri="{909E8E84-426E-40DD-AFC4-6F175D3DCCD1}">
              <a14:hiddenFill xmlns:a14="http://schemas.microsoft.com/office/drawing/2010/main">
                <a:solidFill>
                  <a:srgbClr val="FFFFFF"/>
                </a:solidFill>
              </a14:hiddenFill>
            </a:ext>
          </a:extLst>
        </p:spPr>
      </p:pic>
      <p:pic>
        <p:nvPicPr>
          <p:cNvPr id="41989" name="Picture 5" descr="C:\Users\Raymond Veon\Pictures\8th grade assessment Images\11-19-2010 10;27;32AM madd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4364" y="381000"/>
            <a:ext cx="1813726" cy="1582986"/>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descr="C:\Users\Raymond Veon\Pictures\8th grade assessment Images\11-19-2010 10;27;59AM madd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3855" y="3886200"/>
            <a:ext cx="1698545" cy="1518420"/>
          </a:xfrm>
          <a:prstGeom prst="rect">
            <a:avLst/>
          </a:prstGeom>
          <a:noFill/>
          <a:extLst>
            <a:ext uri="{909E8E84-426E-40DD-AFC4-6F175D3DCCD1}">
              <a14:hiddenFill xmlns:a14="http://schemas.microsoft.com/office/drawing/2010/main">
                <a:solidFill>
                  <a:srgbClr val="FFFFFF"/>
                </a:solidFill>
              </a14:hiddenFill>
            </a:ext>
          </a:extLst>
        </p:spPr>
      </p:pic>
      <p:pic>
        <p:nvPicPr>
          <p:cNvPr id="41991" name="Picture 7" descr="C:\Users\Raymond Veon\Pictures\8th grade assessment Images\11-19-2010 10;28;27AM madd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586" y="5659142"/>
            <a:ext cx="5991152" cy="951126"/>
          </a:xfrm>
          <a:prstGeom prst="rect">
            <a:avLst/>
          </a:prstGeom>
          <a:noFill/>
          <a:extLst>
            <a:ext uri="{909E8E84-426E-40DD-AFC4-6F175D3DCCD1}">
              <a14:hiddenFill xmlns:a14="http://schemas.microsoft.com/office/drawing/2010/main">
                <a:solidFill>
                  <a:srgbClr val="FFFFFF"/>
                </a:solidFill>
              </a14:hiddenFill>
            </a:ext>
          </a:extLst>
        </p:spPr>
      </p:pic>
      <p:pic>
        <p:nvPicPr>
          <p:cNvPr id="41994" name="Picture 10" descr="C:\Users\Raymond Veon\Pictures\8th grade assessment Images\11-19-2010 10;30;45AM madd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4364" y="2229876"/>
            <a:ext cx="1718036" cy="1503924"/>
          </a:xfrm>
          <a:prstGeom prst="rect">
            <a:avLst/>
          </a:prstGeom>
          <a:noFill/>
          <a:extLst>
            <a:ext uri="{909E8E84-426E-40DD-AFC4-6F175D3DCCD1}">
              <a14:hiddenFill xmlns:a14="http://schemas.microsoft.com/office/drawing/2010/main">
                <a:solidFill>
                  <a:srgbClr val="FFFFFF"/>
                </a:solidFill>
              </a14:hiddenFill>
            </a:ext>
          </a:extLst>
        </p:spPr>
      </p:pic>
      <p:pic>
        <p:nvPicPr>
          <p:cNvPr id="42000" name="Picture 16" descr="C:\Users\Raymond Veon\Pictures\8th grade assessment Images\11-19-2010 10;34;15AM madden.jpg"/>
          <p:cNvPicPr>
            <a:picLocks noChangeAspect="1" noChangeArrowheads="1"/>
          </p:cNvPicPr>
          <p:nvPr/>
        </p:nvPicPr>
        <p:blipFill rotWithShape="1">
          <a:blip r:embed="rId7">
            <a:extLst>
              <a:ext uri="{28A0092B-C50C-407E-A947-70E740481C1C}">
                <a14:useLocalDpi xmlns:a14="http://schemas.microsoft.com/office/drawing/2010/main" val="0"/>
              </a:ext>
            </a:extLst>
          </a:blip>
          <a:srcRect l="10967" r="21773" b="33894"/>
          <a:stretch/>
        </p:blipFill>
        <p:spPr bwMode="auto">
          <a:xfrm>
            <a:off x="415586" y="3886200"/>
            <a:ext cx="1622345" cy="1560647"/>
          </a:xfrm>
          <a:prstGeom prst="rect">
            <a:avLst/>
          </a:prstGeom>
          <a:noFill/>
          <a:extLst>
            <a:ext uri="{909E8E84-426E-40DD-AFC4-6F175D3DCCD1}">
              <a14:hiddenFill xmlns:a14="http://schemas.microsoft.com/office/drawing/2010/main">
                <a:solidFill>
                  <a:srgbClr val="FFFFFF"/>
                </a:solidFill>
              </a14:hiddenFill>
            </a:ext>
          </a:extLst>
        </p:spPr>
      </p:pic>
      <p:pic>
        <p:nvPicPr>
          <p:cNvPr id="42002" name="Picture 18" descr="C:\Users\Raymond Veon\Pictures\8th grade assessment Images\11-19-2010 10;35;11AM madde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5586" y="381001"/>
            <a:ext cx="1563177" cy="155139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289468" y="304800"/>
            <a:ext cx="3505199" cy="5078313"/>
          </a:xfrm>
          <a:prstGeom prst="rect">
            <a:avLst/>
          </a:prstGeom>
          <a:noFill/>
        </p:spPr>
        <p:txBody>
          <a:bodyPr wrap="square" rtlCol="0">
            <a:spAutoFit/>
          </a:bodyPr>
          <a:lstStyle/>
          <a:p>
            <a:r>
              <a:rPr lang="en-US" dirty="0" smtClean="0"/>
              <a:t>Look at each picture. These pictures show 7 different ways to show the same scene. Each picture presents different visual information and gives us a different feeling. As a result, we respond to each in different ways. </a:t>
            </a:r>
          </a:p>
          <a:p>
            <a:endParaRPr lang="en-US" dirty="0"/>
          </a:p>
          <a:p>
            <a:r>
              <a:rPr lang="en-US" dirty="0" smtClean="0"/>
              <a:t>Which of the following BEST describes what the artist, Mike Madden, does to change the way we respond to each of the pictures?</a:t>
            </a:r>
          </a:p>
          <a:p>
            <a:endParaRPr lang="en-US" dirty="0" smtClean="0"/>
          </a:p>
          <a:p>
            <a:r>
              <a:rPr lang="en-US" dirty="0" smtClean="0"/>
              <a:t>A. He changes the words</a:t>
            </a:r>
          </a:p>
          <a:p>
            <a:r>
              <a:rPr lang="en-US" dirty="0" smtClean="0"/>
              <a:t>B. He changes the point of view</a:t>
            </a:r>
          </a:p>
          <a:p>
            <a:r>
              <a:rPr lang="en-US" dirty="0" smtClean="0"/>
              <a:t>C. He changes the types of line</a:t>
            </a:r>
          </a:p>
          <a:p>
            <a:r>
              <a:rPr lang="en-US" dirty="0" smtClean="0"/>
              <a:t>D. He changes the characters</a:t>
            </a:r>
          </a:p>
        </p:txBody>
      </p:sp>
    </p:spTree>
    <p:extLst>
      <p:ext uri="{BB962C8B-B14F-4D97-AF65-F5344CB8AC3E}">
        <p14:creationId xmlns:p14="http://schemas.microsoft.com/office/powerpoint/2010/main" val="35909253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blog.zatista.com/wp-content/uploads/2010/01/BlackHistoryWiley-siz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8314" y="-23839"/>
            <a:ext cx="4367486" cy="413543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Raymond Veon\Documents\AE 4900_6900\David Napole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2" y="354381"/>
            <a:ext cx="2739618" cy="36515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63832" y="4724400"/>
            <a:ext cx="7162799" cy="1600438"/>
          </a:xfrm>
          <a:prstGeom prst="rect">
            <a:avLst/>
          </a:prstGeom>
          <a:noFill/>
        </p:spPr>
        <p:txBody>
          <a:bodyPr wrap="square" rtlCol="0">
            <a:spAutoFit/>
          </a:bodyPr>
          <a:lstStyle/>
          <a:p>
            <a:r>
              <a:rPr lang="en-US" sz="1400" dirty="0" smtClean="0"/>
              <a:t>Picture 1 shows a famous painting of the French military leader, Napoleon </a:t>
            </a:r>
            <a:r>
              <a:rPr lang="en-US" sz="1400" dirty="0" err="1" smtClean="0"/>
              <a:t>Bonaprte</a:t>
            </a:r>
            <a:r>
              <a:rPr lang="en-US" sz="1400" dirty="0" smtClean="0"/>
              <a:t>, by artist </a:t>
            </a:r>
            <a:r>
              <a:rPr lang="en-US" sz="1400" dirty="0" err="1" smtClean="0"/>
              <a:t>Jaques</a:t>
            </a:r>
            <a:r>
              <a:rPr lang="en-US" sz="1400" dirty="0" smtClean="0"/>
              <a:t> Louis David. Picture 2 shows a painting by contemporary African-American artist </a:t>
            </a:r>
            <a:r>
              <a:rPr lang="en-US" sz="1400" dirty="0" err="1" smtClean="0"/>
              <a:t>Kehinde</a:t>
            </a:r>
            <a:r>
              <a:rPr lang="en-US" sz="1400" dirty="0" smtClean="0"/>
              <a:t> Wiley. What postmodern principle does Wiley use to convey meaning in his painting? </a:t>
            </a:r>
            <a:endParaRPr lang="en-US" sz="1400" dirty="0"/>
          </a:p>
          <a:p>
            <a:r>
              <a:rPr lang="en-US" sz="1400" dirty="0" smtClean="0"/>
              <a:t>A. Gazing</a:t>
            </a:r>
          </a:p>
          <a:p>
            <a:r>
              <a:rPr lang="en-US" sz="1400" dirty="0" smtClean="0"/>
              <a:t>B. Juxtaposition</a:t>
            </a:r>
          </a:p>
          <a:p>
            <a:r>
              <a:rPr lang="en-US" sz="1400" dirty="0" smtClean="0"/>
              <a:t>C. Interaction of text and image</a:t>
            </a:r>
          </a:p>
          <a:p>
            <a:r>
              <a:rPr lang="en-US" sz="1400" dirty="0" smtClean="0"/>
              <a:t>D. Appropriation</a:t>
            </a:r>
          </a:p>
        </p:txBody>
      </p:sp>
      <p:sp>
        <p:nvSpPr>
          <p:cNvPr id="7" name="TextBox 6"/>
          <p:cNvSpPr txBox="1"/>
          <p:nvPr/>
        </p:nvSpPr>
        <p:spPr>
          <a:xfrm>
            <a:off x="1219200" y="3505200"/>
            <a:ext cx="301686" cy="369332"/>
          </a:xfrm>
          <a:prstGeom prst="rect">
            <a:avLst/>
          </a:prstGeom>
          <a:noFill/>
        </p:spPr>
        <p:txBody>
          <a:bodyPr wrap="none" rtlCol="0">
            <a:spAutoFit/>
          </a:bodyPr>
          <a:lstStyle/>
          <a:p>
            <a:r>
              <a:rPr lang="en-US" b="1" dirty="0" smtClean="0">
                <a:solidFill>
                  <a:schemeClr val="bg1"/>
                </a:solidFill>
              </a:rPr>
              <a:t>1</a:t>
            </a:r>
            <a:endParaRPr lang="en-US" b="1" dirty="0">
              <a:solidFill>
                <a:schemeClr val="bg1"/>
              </a:solidFill>
            </a:endParaRPr>
          </a:p>
        </p:txBody>
      </p:sp>
      <p:sp>
        <p:nvSpPr>
          <p:cNvPr id="8" name="TextBox 7"/>
          <p:cNvSpPr txBox="1"/>
          <p:nvPr/>
        </p:nvSpPr>
        <p:spPr>
          <a:xfrm>
            <a:off x="4648200" y="3505200"/>
            <a:ext cx="301686" cy="369332"/>
          </a:xfrm>
          <a:prstGeom prst="rect">
            <a:avLst/>
          </a:prstGeom>
          <a:noFill/>
        </p:spPr>
        <p:txBody>
          <a:bodyPr wrap="none" rtlCol="0">
            <a:spAutoFit/>
          </a:bodyPr>
          <a:lstStyle/>
          <a:p>
            <a:r>
              <a:rPr lang="en-US" b="1" dirty="0" smtClean="0">
                <a:solidFill>
                  <a:schemeClr val="bg1"/>
                </a:solidFill>
              </a:rPr>
              <a:t>2</a:t>
            </a:r>
            <a:endParaRPr lang="en-US" b="1" dirty="0">
              <a:solidFill>
                <a:schemeClr val="bg1"/>
              </a:solidFill>
            </a:endParaRPr>
          </a:p>
        </p:txBody>
      </p:sp>
    </p:spTree>
    <p:extLst>
      <p:ext uri="{BB962C8B-B14F-4D97-AF65-F5344CB8AC3E}">
        <p14:creationId xmlns:p14="http://schemas.microsoft.com/office/powerpoint/2010/main" val="8655067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www.pbs.org/art21/slideshow/artists/s/sikander-paint2-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893" y="381000"/>
            <a:ext cx="4191000" cy="60417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0" y="704193"/>
            <a:ext cx="3352800" cy="1600438"/>
          </a:xfrm>
          <a:prstGeom prst="rect">
            <a:avLst/>
          </a:prstGeom>
          <a:noFill/>
        </p:spPr>
        <p:txBody>
          <a:bodyPr wrap="square" rtlCol="0">
            <a:spAutoFit/>
          </a:bodyPr>
          <a:lstStyle/>
          <a:p>
            <a:r>
              <a:rPr lang="en-US" sz="1400" dirty="0" smtClean="0"/>
              <a:t>What one postmodern principle BEST describes this painting by Pakistani artist </a:t>
            </a:r>
            <a:r>
              <a:rPr lang="en-US" sz="1400" dirty="0" err="1" smtClean="0"/>
              <a:t>Shahzia</a:t>
            </a:r>
            <a:r>
              <a:rPr lang="en-US" sz="1400" dirty="0" smtClean="0"/>
              <a:t> </a:t>
            </a:r>
            <a:r>
              <a:rPr lang="en-US" sz="1400" dirty="0" err="1" smtClean="0"/>
              <a:t>Sikander</a:t>
            </a:r>
            <a:r>
              <a:rPr lang="en-US" sz="1400" dirty="0" smtClean="0"/>
              <a:t>?</a:t>
            </a:r>
          </a:p>
          <a:p>
            <a:r>
              <a:rPr lang="en-US" sz="1400" dirty="0" smtClean="0"/>
              <a:t>A. Interaction of Image and Text</a:t>
            </a:r>
          </a:p>
          <a:p>
            <a:r>
              <a:rPr lang="en-US" sz="1400" dirty="0" smtClean="0"/>
              <a:t>B. Juxtaposition</a:t>
            </a:r>
          </a:p>
          <a:p>
            <a:r>
              <a:rPr lang="en-US" sz="1400" dirty="0" smtClean="0"/>
              <a:t>C. Layering</a:t>
            </a:r>
          </a:p>
          <a:p>
            <a:r>
              <a:rPr lang="en-US" sz="1400" dirty="0" smtClean="0"/>
              <a:t>D. Appropriation</a:t>
            </a:r>
          </a:p>
        </p:txBody>
      </p:sp>
    </p:spTree>
    <p:extLst>
      <p:ext uri="{BB962C8B-B14F-4D97-AF65-F5344CB8AC3E}">
        <p14:creationId xmlns:p14="http://schemas.microsoft.com/office/powerpoint/2010/main" val="16700835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www.dougwebbart.com/sitebuildercontent/sitebuilderpictures/artwork_1970/kitchenetic_energy_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386" y="762000"/>
            <a:ext cx="4808987"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http://www.renjeau.com/scans/image95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7585" y="762000"/>
            <a:ext cx="2860615" cy="3581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Group 64"/>
          <p:cNvGraphicFramePr>
            <a:graphicFrameLocks noGrp="1"/>
          </p:cNvGraphicFramePr>
          <p:nvPr>
            <p:extLst>
              <p:ext uri="{D42A27DB-BD31-4B8C-83A1-F6EECF244321}">
                <p14:modId xmlns:p14="http://schemas.microsoft.com/office/powerpoint/2010/main" val="1423175565"/>
              </p:ext>
            </p:extLst>
          </p:nvPr>
        </p:nvGraphicFramePr>
        <p:xfrm>
          <a:off x="1219201" y="5410200"/>
          <a:ext cx="6705599" cy="670560"/>
        </p:xfrm>
        <a:graphic>
          <a:graphicData uri="http://schemas.openxmlformats.org/drawingml/2006/table">
            <a:tbl>
              <a:tblPr/>
              <a:tblGrid>
                <a:gridCol w="2235200"/>
                <a:gridCol w="2235199"/>
                <a:gridCol w="2235200"/>
              </a:tblGrid>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Magnification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Negative Space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Multiple Perspective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Unity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charset="0"/>
                          <a:ea typeface="SimSun" pitchFamily="2" charset="-122"/>
                          <a:cs typeface="Times New Roman" pitchFamily="18" charset="0"/>
                        </a:rPr>
                        <a:t>Minification</a:t>
                      </a:r>
                      <a:endPar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Arial" charset="0"/>
                          <a:ea typeface="SimSun" pitchFamily="2" charset="-122"/>
                          <a:cs typeface="Times New Roman" pitchFamily="18" charset="0"/>
                        </a:rPr>
                        <a:t>Recontextualization</a:t>
                      </a:r>
                      <a:endPar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TextBox 4"/>
          <p:cNvSpPr txBox="1"/>
          <p:nvPr/>
        </p:nvSpPr>
        <p:spPr>
          <a:xfrm>
            <a:off x="1063832" y="4724400"/>
            <a:ext cx="7162799" cy="523220"/>
          </a:xfrm>
          <a:prstGeom prst="rect">
            <a:avLst/>
          </a:prstGeom>
          <a:noFill/>
        </p:spPr>
        <p:txBody>
          <a:bodyPr wrap="square" rtlCol="0">
            <a:spAutoFit/>
          </a:bodyPr>
          <a:lstStyle/>
          <a:p>
            <a:r>
              <a:rPr lang="en-US" sz="1400" dirty="0" smtClean="0"/>
              <a:t>Artists use many different creative strategies to generate original artworks. From the list below, identify THREE creative strategies used in the artworks above.</a:t>
            </a:r>
          </a:p>
        </p:txBody>
      </p:sp>
    </p:spTree>
    <p:extLst>
      <p:ext uri="{BB962C8B-B14F-4D97-AF65-F5344CB8AC3E}">
        <p14:creationId xmlns:p14="http://schemas.microsoft.com/office/powerpoint/2010/main" val="26473471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Users\Raymond Veon\Pictures\8th grade assessment Images\Willie Co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439" y="972403"/>
            <a:ext cx="4467023" cy="50292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91200" y="972403"/>
            <a:ext cx="2895600" cy="3970318"/>
          </a:xfrm>
          <a:prstGeom prst="rect">
            <a:avLst/>
          </a:prstGeom>
          <a:noFill/>
        </p:spPr>
        <p:txBody>
          <a:bodyPr wrap="square" rtlCol="0">
            <a:spAutoFit/>
          </a:bodyPr>
          <a:lstStyle/>
          <a:p>
            <a:r>
              <a:rPr lang="en-US" sz="1400" dirty="0" smtClean="0"/>
              <a:t>This sculpture by African American artist Willie Cole is based on a visual analogy. Visual analogies are based on similarities between how something looks (its structure) or how something works (its function).</a:t>
            </a:r>
          </a:p>
          <a:p>
            <a:endParaRPr lang="en-US" sz="1400" dirty="0"/>
          </a:p>
          <a:p>
            <a:r>
              <a:rPr lang="en-US" sz="1400" dirty="0" smtClean="0"/>
              <a:t>The visual analogy shown in this sculpture is based on the:</a:t>
            </a:r>
          </a:p>
          <a:p>
            <a:endParaRPr lang="en-US" sz="1400" dirty="0" smtClean="0"/>
          </a:p>
          <a:p>
            <a:r>
              <a:rPr lang="en-US" sz="1400" dirty="0" smtClean="0"/>
              <a:t>A. The </a:t>
            </a:r>
            <a:r>
              <a:rPr lang="en-US" sz="1400" u="sng" dirty="0" smtClean="0"/>
              <a:t>structural</a:t>
            </a:r>
            <a:r>
              <a:rPr lang="en-US" sz="1400" dirty="0" smtClean="0"/>
              <a:t> similarity between the feathers and fire</a:t>
            </a:r>
          </a:p>
          <a:p>
            <a:r>
              <a:rPr lang="en-US" sz="1400" dirty="0" smtClean="0"/>
              <a:t>B. The </a:t>
            </a:r>
            <a:r>
              <a:rPr lang="en-US" sz="1400" u="sng" dirty="0" smtClean="0"/>
              <a:t>functional</a:t>
            </a:r>
            <a:r>
              <a:rPr lang="en-US" sz="1400" dirty="0" smtClean="0"/>
              <a:t> similarity between the feathers and fire</a:t>
            </a:r>
          </a:p>
          <a:p>
            <a:r>
              <a:rPr lang="en-US" sz="1400" dirty="0" smtClean="0"/>
              <a:t>C. The </a:t>
            </a:r>
            <a:r>
              <a:rPr lang="en-US" sz="1400" u="sng" dirty="0" smtClean="0"/>
              <a:t>structural</a:t>
            </a:r>
            <a:r>
              <a:rPr lang="en-US" sz="1400" dirty="0" smtClean="0"/>
              <a:t> similarity between the feathers and steam</a:t>
            </a:r>
          </a:p>
          <a:p>
            <a:r>
              <a:rPr lang="en-US" sz="1400" dirty="0" smtClean="0"/>
              <a:t>D. The </a:t>
            </a:r>
            <a:r>
              <a:rPr lang="en-US" sz="1400" u="sng" dirty="0" smtClean="0"/>
              <a:t>functional</a:t>
            </a:r>
            <a:r>
              <a:rPr lang="en-US" sz="1400" dirty="0" smtClean="0"/>
              <a:t> similarity between steam and fire</a:t>
            </a:r>
          </a:p>
        </p:txBody>
      </p:sp>
    </p:spTree>
    <p:extLst>
      <p:ext uri="{BB962C8B-B14F-4D97-AF65-F5344CB8AC3E}">
        <p14:creationId xmlns:p14="http://schemas.microsoft.com/office/powerpoint/2010/main" val="9377474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Users\Raymond Veon\Pictures\8th grade assessment Images\11-23-2010 11;27;02A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1" y="914399"/>
            <a:ext cx="5173800" cy="30435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47800" y="4267200"/>
            <a:ext cx="6477000" cy="2246769"/>
          </a:xfrm>
          <a:prstGeom prst="rect">
            <a:avLst/>
          </a:prstGeom>
          <a:noFill/>
        </p:spPr>
        <p:txBody>
          <a:bodyPr wrap="square" rtlCol="0">
            <a:spAutoFit/>
          </a:bodyPr>
          <a:lstStyle/>
          <a:p>
            <a:r>
              <a:rPr lang="en-US" sz="1400" dirty="0" smtClean="0"/>
              <a:t>This sculpture by Robert </a:t>
            </a:r>
            <a:r>
              <a:rPr lang="en-US" sz="1400" dirty="0" err="1" smtClean="0"/>
              <a:t>Arenson</a:t>
            </a:r>
            <a:r>
              <a:rPr lang="en-US" sz="1400" dirty="0" smtClean="0"/>
              <a:t> is based on a visual analogy. Visual analogies are based on similarities between how something looks (its structure) or how something works (its function).</a:t>
            </a:r>
          </a:p>
          <a:p>
            <a:endParaRPr lang="en-US" sz="1400" dirty="0"/>
          </a:p>
          <a:p>
            <a:r>
              <a:rPr lang="en-US" sz="1400" dirty="0" smtClean="0"/>
              <a:t>The visual analogy shown in this sculpture is based on the:</a:t>
            </a:r>
          </a:p>
          <a:p>
            <a:endParaRPr lang="en-US" sz="1400" dirty="0" smtClean="0"/>
          </a:p>
          <a:p>
            <a:r>
              <a:rPr lang="en-US" sz="1400" dirty="0" smtClean="0"/>
              <a:t>A. The </a:t>
            </a:r>
            <a:r>
              <a:rPr lang="en-US" sz="1400" u="sng" dirty="0" smtClean="0"/>
              <a:t>structural</a:t>
            </a:r>
            <a:r>
              <a:rPr lang="en-US" sz="1400" dirty="0" smtClean="0"/>
              <a:t> similarity between binoculars and eyes</a:t>
            </a:r>
          </a:p>
          <a:p>
            <a:r>
              <a:rPr lang="en-US" sz="1400" dirty="0" smtClean="0"/>
              <a:t>B. The </a:t>
            </a:r>
            <a:r>
              <a:rPr lang="en-US" sz="1400" u="sng" dirty="0" smtClean="0"/>
              <a:t>functional</a:t>
            </a:r>
            <a:r>
              <a:rPr lang="en-US" sz="1400" dirty="0" smtClean="0"/>
              <a:t> similarity between binoculars and eyes</a:t>
            </a:r>
          </a:p>
          <a:p>
            <a:r>
              <a:rPr lang="en-US" sz="1400" dirty="0" smtClean="0"/>
              <a:t>C. The </a:t>
            </a:r>
            <a:r>
              <a:rPr lang="en-US" sz="1400" u="sng" dirty="0" smtClean="0"/>
              <a:t>structural</a:t>
            </a:r>
            <a:r>
              <a:rPr lang="en-US" sz="1400" dirty="0" smtClean="0"/>
              <a:t> similarity between eyes and glasses</a:t>
            </a:r>
          </a:p>
          <a:p>
            <a:r>
              <a:rPr lang="en-US" sz="1400" dirty="0" smtClean="0"/>
              <a:t>D. The </a:t>
            </a:r>
            <a:r>
              <a:rPr lang="en-US" sz="1400" u="sng" dirty="0" smtClean="0"/>
              <a:t>functional</a:t>
            </a:r>
            <a:r>
              <a:rPr lang="en-US" sz="1400" dirty="0" smtClean="0"/>
              <a:t> similarity between glasses and binoculars</a:t>
            </a:r>
          </a:p>
        </p:txBody>
      </p:sp>
    </p:spTree>
    <p:extLst>
      <p:ext uri="{BB962C8B-B14F-4D97-AF65-F5344CB8AC3E}">
        <p14:creationId xmlns:p14="http://schemas.microsoft.com/office/powerpoint/2010/main" val="25033425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Raymond Veon\Pictures\8th grade assessment Images\11-19-2010 10;35;34AM madd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649" y="2133600"/>
            <a:ext cx="1901825" cy="23288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C:\Users\Raymond Veon\Pictures\8th grade assessment Images\11-19-2010 10;29;52AM madd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990" y="308886"/>
            <a:ext cx="2538260" cy="2209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Raymond Veon\Pictures\8th grade assessment Images\11-19-2010 10;31;20AM madd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990" y="2743200"/>
            <a:ext cx="2538260" cy="21598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3" descr="C:\Users\Raymond Veon\Pictures\8th grade assessment Images\11-19-2010 10;32;26AM madde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1778" y="308886"/>
            <a:ext cx="2193741" cy="21480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C:\Users\Raymond Veon\Pictures\8th grade assessment Images\11-19-2010 10;32;51AM madd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8624" y="4438156"/>
            <a:ext cx="2395538" cy="23955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5" descr="C:\Users\Raymond Veon\Pictures\8th grade assessment Images\11-19-2010 10;33;17AM madden.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0393" y="228600"/>
            <a:ext cx="1970607" cy="22180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7" descr="C:\Users\Raymond Veon\Pictures\8th grade assessment Images\11-19-2010 10;34;43AM madde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18624" y="-250962"/>
            <a:ext cx="1847850" cy="23463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Raymond Veon\Pictures\8th grade assessment Images\11-19-2010 10;30;17AM madde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41778" y="2743200"/>
            <a:ext cx="2193741" cy="21598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C:\Users\Raymond Veon\Pictures\8th grade assessment Images\11-19-2010 10;31;56AM madden.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40272" y="2743200"/>
            <a:ext cx="2176073" cy="215987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530824" y="5029200"/>
            <a:ext cx="6477000" cy="1600438"/>
          </a:xfrm>
          <a:prstGeom prst="rect">
            <a:avLst/>
          </a:prstGeom>
          <a:noFill/>
        </p:spPr>
        <p:txBody>
          <a:bodyPr wrap="square" rtlCol="0">
            <a:spAutoFit/>
          </a:bodyPr>
          <a:lstStyle/>
          <a:p>
            <a:r>
              <a:rPr lang="en-US" sz="1400" dirty="0" smtClean="0"/>
              <a:t>In the pictures above, the artist has shown the same scene in 6 different ways.  The point of view stays the same, with the man on the right side of the composition. What has the artist changed to explore a full range of creative possibilities?</a:t>
            </a:r>
          </a:p>
          <a:p>
            <a:r>
              <a:rPr lang="en-US" sz="1400" dirty="0" smtClean="0"/>
              <a:t>A. Each panel has a different center of  interest</a:t>
            </a:r>
          </a:p>
          <a:p>
            <a:r>
              <a:rPr lang="en-US" sz="1400" dirty="0" smtClean="0"/>
              <a:t>B. Each panel emphasizes a different person </a:t>
            </a:r>
          </a:p>
          <a:p>
            <a:r>
              <a:rPr lang="en-US" sz="1400" dirty="0" smtClean="0"/>
              <a:t>C. The artist changes the horizon line in each panel</a:t>
            </a:r>
          </a:p>
          <a:p>
            <a:r>
              <a:rPr lang="en-US" sz="1400" dirty="0" smtClean="0"/>
              <a:t>D. The artist changes the visual/graphic style in each panel</a:t>
            </a:r>
          </a:p>
        </p:txBody>
      </p:sp>
    </p:spTree>
    <p:extLst>
      <p:ext uri="{BB962C8B-B14F-4D97-AF65-F5344CB8AC3E}">
        <p14:creationId xmlns:p14="http://schemas.microsoft.com/office/powerpoint/2010/main" val="199283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7273" y="2946400"/>
            <a:ext cx="1398200"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169068"/>
            <a:ext cx="2238375" cy="334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57200"/>
            <a:ext cx="33147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7"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5689" y="4319586"/>
            <a:ext cx="2876551"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1600" y="457200"/>
            <a:ext cx="3263873" cy="221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Group 64"/>
          <p:cNvGraphicFramePr>
            <a:graphicFrameLocks noGrp="1"/>
          </p:cNvGraphicFramePr>
          <p:nvPr>
            <p:extLst>
              <p:ext uri="{D42A27DB-BD31-4B8C-83A1-F6EECF244321}">
                <p14:modId xmlns:p14="http://schemas.microsoft.com/office/powerpoint/2010/main" val="1870264396"/>
              </p:ext>
            </p:extLst>
          </p:nvPr>
        </p:nvGraphicFramePr>
        <p:xfrm>
          <a:off x="1298370" y="5730240"/>
          <a:ext cx="6705599" cy="670560"/>
        </p:xfrm>
        <a:graphic>
          <a:graphicData uri="http://schemas.openxmlformats.org/drawingml/2006/table">
            <a:tbl>
              <a:tblPr/>
              <a:tblGrid>
                <a:gridCol w="2235200"/>
                <a:gridCol w="2235199"/>
                <a:gridCol w="2235200"/>
              </a:tblGrid>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Ancient Rome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Neo-Classical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Gothic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Flying Buttresses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Middle Ages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Ancient Greece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 name="TextBox 7"/>
          <p:cNvSpPr txBox="1"/>
          <p:nvPr/>
        </p:nvSpPr>
        <p:spPr>
          <a:xfrm>
            <a:off x="1143001" y="5044440"/>
            <a:ext cx="7162799" cy="523220"/>
          </a:xfrm>
          <a:prstGeom prst="rect">
            <a:avLst/>
          </a:prstGeom>
          <a:noFill/>
        </p:spPr>
        <p:txBody>
          <a:bodyPr wrap="square" rtlCol="0">
            <a:spAutoFit/>
          </a:bodyPr>
          <a:lstStyle/>
          <a:p>
            <a:r>
              <a:rPr lang="en-US" sz="1400" dirty="0" smtClean="0"/>
              <a:t>Look at the pictures above. From the list below, identify THREE concepts that best describe the architecture shown in these pictures.</a:t>
            </a:r>
          </a:p>
        </p:txBody>
      </p:sp>
    </p:spTree>
    <p:extLst>
      <p:ext uri="{BB962C8B-B14F-4D97-AF65-F5344CB8AC3E}">
        <p14:creationId xmlns:p14="http://schemas.microsoft.com/office/powerpoint/2010/main" val="2535317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fisher.usc.edu/images/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899" y="2743200"/>
            <a:ext cx="2651368" cy="18463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http://www.tate.org.uk/collection/P/P11/P11483_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1404" y="533400"/>
            <a:ext cx="2649735" cy="18463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http://www.artbrokerage.com/artthumb/lichtenstein_30200_2/850x600/Roy_Lichtenstein_Bull_Profile_Seri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533400"/>
            <a:ext cx="2714500" cy="18463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http://www.tate.org.uk/collection/P/P11/P11486_9.jpg"/>
          <p:cNvPicPr>
            <a:picLocks noChangeAspect="1" noChangeArrowheads="1"/>
          </p:cNvPicPr>
          <p:nvPr/>
        </p:nvPicPr>
        <p:blipFill rotWithShape="1">
          <a:blip r:embed="rId5">
            <a:extLst>
              <a:ext uri="{28A0092B-C50C-407E-A947-70E740481C1C}">
                <a14:useLocalDpi xmlns:a14="http://schemas.microsoft.com/office/drawing/2010/main" val="0"/>
              </a:ext>
            </a:extLst>
          </a:blip>
          <a:srcRect b="9116"/>
          <a:stretch/>
        </p:blipFill>
        <p:spPr bwMode="auto">
          <a:xfrm>
            <a:off x="4724139" y="2738311"/>
            <a:ext cx="2667000" cy="18463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530824" y="5029200"/>
            <a:ext cx="6477000" cy="1600438"/>
          </a:xfrm>
          <a:prstGeom prst="rect">
            <a:avLst/>
          </a:prstGeom>
          <a:noFill/>
        </p:spPr>
        <p:txBody>
          <a:bodyPr wrap="square" rtlCol="0">
            <a:spAutoFit/>
          </a:bodyPr>
          <a:lstStyle/>
          <a:p>
            <a:r>
              <a:rPr lang="en-US" sz="1400" dirty="0" smtClean="0"/>
              <a:t>The pictures above show how  an artist can draw inspiration from nature without actually copying what nature looks like in the final artwork. The process above shows which of the following art styles in action?</a:t>
            </a:r>
          </a:p>
          <a:p>
            <a:r>
              <a:rPr lang="en-US" sz="1400" dirty="0" smtClean="0"/>
              <a:t>A. Expressionism</a:t>
            </a:r>
          </a:p>
          <a:p>
            <a:r>
              <a:rPr lang="en-US" sz="1400" dirty="0" smtClean="0"/>
              <a:t>B. Surrealism</a:t>
            </a:r>
          </a:p>
          <a:p>
            <a:r>
              <a:rPr lang="en-US" sz="1400" dirty="0" smtClean="0"/>
              <a:t>C. Abstraction</a:t>
            </a:r>
          </a:p>
          <a:p>
            <a:r>
              <a:rPr lang="en-US" sz="1400" dirty="0" smtClean="0"/>
              <a:t>D. Photorealism</a:t>
            </a:r>
          </a:p>
        </p:txBody>
      </p:sp>
    </p:spTree>
    <p:extLst>
      <p:ext uri="{BB962C8B-B14F-4D97-AF65-F5344CB8AC3E}">
        <p14:creationId xmlns:p14="http://schemas.microsoft.com/office/powerpoint/2010/main" val="21763485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histoire-image.org/photo/zoom/jab1_bonheur_001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7488208" cy="381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Group 64"/>
          <p:cNvGraphicFramePr>
            <a:graphicFrameLocks noGrp="1"/>
          </p:cNvGraphicFramePr>
          <p:nvPr>
            <p:extLst>
              <p:ext uri="{D42A27DB-BD31-4B8C-83A1-F6EECF244321}">
                <p14:modId xmlns:p14="http://schemas.microsoft.com/office/powerpoint/2010/main" val="3558045753"/>
              </p:ext>
            </p:extLst>
          </p:nvPr>
        </p:nvGraphicFramePr>
        <p:xfrm>
          <a:off x="1219201" y="5410200"/>
          <a:ext cx="6705599" cy="670560"/>
        </p:xfrm>
        <a:graphic>
          <a:graphicData uri="http://schemas.openxmlformats.org/drawingml/2006/table">
            <a:tbl>
              <a:tblPr/>
              <a:tblGrid>
                <a:gridCol w="2235200"/>
                <a:gridCol w="2235199"/>
                <a:gridCol w="2235200"/>
              </a:tblGrid>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Implied Diagonal Line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Representational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Formalism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Symmetrical Balance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Functionalism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Asymmetrical Balance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 name="TextBox 3"/>
          <p:cNvSpPr txBox="1"/>
          <p:nvPr/>
        </p:nvSpPr>
        <p:spPr>
          <a:xfrm>
            <a:off x="1063832" y="4724400"/>
            <a:ext cx="7162799" cy="523220"/>
          </a:xfrm>
          <a:prstGeom prst="rect">
            <a:avLst/>
          </a:prstGeom>
          <a:noFill/>
        </p:spPr>
        <p:txBody>
          <a:bodyPr wrap="square" rtlCol="0">
            <a:spAutoFit/>
          </a:bodyPr>
          <a:lstStyle/>
          <a:p>
            <a:r>
              <a:rPr lang="en-US" sz="1400" dirty="0" smtClean="0"/>
              <a:t>The artwork above is by Rosa Bonheur. From the list below, identify THREE concepts that best describe this painting.</a:t>
            </a:r>
          </a:p>
        </p:txBody>
      </p:sp>
    </p:spTree>
    <p:extLst>
      <p:ext uri="{BB962C8B-B14F-4D97-AF65-F5344CB8AC3E}">
        <p14:creationId xmlns:p14="http://schemas.microsoft.com/office/powerpoint/2010/main" val="25266866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Raymond Veon\Pictures\8th grade assessment Images\Sighting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685800"/>
            <a:ext cx="4949825" cy="35115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78788" y="4495800"/>
            <a:ext cx="6998411" cy="1754326"/>
          </a:xfrm>
          <a:prstGeom prst="rect">
            <a:avLst/>
          </a:prstGeom>
          <a:noFill/>
        </p:spPr>
        <p:txBody>
          <a:bodyPr wrap="square" rtlCol="0">
            <a:spAutoFit/>
          </a:bodyPr>
          <a:lstStyle/>
          <a:p>
            <a:r>
              <a:rPr lang="en-US" dirty="0" smtClean="0"/>
              <a:t>When drawing or painting from life, why would you use the sighting strategy illustrated above? </a:t>
            </a:r>
          </a:p>
          <a:p>
            <a:r>
              <a:rPr lang="en-US" dirty="0" smtClean="0"/>
              <a:t>A. To determine how to draw a straight line</a:t>
            </a:r>
          </a:p>
          <a:p>
            <a:r>
              <a:rPr lang="en-US" dirty="0" smtClean="0"/>
              <a:t>B. To determine the height of a vertical line</a:t>
            </a:r>
          </a:p>
          <a:p>
            <a:r>
              <a:rPr lang="en-US" dirty="0" smtClean="0"/>
              <a:t>C. To measure the width of an area</a:t>
            </a:r>
          </a:p>
          <a:p>
            <a:r>
              <a:rPr lang="en-US" dirty="0" smtClean="0"/>
              <a:t>D. To determine how to depict an angle</a:t>
            </a:r>
          </a:p>
        </p:txBody>
      </p:sp>
    </p:spTree>
    <p:extLst>
      <p:ext uri="{BB962C8B-B14F-4D97-AF65-F5344CB8AC3E}">
        <p14:creationId xmlns:p14="http://schemas.microsoft.com/office/powerpoint/2010/main" val="10436504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Raymond Veon\Documents\AE 4900_6900\aztec-sun-dial-146507-sw nat geo.jpg"/>
          <p:cNvPicPr>
            <a:picLocks noChangeAspect="1" noChangeArrowheads="1"/>
          </p:cNvPicPr>
          <p:nvPr/>
        </p:nvPicPr>
        <p:blipFill rotWithShape="1">
          <a:blip r:embed="rId2">
            <a:extLst>
              <a:ext uri="{28A0092B-C50C-407E-A947-70E740481C1C}">
                <a14:useLocalDpi xmlns:a14="http://schemas.microsoft.com/office/drawing/2010/main" val="0"/>
              </a:ext>
            </a:extLst>
          </a:blip>
          <a:srcRect l="7205" r="4433" b="13234"/>
          <a:stretch/>
        </p:blipFill>
        <p:spPr bwMode="auto">
          <a:xfrm>
            <a:off x="457200" y="609600"/>
            <a:ext cx="4144370" cy="30521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tfaoi.com/am/2am/2am1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25" y="609600"/>
            <a:ext cx="3952875" cy="30289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Group 64"/>
          <p:cNvGraphicFramePr>
            <a:graphicFrameLocks noGrp="1"/>
          </p:cNvGraphicFramePr>
          <p:nvPr>
            <p:extLst>
              <p:ext uri="{D42A27DB-BD31-4B8C-83A1-F6EECF244321}">
                <p14:modId xmlns:p14="http://schemas.microsoft.com/office/powerpoint/2010/main" val="2659625853"/>
              </p:ext>
            </p:extLst>
          </p:nvPr>
        </p:nvGraphicFramePr>
        <p:xfrm>
          <a:off x="1298370" y="5120640"/>
          <a:ext cx="6705599" cy="670560"/>
        </p:xfrm>
        <a:graphic>
          <a:graphicData uri="http://schemas.openxmlformats.org/drawingml/2006/table">
            <a:tbl>
              <a:tblPr/>
              <a:tblGrid>
                <a:gridCol w="2235200"/>
                <a:gridCol w="2235199"/>
                <a:gridCol w="2235200"/>
              </a:tblGrid>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Expressionism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Radial Symmetry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Formalism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Pattern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Functionalism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Center of Interest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 name="TextBox 8"/>
          <p:cNvSpPr txBox="1"/>
          <p:nvPr/>
        </p:nvSpPr>
        <p:spPr>
          <a:xfrm>
            <a:off x="1143001" y="4130040"/>
            <a:ext cx="7162799" cy="738664"/>
          </a:xfrm>
          <a:prstGeom prst="rect">
            <a:avLst/>
          </a:prstGeom>
          <a:noFill/>
        </p:spPr>
        <p:txBody>
          <a:bodyPr wrap="square" rtlCol="0">
            <a:spAutoFit/>
          </a:bodyPr>
          <a:lstStyle/>
          <a:p>
            <a:r>
              <a:rPr lang="en-US" sz="1400" dirty="0" smtClean="0"/>
              <a:t>Picture A is a photograph of the famous Aztec Sun Stone, a kind of calendar. Picture B is a mask used by Northwest Native Americans. From the list below, identify THREE concepts that best describe the characteristics of the art shown in these pictures.</a:t>
            </a:r>
          </a:p>
        </p:txBody>
      </p:sp>
    </p:spTree>
    <p:extLst>
      <p:ext uri="{BB962C8B-B14F-4D97-AF65-F5344CB8AC3E}">
        <p14:creationId xmlns:p14="http://schemas.microsoft.com/office/powerpoint/2010/main" val="13735309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artnet.com/Magazine/reviews/fallon/Images/fallon3-8-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838200"/>
            <a:ext cx="7207724" cy="2971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79762" y="4419600"/>
            <a:ext cx="6477000" cy="1384995"/>
          </a:xfrm>
          <a:prstGeom prst="rect">
            <a:avLst/>
          </a:prstGeom>
          <a:noFill/>
        </p:spPr>
        <p:txBody>
          <a:bodyPr wrap="square" rtlCol="0">
            <a:spAutoFit/>
          </a:bodyPr>
          <a:lstStyle/>
          <a:p>
            <a:r>
              <a:rPr lang="en-US" sz="1400" dirty="0" smtClean="0"/>
              <a:t>The picture above show s an artwork by Jennifer </a:t>
            </a:r>
            <a:r>
              <a:rPr lang="en-US" sz="1400" dirty="0"/>
              <a:t>B</a:t>
            </a:r>
            <a:r>
              <a:rPr lang="en-US" sz="1400" dirty="0" smtClean="0"/>
              <a:t>artlett. From the list below, what is the best term that describes this kind of artwork?</a:t>
            </a:r>
          </a:p>
          <a:p>
            <a:r>
              <a:rPr lang="en-US" sz="1400" dirty="0" smtClean="0"/>
              <a:t>A. Installation Art</a:t>
            </a:r>
          </a:p>
          <a:p>
            <a:r>
              <a:rPr lang="en-US" sz="1400" dirty="0" smtClean="0"/>
              <a:t>B. Site Specific Art</a:t>
            </a:r>
          </a:p>
          <a:p>
            <a:r>
              <a:rPr lang="en-US" sz="1400" dirty="0" smtClean="0"/>
              <a:t>C. Land  Art</a:t>
            </a:r>
          </a:p>
          <a:p>
            <a:r>
              <a:rPr lang="en-US" sz="1400" dirty="0" smtClean="0"/>
              <a:t>D. Public Art</a:t>
            </a:r>
          </a:p>
        </p:txBody>
      </p:sp>
    </p:spTree>
    <p:extLst>
      <p:ext uri="{BB962C8B-B14F-4D97-AF65-F5344CB8AC3E}">
        <p14:creationId xmlns:p14="http://schemas.microsoft.com/office/powerpoint/2010/main" val="32421327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www.learn.columbia.edu/fa/images/large/kc_femart_smithson_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9388" y="838200"/>
            <a:ext cx="4924812" cy="32026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47800" y="4419600"/>
            <a:ext cx="6477000" cy="1384995"/>
          </a:xfrm>
          <a:prstGeom prst="rect">
            <a:avLst/>
          </a:prstGeom>
          <a:noFill/>
        </p:spPr>
        <p:txBody>
          <a:bodyPr wrap="square" rtlCol="0">
            <a:spAutoFit/>
          </a:bodyPr>
          <a:lstStyle/>
          <a:p>
            <a:r>
              <a:rPr lang="en-US" sz="1400" dirty="0" smtClean="0"/>
              <a:t>The picture above show s an artwork in Utah by </a:t>
            </a:r>
            <a:r>
              <a:rPr lang="en-US" sz="1400" dirty="0"/>
              <a:t>R</a:t>
            </a:r>
            <a:r>
              <a:rPr lang="en-US" sz="1400" dirty="0" smtClean="0"/>
              <a:t>obert Smithson . It is called </a:t>
            </a:r>
            <a:r>
              <a:rPr lang="en-US" sz="1400" i="1" dirty="0" smtClean="0"/>
              <a:t>Spiral Jetty</a:t>
            </a:r>
            <a:r>
              <a:rPr lang="en-US" sz="1400" dirty="0" smtClean="0"/>
              <a:t>. From the list below, what is the best term that describes this kind of artwork?</a:t>
            </a:r>
          </a:p>
          <a:p>
            <a:r>
              <a:rPr lang="en-US" sz="1400" dirty="0" smtClean="0"/>
              <a:t>A. Installation Art</a:t>
            </a:r>
          </a:p>
          <a:p>
            <a:r>
              <a:rPr lang="en-US" sz="1400" dirty="0" smtClean="0"/>
              <a:t>B. Site Specific Art</a:t>
            </a:r>
          </a:p>
          <a:p>
            <a:r>
              <a:rPr lang="en-US" sz="1400" dirty="0" smtClean="0"/>
              <a:t>C. Land  Art or Earthwork</a:t>
            </a:r>
          </a:p>
          <a:p>
            <a:r>
              <a:rPr lang="en-US" sz="1400" dirty="0" smtClean="0"/>
              <a:t>D. Public Art</a:t>
            </a:r>
          </a:p>
        </p:txBody>
      </p:sp>
    </p:spTree>
    <p:extLst>
      <p:ext uri="{BB962C8B-B14F-4D97-AF65-F5344CB8AC3E}">
        <p14:creationId xmlns:p14="http://schemas.microsoft.com/office/powerpoint/2010/main" val="36388551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http://teenangster.net/wp-content/uploads/2010/01/andy-goldsworthy-2.jpg"/>
          <p:cNvPicPr>
            <a:picLocks noChangeAspect="1" noChangeArrowheads="1"/>
          </p:cNvPicPr>
          <p:nvPr/>
        </p:nvPicPr>
        <p:blipFill rotWithShape="1">
          <a:blip r:embed="rId2">
            <a:extLst>
              <a:ext uri="{28A0092B-C50C-407E-A947-70E740481C1C}">
                <a14:useLocalDpi xmlns:a14="http://schemas.microsoft.com/office/drawing/2010/main" val="0"/>
              </a:ext>
            </a:extLst>
          </a:blip>
          <a:srcRect l="7962" t="14686" r="15515" b="12523"/>
          <a:stretch/>
        </p:blipFill>
        <p:spPr bwMode="auto">
          <a:xfrm>
            <a:off x="3124200" y="989254"/>
            <a:ext cx="2453470" cy="2363546"/>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http://4.bp.blogspot.com/_5KDSQulfOs0/RaR1Om_vpaI/AAAAAAAAAH0/_idUsL0b7Ts/s320/artwork_images_160292_195808_andy-goldsworthy.jpg"/>
          <p:cNvPicPr>
            <a:picLocks noChangeAspect="1" noChangeArrowheads="1"/>
          </p:cNvPicPr>
          <p:nvPr/>
        </p:nvPicPr>
        <p:blipFill rotWithShape="1">
          <a:blip r:embed="rId3">
            <a:extLst>
              <a:ext uri="{28A0092B-C50C-407E-A947-70E740481C1C}">
                <a14:useLocalDpi xmlns:a14="http://schemas.microsoft.com/office/drawing/2010/main" val="0"/>
              </a:ext>
            </a:extLst>
          </a:blip>
          <a:srcRect r="5382"/>
          <a:stretch/>
        </p:blipFill>
        <p:spPr bwMode="auto">
          <a:xfrm>
            <a:off x="9677400" y="685800"/>
            <a:ext cx="1645277" cy="1996257"/>
          </a:xfrm>
          <a:prstGeom prst="rect">
            <a:avLst/>
          </a:prstGeom>
          <a:noFill/>
          <a:extLst>
            <a:ext uri="{909E8E84-426E-40DD-AFC4-6F175D3DCCD1}">
              <a14:hiddenFill xmlns:a14="http://schemas.microsoft.com/office/drawing/2010/main">
                <a:solidFill>
                  <a:srgbClr val="FFFFFF"/>
                </a:solidFill>
              </a14:hiddenFill>
            </a:ext>
          </a:extLst>
        </p:spPr>
      </p:pic>
      <p:pic>
        <p:nvPicPr>
          <p:cNvPr id="35848" name="Picture 8" descr="http://www.davidandallison.co.uk/images/andy_goldsworthy/andy1.jpg"/>
          <p:cNvPicPr>
            <a:picLocks noChangeAspect="1" noChangeArrowheads="1"/>
          </p:cNvPicPr>
          <p:nvPr/>
        </p:nvPicPr>
        <p:blipFill rotWithShape="1">
          <a:blip r:embed="rId4">
            <a:extLst>
              <a:ext uri="{28A0092B-C50C-407E-A947-70E740481C1C}">
                <a14:useLocalDpi xmlns:a14="http://schemas.microsoft.com/office/drawing/2010/main" val="0"/>
              </a:ext>
            </a:extLst>
          </a:blip>
          <a:srcRect l="6824" r="9234"/>
          <a:stretch/>
        </p:blipFill>
        <p:spPr bwMode="auto">
          <a:xfrm>
            <a:off x="5791200" y="990600"/>
            <a:ext cx="2650043" cy="2362200"/>
          </a:xfrm>
          <a:prstGeom prst="rect">
            <a:avLst/>
          </a:prstGeom>
          <a:noFill/>
          <a:extLst>
            <a:ext uri="{909E8E84-426E-40DD-AFC4-6F175D3DCCD1}">
              <a14:hiddenFill xmlns:a14="http://schemas.microsoft.com/office/drawing/2010/main">
                <a:solidFill>
                  <a:srgbClr val="FFFFFF"/>
                </a:solidFill>
              </a14:hiddenFill>
            </a:ext>
          </a:extLst>
        </p:spPr>
      </p:pic>
      <p:pic>
        <p:nvPicPr>
          <p:cNvPr id="35850" name="Picture 10" descr="http://morphinelife.com/wp-content/uploads/2008/11/and-g.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8400" y="1421169"/>
            <a:ext cx="4657725" cy="4191000"/>
          </a:xfrm>
          <a:prstGeom prst="rect">
            <a:avLst/>
          </a:prstGeom>
          <a:noFill/>
          <a:extLst>
            <a:ext uri="{909E8E84-426E-40DD-AFC4-6F175D3DCCD1}">
              <a14:hiddenFill xmlns:a14="http://schemas.microsoft.com/office/drawing/2010/main">
                <a:solidFill>
                  <a:srgbClr val="FFFFFF"/>
                </a:solidFill>
              </a14:hiddenFill>
            </a:ext>
          </a:extLst>
        </p:spPr>
      </p:pic>
      <p:pic>
        <p:nvPicPr>
          <p:cNvPr id="35852" name="Picture 12" descr="http://www.art.highlandschools.org.uk/images/Resized%20units/Sidebar%20images/goldsworthyreedhol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989254"/>
            <a:ext cx="2255499" cy="23635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47800" y="4227174"/>
            <a:ext cx="6477000" cy="1384995"/>
          </a:xfrm>
          <a:prstGeom prst="rect">
            <a:avLst/>
          </a:prstGeom>
          <a:noFill/>
        </p:spPr>
        <p:txBody>
          <a:bodyPr wrap="square" rtlCol="0">
            <a:spAutoFit/>
          </a:bodyPr>
          <a:lstStyle/>
          <a:p>
            <a:r>
              <a:rPr lang="en-US" sz="1400" dirty="0" smtClean="0"/>
              <a:t>The picture s above show artwork s by Andy Goldsworthy. From the list below, what is the best term that describes this kind of artwork?</a:t>
            </a:r>
          </a:p>
          <a:p>
            <a:r>
              <a:rPr lang="en-US" sz="1400" dirty="0" smtClean="0"/>
              <a:t>A. Installation Art</a:t>
            </a:r>
          </a:p>
          <a:p>
            <a:r>
              <a:rPr lang="en-US" sz="1400" dirty="0" smtClean="0"/>
              <a:t>B. Site Specific Art</a:t>
            </a:r>
          </a:p>
          <a:p>
            <a:r>
              <a:rPr lang="en-US" sz="1400" dirty="0" smtClean="0"/>
              <a:t>C. Abstract Art</a:t>
            </a:r>
          </a:p>
          <a:p>
            <a:r>
              <a:rPr lang="en-US" sz="1400" dirty="0" smtClean="0"/>
              <a:t>D. Public Art</a:t>
            </a:r>
          </a:p>
        </p:txBody>
      </p:sp>
    </p:spTree>
    <p:extLst>
      <p:ext uri="{BB962C8B-B14F-4D97-AF65-F5344CB8AC3E}">
        <p14:creationId xmlns:p14="http://schemas.microsoft.com/office/powerpoint/2010/main" val="39121214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ttp://www.aspectart.com/gfx/article_images/ancient_world/egyptian4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1200" y="-1319212"/>
            <a:ext cx="5924550" cy="46958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http://farm1.static.flickr.com/222/504821368_4227913dae_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923" y="3505200"/>
            <a:ext cx="3343957"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randomhouse.com/pantheon/graphicnovels/art/jimmyspread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490" y="457200"/>
            <a:ext cx="3372390" cy="27407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01200" y="2286000"/>
            <a:ext cx="2971800" cy="2949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www.greatbuildings.com/gbc/images/cid_aj2733_b.jpg"/>
          <p:cNvPicPr>
            <a:picLocks noChangeAspect="1" noChangeArrowheads="1"/>
          </p:cNvPicPr>
          <p:nvPr/>
        </p:nvPicPr>
        <p:blipFill rotWithShape="1">
          <a:blip r:embed="rId6">
            <a:extLst>
              <a:ext uri="{28A0092B-C50C-407E-A947-70E740481C1C}">
                <a14:useLocalDpi xmlns:a14="http://schemas.microsoft.com/office/drawing/2010/main" val="0"/>
              </a:ext>
            </a:extLst>
          </a:blip>
          <a:srcRect t="30211" b="6455"/>
          <a:stretch/>
        </p:blipFill>
        <p:spPr bwMode="auto">
          <a:xfrm>
            <a:off x="4572001" y="457201"/>
            <a:ext cx="3886439" cy="16763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838820" y="2576394"/>
            <a:ext cx="3352800" cy="2677656"/>
          </a:xfrm>
          <a:prstGeom prst="rect">
            <a:avLst/>
          </a:prstGeom>
          <a:noFill/>
        </p:spPr>
        <p:txBody>
          <a:bodyPr wrap="square" rtlCol="0">
            <a:spAutoFit/>
          </a:bodyPr>
          <a:lstStyle/>
          <a:p>
            <a:r>
              <a:rPr lang="en-US" sz="1400" dirty="0" smtClean="0"/>
              <a:t>All of the artwork on this page comes from different periods of history. However, all of these works have at least one thing in common. </a:t>
            </a:r>
          </a:p>
          <a:p>
            <a:endParaRPr lang="en-US" sz="1400" dirty="0"/>
          </a:p>
          <a:p>
            <a:r>
              <a:rPr lang="en-US" sz="1400" dirty="0" smtClean="0"/>
              <a:t>From the list below, what term best describes what all of these works have in common?</a:t>
            </a:r>
          </a:p>
          <a:p>
            <a:r>
              <a:rPr lang="en-US" sz="1400" dirty="0" smtClean="0"/>
              <a:t>A. Impressionist Art</a:t>
            </a:r>
          </a:p>
          <a:p>
            <a:r>
              <a:rPr lang="en-US" sz="1400" dirty="0" smtClean="0"/>
              <a:t>B. Surrealist Art</a:t>
            </a:r>
          </a:p>
          <a:p>
            <a:r>
              <a:rPr lang="en-US" sz="1400" dirty="0" smtClean="0"/>
              <a:t>C. Abstract Art</a:t>
            </a:r>
          </a:p>
          <a:p>
            <a:r>
              <a:rPr lang="en-US" sz="1400" dirty="0" smtClean="0"/>
              <a:t>D. Narrative Art</a:t>
            </a:r>
          </a:p>
        </p:txBody>
      </p:sp>
    </p:spTree>
    <p:extLst>
      <p:ext uri="{BB962C8B-B14F-4D97-AF65-F5344CB8AC3E}">
        <p14:creationId xmlns:p14="http://schemas.microsoft.com/office/powerpoint/2010/main" val="38476212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http://web.ncf.ca/ek867/kollwitz.mothers-19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250" y="3091286"/>
            <a:ext cx="3524250" cy="2952751"/>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http://webs.wichita.edu/depttools/depttoolsmemberfiles/ulrich/kollwitzcro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443" y="456683"/>
            <a:ext cx="2473194" cy="2634603"/>
          </a:xfrm>
          <a:prstGeom prst="rect">
            <a:avLst/>
          </a:prstGeom>
          <a:noFill/>
          <a:extLst>
            <a:ext uri="{909E8E84-426E-40DD-AFC4-6F175D3DCCD1}">
              <a14:hiddenFill xmlns:a14="http://schemas.microsoft.com/office/drawing/2010/main">
                <a:solidFill>
                  <a:srgbClr val="FFFFFF"/>
                </a:solidFill>
              </a14:hiddenFill>
            </a:ext>
          </a:extLst>
        </p:spPr>
      </p:pic>
      <p:pic>
        <p:nvPicPr>
          <p:cNvPr id="30728" name="Picture 8" descr="http://www.masterworksfineart.com/images/artists_bio/kollwit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519" y="3283724"/>
            <a:ext cx="2261042" cy="2502221"/>
          </a:xfrm>
          <a:prstGeom prst="rect">
            <a:avLst/>
          </a:prstGeom>
          <a:noFill/>
          <a:extLst>
            <a:ext uri="{909E8E84-426E-40DD-AFC4-6F175D3DCCD1}">
              <a14:hiddenFill xmlns:a14="http://schemas.microsoft.com/office/drawing/2010/main">
                <a:solidFill>
                  <a:srgbClr val="FFFFFF"/>
                </a:solidFill>
              </a14:hiddenFill>
            </a:ext>
          </a:extLst>
        </p:spPr>
      </p:pic>
      <p:pic>
        <p:nvPicPr>
          <p:cNvPr id="30730" name="Picture 10" descr="http://www.mystudios.com/women/klmno/kollwitz_death.jpg"/>
          <p:cNvPicPr>
            <a:picLocks noChangeAspect="1" noChangeArrowheads="1"/>
          </p:cNvPicPr>
          <p:nvPr/>
        </p:nvPicPr>
        <p:blipFill rotWithShape="1">
          <a:blip r:embed="rId5">
            <a:extLst>
              <a:ext uri="{28A0092B-C50C-407E-A947-70E740481C1C}">
                <a14:useLocalDpi xmlns:a14="http://schemas.microsoft.com/office/drawing/2010/main" val="0"/>
              </a:ext>
            </a:extLst>
          </a:blip>
          <a:srcRect l="3831" r="3296" b="8965"/>
          <a:stretch/>
        </p:blipFill>
        <p:spPr bwMode="auto">
          <a:xfrm>
            <a:off x="5677900" y="580110"/>
            <a:ext cx="2682631" cy="2511176"/>
          </a:xfrm>
          <a:prstGeom prst="rect">
            <a:avLst/>
          </a:prstGeom>
          <a:noFill/>
          <a:extLst>
            <a:ext uri="{909E8E84-426E-40DD-AFC4-6F175D3DCCD1}">
              <a14:hiddenFill xmlns:a14="http://schemas.microsoft.com/office/drawing/2010/main">
                <a:solidFill>
                  <a:srgbClr val="FFFFFF"/>
                </a:solidFill>
              </a14:hiddenFill>
            </a:ext>
          </a:extLst>
        </p:spPr>
      </p:pic>
      <p:pic>
        <p:nvPicPr>
          <p:cNvPr id="30732" name="Picture 12" descr="http://30.media.tumblr.com/aHyNHMV3lpo35vir5vhNrnc2o1_5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9485" y="456683"/>
            <a:ext cx="2583610" cy="2758031"/>
          </a:xfrm>
          <a:prstGeom prst="rect">
            <a:avLst/>
          </a:prstGeom>
          <a:noFill/>
          <a:extLst>
            <a:ext uri="{909E8E84-426E-40DD-AFC4-6F175D3DCCD1}">
              <a14:hiddenFill xmlns:a14="http://schemas.microsoft.com/office/drawing/2010/main">
                <a:solidFill>
                  <a:srgbClr val="FFFFFF"/>
                </a:solidFill>
              </a14:hiddenFill>
            </a:ext>
          </a:extLst>
        </p:spPr>
      </p:pic>
      <p:pic>
        <p:nvPicPr>
          <p:cNvPr id="30734" name="Picture 14" descr="http://graememitchell.com/blog/wp-content/uploads/2007/11/kollwitz_2.jpg"/>
          <p:cNvPicPr>
            <a:picLocks noChangeAspect="1" noChangeArrowheads="1"/>
          </p:cNvPicPr>
          <p:nvPr/>
        </p:nvPicPr>
        <p:blipFill rotWithShape="1">
          <a:blip r:embed="rId7">
            <a:extLst>
              <a:ext uri="{28A0092B-C50C-407E-A947-70E740481C1C}">
                <a14:useLocalDpi xmlns:a14="http://schemas.microsoft.com/office/drawing/2010/main" val="0"/>
              </a:ext>
            </a:extLst>
          </a:blip>
          <a:srcRect l="8304" t="2879" r="12578" b="10601"/>
          <a:stretch/>
        </p:blipFill>
        <p:spPr bwMode="auto">
          <a:xfrm>
            <a:off x="2829485" y="3429000"/>
            <a:ext cx="2583610" cy="216422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677900" y="3439615"/>
            <a:ext cx="3237500" cy="2246769"/>
          </a:xfrm>
          <a:prstGeom prst="rect">
            <a:avLst/>
          </a:prstGeom>
          <a:noFill/>
        </p:spPr>
        <p:txBody>
          <a:bodyPr wrap="square" rtlCol="0">
            <a:spAutoFit/>
          </a:bodyPr>
          <a:lstStyle/>
          <a:p>
            <a:r>
              <a:rPr lang="en-US" sz="1400" dirty="0" smtClean="0"/>
              <a:t>SHORT ANSWER</a:t>
            </a:r>
          </a:p>
          <a:p>
            <a:r>
              <a:rPr lang="en-US" sz="1400" dirty="0" smtClean="0"/>
              <a:t>Look carefully at all of these artworks by Kathy </a:t>
            </a:r>
            <a:r>
              <a:rPr lang="en-US" sz="1400" dirty="0" err="1" smtClean="0"/>
              <a:t>Kollowitz</a:t>
            </a:r>
            <a:r>
              <a:rPr lang="en-US" sz="1400" dirty="0" smtClean="0"/>
              <a:t>.  Interpret these works by writing at least THREE sentences that:</a:t>
            </a:r>
          </a:p>
          <a:p>
            <a:pPr marL="342900" indent="-342900">
              <a:buAutoNum type="arabicPeriod"/>
            </a:pPr>
            <a:r>
              <a:rPr lang="en-US" sz="1400" dirty="0" smtClean="0"/>
              <a:t>Describe her main THEME</a:t>
            </a:r>
          </a:p>
          <a:p>
            <a:pPr marL="342900" indent="-342900">
              <a:buAutoNum type="arabicPeriod"/>
            </a:pPr>
            <a:r>
              <a:rPr lang="en-US" sz="1400" dirty="0" smtClean="0"/>
              <a:t>Describe the MOOD of these works</a:t>
            </a:r>
          </a:p>
          <a:p>
            <a:pPr marL="342900" indent="-342900">
              <a:buAutoNum type="arabicPeriod"/>
            </a:pPr>
            <a:r>
              <a:rPr lang="en-US" sz="1400" dirty="0" smtClean="0"/>
              <a:t>Describe what she repeatedly uses in each artwork to communicate this mood.</a:t>
            </a:r>
          </a:p>
          <a:p>
            <a:endParaRPr lang="en-US" sz="1400" dirty="0"/>
          </a:p>
        </p:txBody>
      </p:sp>
    </p:spTree>
    <p:extLst>
      <p:ext uri="{BB962C8B-B14F-4D97-AF65-F5344CB8AC3E}">
        <p14:creationId xmlns:p14="http://schemas.microsoft.com/office/powerpoint/2010/main" val="15383722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End 8</a:t>
            </a:r>
            <a:r>
              <a:rPr lang="en-US" baseline="30000" dirty="0" smtClean="0"/>
              <a:t>th</a:t>
            </a:r>
            <a:r>
              <a:rPr lang="en-US" dirty="0" smtClean="0"/>
              <a:t> Grade CKV Assessment</a:t>
            </a:r>
            <a:endParaRPr lang="en-US" dirty="0"/>
          </a:p>
        </p:txBody>
      </p:sp>
      <p:sp>
        <p:nvSpPr>
          <p:cNvPr id="3" name="Subtitle 2"/>
          <p:cNvSpPr>
            <a:spLocks noGrp="1"/>
          </p:cNvSpPr>
          <p:nvPr>
            <p:ph type="subTitle" idx="1"/>
          </p:nvPr>
        </p:nvSpPr>
        <p:spPr/>
        <p:txBody>
          <a:bodyPr/>
          <a:lstStyle/>
          <a:p>
            <a:r>
              <a:rPr lang="en-US" dirty="0" smtClean="0"/>
              <a:t>Alternate Slides Below</a:t>
            </a:r>
            <a:endParaRPr lang="en-US" dirty="0"/>
          </a:p>
        </p:txBody>
      </p:sp>
    </p:spTree>
    <p:extLst>
      <p:ext uri="{BB962C8B-B14F-4D97-AF65-F5344CB8AC3E}">
        <p14:creationId xmlns:p14="http://schemas.microsoft.com/office/powerpoint/2010/main" val="39670180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te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481" y="685800"/>
            <a:ext cx="238125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step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761733"/>
            <a:ext cx="2514600" cy="2524658"/>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step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771524"/>
            <a:ext cx="2381250" cy="25050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78788" y="3912275"/>
            <a:ext cx="6998411" cy="2031325"/>
          </a:xfrm>
          <a:prstGeom prst="rect">
            <a:avLst/>
          </a:prstGeom>
          <a:noFill/>
        </p:spPr>
        <p:txBody>
          <a:bodyPr wrap="square" rtlCol="0">
            <a:spAutoFit/>
          </a:bodyPr>
          <a:lstStyle/>
          <a:p>
            <a:r>
              <a:rPr lang="en-US" dirty="0" smtClean="0"/>
              <a:t>In the pictures above, what oil pastel technique did the artist use to achieve the smooth, rounded look that we see in Picture C?</a:t>
            </a:r>
          </a:p>
          <a:p>
            <a:endParaRPr lang="en-US" dirty="0" smtClean="0"/>
          </a:p>
          <a:p>
            <a:r>
              <a:rPr lang="en-US" dirty="0" smtClean="0"/>
              <a:t>A. </a:t>
            </a:r>
            <a:r>
              <a:rPr lang="en-US" dirty="0" err="1" smtClean="0"/>
              <a:t>Scumbling</a:t>
            </a:r>
            <a:endParaRPr lang="en-US" dirty="0" smtClean="0"/>
          </a:p>
          <a:p>
            <a:r>
              <a:rPr lang="en-US" dirty="0" smtClean="0"/>
              <a:t>B. Cross-hatching</a:t>
            </a:r>
          </a:p>
          <a:p>
            <a:r>
              <a:rPr lang="en-US" dirty="0" smtClean="0"/>
              <a:t>C. Blending</a:t>
            </a:r>
          </a:p>
          <a:p>
            <a:r>
              <a:rPr lang="en-US" dirty="0" smtClean="0"/>
              <a:t>D. Mineral Spirit Wash</a:t>
            </a:r>
          </a:p>
        </p:txBody>
      </p:sp>
      <p:sp>
        <p:nvSpPr>
          <p:cNvPr id="3" name="TextBox 2"/>
          <p:cNvSpPr txBox="1"/>
          <p:nvPr/>
        </p:nvSpPr>
        <p:spPr>
          <a:xfrm>
            <a:off x="1752600" y="3429000"/>
            <a:ext cx="324128" cy="369332"/>
          </a:xfrm>
          <a:prstGeom prst="rect">
            <a:avLst/>
          </a:prstGeom>
          <a:noFill/>
        </p:spPr>
        <p:txBody>
          <a:bodyPr wrap="none" rtlCol="0">
            <a:spAutoFit/>
          </a:bodyPr>
          <a:lstStyle/>
          <a:p>
            <a:r>
              <a:rPr lang="en-US" b="1" dirty="0" smtClean="0"/>
              <a:t>A</a:t>
            </a:r>
            <a:endParaRPr lang="en-US" b="1" dirty="0"/>
          </a:p>
        </p:txBody>
      </p:sp>
      <p:sp>
        <p:nvSpPr>
          <p:cNvPr id="7" name="TextBox 6"/>
          <p:cNvSpPr txBox="1"/>
          <p:nvPr/>
        </p:nvSpPr>
        <p:spPr>
          <a:xfrm>
            <a:off x="4415929" y="3429000"/>
            <a:ext cx="309700" cy="369332"/>
          </a:xfrm>
          <a:prstGeom prst="rect">
            <a:avLst/>
          </a:prstGeom>
          <a:noFill/>
        </p:spPr>
        <p:txBody>
          <a:bodyPr wrap="none" rtlCol="0">
            <a:spAutoFit/>
          </a:bodyPr>
          <a:lstStyle/>
          <a:p>
            <a:r>
              <a:rPr lang="en-US" dirty="0" smtClean="0"/>
              <a:t>B</a:t>
            </a:r>
            <a:endParaRPr lang="en-US" dirty="0"/>
          </a:p>
        </p:txBody>
      </p:sp>
      <p:sp>
        <p:nvSpPr>
          <p:cNvPr id="8" name="TextBox 7"/>
          <p:cNvSpPr txBox="1"/>
          <p:nvPr/>
        </p:nvSpPr>
        <p:spPr>
          <a:xfrm>
            <a:off x="6819761" y="3429000"/>
            <a:ext cx="306494" cy="369332"/>
          </a:xfrm>
          <a:prstGeom prst="rect">
            <a:avLst/>
          </a:prstGeom>
          <a:noFill/>
        </p:spPr>
        <p:txBody>
          <a:bodyPr wrap="none" rtlCol="0">
            <a:spAutoFit/>
          </a:bodyPr>
          <a:lstStyle/>
          <a:p>
            <a:r>
              <a:rPr lang="en-US" b="1" dirty="0"/>
              <a:t>C</a:t>
            </a:r>
          </a:p>
        </p:txBody>
      </p:sp>
    </p:spTree>
    <p:extLst>
      <p:ext uri="{BB962C8B-B14F-4D97-AF65-F5344CB8AC3E}">
        <p14:creationId xmlns:p14="http://schemas.microsoft.com/office/powerpoint/2010/main" val="617756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8" name="Picture 8" descr="http://www.jhpottery.com/pictures/coil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1464" t="302" r="14297" b="-302"/>
          <a:stretch/>
        </p:blipFill>
        <p:spPr bwMode="auto">
          <a:xfrm>
            <a:off x="5614313" y="685800"/>
            <a:ext cx="1739531" cy="1762126"/>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descr="http://www.jhpottery.com/pictures/coil7.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2717" r="12717"/>
          <a:stretch/>
        </p:blipFill>
        <p:spPr bwMode="auto">
          <a:xfrm>
            <a:off x="5614313" y="2649858"/>
            <a:ext cx="1747198" cy="17621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jhpottery.com/pictures/coil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0200" y="685800"/>
            <a:ext cx="1762125" cy="17621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jhpottery.com/pictures/coil2.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25434"/>
          <a:stretch/>
        </p:blipFill>
        <p:spPr bwMode="auto">
          <a:xfrm>
            <a:off x="3633113" y="685800"/>
            <a:ext cx="1747198" cy="17621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jhpottery.com/pictures/coil4.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18661" t="2561" r="10019" b="1792"/>
          <a:stretch/>
        </p:blipFill>
        <p:spPr bwMode="auto">
          <a:xfrm>
            <a:off x="1615127" y="2649858"/>
            <a:ext cx="1747198" cy="17621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jhpottery.com/pictures/coil5.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9986" r="15447"/>
          <a:stretch/>
        </p:blipFill>
        <p:spPr bwMode="auto">
          <a:xfrm>
            <a:off x="3633113" y="2649858"/>
            <a:ext cx="1747198" cy="176212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78788" y="4923472"/>
            <a:ext cx="6998411" cy="1477328"/>
          </a:xfrm>
          <a:prstGeom prst="rect">
            <a:avLst/>
          </a:prstGeom>
          <a:noFill/>
        </p:spPr>
        <p:txBody>
          <a:bodyPr wrap="square" rtlCol="0">
            <a:spAutoFit/>
          </a:bodyPr>
          <a:lstStyle/>
          <a:p>
            <a:r>
              <a:rPr lang="en-US" dirty="0" smtClean="0"/>
              <a:t>What step in the process is NOT shown in the pictures above?</a:t>
            </a:r>
          </a:p>
          <a:p>
            <a:r>
              <a:rPr lang="en-US" dirty="0" smtClean="0"/>
              <a:t>A. Wedging</a:t>
            </a:r>
          </a:p>
          <a:p>
            <a:r>
              <a:rPr lang="en-US" dirty="0" smtClean="0"/>
              <a:t>B. Rolling the coils</a:t>
            </a:r>
          </a:p>
          <a:p>
            <a:r>
              <a:rPr lang="en-US" dirty="0" smtClean="0"/>
              <a:t>C. Pinching/smudging together</a:t>
            </a:r>
          </a:p>
          <a:p>
            <a:r>
              <a:rPr lang="en-US" dirty="0" smtClean="0"/>
              <a:t>D. Smoothing</a:t>
            </a:r>
          </a:p>
        </p:txBody>
      </p:sp>
    </p:spTree>
    <p:extLst>
      <p:ext uri="{BB962C8B-B14F-4D97-AF65-F5344CB8AC3E}">
        <p14:creationId xmlns:p14="http://schemas.microsoft.com/office/powerpoint/2010/main" val="10229050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docs.gimp.org/en/images/toolbox/free-selection.p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917687" y="304800"/>
            <a:ext cx="3197113" cy="32766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photoshopsupport.com/photoshop-blog/10/cs5-03/ib-blog/video-selection-too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00" y="533400"/>
            <a:ext cx="5000625" cy="383857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www.photoshopessentials.com/images/basics/selections/quick-selection-tool/subtracting-from-selec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882" y="304800"/>
            <a:ext cx="4008318" cy="3358926"/>
          </a:xfrm>
          <a:prstGeom prst="rect">
            <a:avLst/>
          </a:prstGeom>
          <a:noFill/>
          <a:extLst>
            <a:ext uri="{909E8E84-426E-40DD-AFC4-6F175D3DCCD1}">
              <a14:hiddenFill xmlns:a14="http://schemas.microsoft.com/office/drawing/2010/main">
                <a:solidFill>
                  <a:srgbClr val="FFFFFF"/>
                </a:solidFill>
              </a14:hiddenFill>
            </a:ext>
          </a:extLst>
        </p:spPr>
      </p:pic>
      <p:sp>
        <p:nvSpPr>
          <p:cNvPr id="2" name="Left Arrow 1"/>
          <p:cNvSpPr/>
          <p:nvPr/>
        </p:nvSpPr>
        <p:spPr>
          <a:xfrm>
            <a:off x="7848600" y="2085976"/>
            <a:ext cx="1066800" cy="36671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flipH="1">
            <a:off x="152400" y="2085976"/>
            <a:ext cx="1066800" cy="36671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78788" y="3988475"/>
            <a:ext cx="6998411" cy="1754326"/>
          </a:xfrm>
          <a:prstGeom prst="rect">
            <a:avLst/>
          </a:prstGeom>
          <a:noFill/>
        </p:spPr>
        <p:txBody>
          <a:bodyPr wrap="square" rtlCol="0">
            <a:spAutoFit/>
          </a:bodyPr>
          <a:lstStyle/>
          <a:p>
            <a:r>
              <a:rPr lang="en-US" dirty="0" smtClean="0"/>
              <a:t>In the pictures above, what digital imaging tool is being used?</a:t>
            </a:r>
          </a:p>
          <a:p>
            <a:endParaRPr lang="en-US" dirty="0" smtClean="0"/>
          </a:p>
          <a:p>
            <a:r>
              <a:rPr lang="en-US" dirty="0" smtClean="0"/>
              <a:t>A. Eraser Tool</a:t>
            </a:r>
          </a:p>
          <a:p>
            <a:r>
              <a:rPr lang="en-US" dirty="0" smtClean="0"/>
              <a:t>B. Drawing Tool</a:t>
            </a:r>
          </a:p>
          <a:p>
            <a:r>
              <a:rPr lang="en-US" dirty="0" smtClean="0"/>
              <a:t>C. Move Tool</a:t>
            </a:r>
          </a:p>
          <a:p>
            <a:r>
              <a:rPr lang="en-US" dirty="0" smtClean="0"/>
              <a:t>D. Selection Tool</a:t>
            </a:r>
          </a:p>
        </p:txBody>
      </p:sp>
    </p:spTree>
    <p:extLst>
      <p:ext uri="{BB962C8B-B14F-4D97-AF65-F5344CB8AC3E}">
        <p14:creationId xmlns:p14="http://schemas.microsoft.com/office/powerpoint/2010/main" val="16416911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Raymond Veon\Pictures\8th grade assessment Images\11-23-2010 09;34;52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457200"/>
            <a:ext cx="4464908" cy="2971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38200" y="3912275"/>
            <a:ext cx="7467600" cy="2031325"/>
          </a:xfrm>
          <a:prstGeom prst="rect">
            <a:avLst/>
          </a:prstGeom>
          <a:noFill/>
        </p:spPr>
        <p:txBody>
          <a:bodyPr wrap="square" rtlCol="0">
            <a:spAutoFit/>
          </a:bodyPr>
          <a:lstStyle/>
          <a:p>
            <a:r>
              <a:rPr lang="en-US" dirty="0" smtClean="0"/>
              <a:t>The drawing exercise above was made while the artist was looking at a still life arrangement. What does this exercise help an artist learn? </a:t>
            </a:r>
          </a:p>
          <a:p>
            <a:endParaRPr lang="en-US" dirty="0" smtClean="0"/>
          </a:p>
          <a:p>
            <a:r>
              <a:rPr lang="en-US" dirty="0" smtClean="0"/>
              <a:t>A. It teaches artists that positive space is more important than negative space</a:t>
            </a:r>
          </a:p>
          <a:p>
            <a:r>
              <a:rPr lang="en-US" dirty="0" smtClean="0"/>
              <a:t>B. </a:t>
            </a:r>
            <a:r>
              <a:rPr lang="en-US" dirty="0"/>
              <a:t>It teaches artists that </a:t>
            </a:r>
            <a:r>
              <a:rPr lang="en-US" dirty="0" smtClean="0"/>
              <a:t>negative space helps define positive space</a:t>
            </a:r>
          </a:p>
          <a:p>
            <a:r>
              <a:rPr lang="en-US" dirty="0" smtClean="0"/>
              <a:t>C. </a:t>
            </a:r>
            <a:r>
              <a:rPr lang="en-US" dirty="0"/>
              <a:t>It teaches artists that </a:t>
            </a:r>
            <a:r>
              <a:rPr lang="en-US" dirty="0" smtClean="0"/>
              <a:t>they should always use high contrast in their artworks</a:t>
            </a:r>
          </a:p>
          <a:p>
            <a:r>
              <a:rPr lang="en-US" dirty="0" smtClean="0"/>
              <a:t>D. </a:t>
            </a:r>
            <a:r>
              <a:rPr lang="en-US" dirty="0"/>
              <a:t>It teaches artists that </a:t>
            </a:r>
            <a:r>
              <a:rPr lang="en-US" dirty="0" smtClean="0"/>
              <a:t>positive space is always in the foreground</a:t>
            </a:r>
          </a:p>
        </p:txBody>
      </p:sp>
    </p:spTree>
    <p:extLst>
      <p:ext uri="{BB962C8B-B14F-4D97-AF65-F5344CB8AC3E}">
        <p14:creationId xmlns:p14="http://schemas.microsoft.com/office/powerpoint/2010/main" val="40665919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609599"/>
            <a:ext cx="4181475" cy="399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Group 64"/>
          <p:cNvGraphicFramePr>
            <a:graphicFrameLocks noGrp="1"/>
          </p:cNvGraphicFramePr>
          <p:nvPr>
            <p:extLst>
              <p:ext uri="{D42A27DB-BD31-4B8C-83A1-F6EECF244321}">
                <p14:modId xmlns:p14="http://schemas.microsoft.com/office/powerpoint/2010/main" val="4065389423"/>
              </p:ext>
            </p:extLst>
          </p:nvPr>
        </p:nvGraphicFramePr>
        <p:xfrm>
          <a:off x="1298370" y="5501640"/>
          <a:ext cx="6705599" cy="670560"/>
        </p:xfrm>
        <a:graphic>
          <a:graphicData uri="http://schemas.openxmlformats.org/drawingml/2006/table">
            <a:tbl>
              <a:tblPr/>
              <a:tblGrid>
                <a:gridCol w="2235200"/>
                <a:gridCol w="2235199"/>
                <a:gridCol w="2235200"/>
              </a:tblGrid>
              <a:tr h="304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Ancient Greece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Mausoleum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India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Symmetry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Gothic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charset="0"/>
                          <a:ea typeface="SimSun" pitchFamily="2" charset="-122"/>
                          <a:cs typeface="Times New Roman" pitchFamily="18" charset="0"/>
                        </a:rPr>
                        <a:t>Palace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 name="TextBox 3"/>
          <p:cNvSpPr txBox="1"/>
          <p:nvPr/>
        </p:nvSpPr>
        <p:spPr>
          <a:xfrm>
            <a:off x="1143001" y="4815840"/>
            <a:ext cx="7162799" cy="523220"/>
          </a:xfrm>
          <a:prstGeom prst="rect">
            <a:avLst/>
          </a:prstGeom>
          <a:noFill/>
        </p:spPr>
        <p:txBody>
          <a:bodyPr wrap="square" rtlCol="0">
            <a:spAutoFit/>
          </a:bodyPr>
          <a:lstStyle/>
          <a:p>
            <a:r>
              <a:rPr lang="en-US" sz="1400" dirty="0" smtClean="0"/>
              <a:t>Look at the pictures above. From the list below, identify THREE concepts that best describe the architecture shown in these pictures.</a:t>
            </a:r>
          </a:p>
        </p:txBody>
      </p:sp>
    </p:spTree>
    <p:extLst>
      <p:ext uri="{BB962C8B-B14F-4D97-AF65-F5344CB8AC3E}">
        <p14:creationId xmlns:p14="http://schemas.microsoft.com/office/powerpoint/2010/main" val="24014679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farm5.static.flickr.com/4103/5038212472_61206137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2200" y="304800"/>
            <a:ext cx="4762500" cy="3171826"/>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http://farm5.static.flickr.com/4091/5038212542_428b4cfc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199" y="457200"/>
            <a:ext cx="5263061" cy="3505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79762" y="4419600"/>
            <a:ext cx="6477000" cy="1384995"/>
          </a:xfrm>
          <a:prstGeom prst="rect">
            <a:avLst/>
          </a:prstGeom>
          <a:noFill/>
        </p:spPr>
        <p:txBody>
          <a:bodyPr wrap="square" rtlCol="0">
            <a:spAutoFit/>
          </a:bodyPr>
          <a:lstStyle/>
          <a:p>
            <a:r>
              <a:rPr lang="en-US" sz="1400" dirty="0" smtClean="0"/>
              <a:t>The picture above show s an artwork by Miriam Shapiro. From the list below, what is the best term that describes this kind of artwork?</a:t>
            </a:r>
          </a:p>
          <a:p>
            <a:r>
              <a:rPr lang="en-US" sz="1400" dirty="0" smtClean="0"/>
              <a:t>A. Installation Art</a:t>
            </a:r>
          </a:p>
          <a:p>
            <a:r>
              <a:rPr lang="en-US" sz="1400" dirty="0" smtClean="0"/>
              <a:t>B. Site Specific Art</a:t>
            </a:r>
          </a:p>
          <a:p>
            <a:r>
              <a:rPr lang="en-US" sz="1400" dirty="0" smtClean="0"/>
              <a:t>C. Land  Art</a:t>
            </a:r>
          </a:p>
          <a:p>
            <a:r>
              <a:rPr lang="en-US" sz="1400" dirty="0" smtClean="0"/>
              <a:t>D. Public Art</a:t>
            </a:r>
          </a:p>
        </p:txBody>
      </p:sp>
    </p:spTree>
    <p:extLst>
      <p:ext uri="{BB962C8B-B14F-4D97-AF65-F5344CB8AC3E}">
        <p14:creationId xmlns:p14="http://schemas.microsoft.com/office/powerpoint/2010/main" val="38197978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Users\Raymond Veon\Pictures\8th grade assessment Images\8th grade assessment images 004 ba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457200"/>
            <a:ext cx="3428999" cy="27771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Raymond Veon\Pictures\8th grade assessment Images\8th grade assessment images 005 ba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8060" y="457200"/>
            <a:ext cx="3428999" cy="27943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C:\Users\Raymond Veon\Pictures\8th grade assessment Images\11-19-2010 10;15;29AM ba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0806" y="3487562"/>
            <a:ext cx="3445296" cy="27608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00600" y="3505200"/>
            <a:ext cx="3124201" cy="1815882"/>
          </a:xfrm>
          <a:prstGeom prst="rect">
            <a:avLst/>
          </a:prstGeom>
          <a:noFill/>
        </p:spPr>
        <p:txBody>
          <a:bodyPr wrap="square" rtlCol="0">
            <a:spAutoFit/>
          </a:bodyPr>
          <a:lstStyle/>
          <a:p>
            <a:r>
              <a:rPr lang="en-US" sz="1400" dirty="0" smtClean="0"/>
              <a:t>Look carefully at these three pictures. Identify the points of greatest visual tension.</a:t>
            </a:r>
          </a:p>
          <a:p>
            <a:endParaRPr lang="en-US" sz="1400" dirty="0"/>
          </a:p>
          <a:p>
            <a:r>
              <a:rPr lang="en-US" sz="1400" dirty="0" smtClean="0"/>
              <a:t>A. 2 only</a:t>
            </a:r>
          </a:p>
          <a:p>
            <a:r>
              <a:rPr lang="en-US" sz="1400" dirty="0" smtClean="0"/>
              <a:t>B. 1 and 2</a:t>
            </a:r>
          </a:p>
          <a:p>
            <a:r>
              <a:rPr lang="en-US" sz="1400" dirty="0" smtClean="0"/>
              <a:t>C. 2 and 3</a:t>
            </a:r>
          </a:p>
          <a:p>
            <a:r>
              <a:rPr lang="en-US" sz="1400" dirty="0" smtClean="0"/>
              <a:t>D. 1 and 3</a:t>
            </a:r>
          </a:p>
        </p:txBody>
      </p:sp>
      <p:sp>
        <p:nvSpPr>
          <p:cNvPr id="6" name="TextBox 5"/>
          <p:cNvSpPr txBox="1"/>
          <p:nvPr/>
        </p:nvSpPr>
        <p:spPr>
          <a:xfrm>
            <a:off x="1295400" y="2286000"/>
            <a:ext cx="301686" cy="369332"/>
          </a:xfrm>
          <a:prstGeom prst="rect">
            <a:avLst/>
          </a:prstGeom>
          <a:noFill/>
        </p:spPr>
        <p:txBody>
          <a:bodyPr wrap="none" rtlCol="0">
            <a:spAutoFit/>
          </a:bodyPr>
          <a:lstStyle/>
          <a:p>
            <a:r>
              <a:rPr lang="en-US" b="1" dirty="0" smtClean="0">
                <a:solidFill>
                  <a:schemeClr val="bg1"/>
                </a:solidFill>
              </a:rPr>
              <a:t>1</a:t>
            </a:r>
            <a:endParaRPr lang="en-US" b="1" dirty="0">
              <a:solidFill>
                <a:schemeClr val="bg1"/>
              </a:solidFill>
            </a:endParaRPr>
          </a:p>
        </p:txBody>
      </p:sp>
      <p:sp>
        <p:nvSpPr>
          <p:cNvPr id="7" name="TextBox 6"/>
          <p:cNvSpPr txBox="1"/>
          <p:nvPr/>
        </p:nvSpPr>
        <p:spPr>
          <a:xfrm>
            <a:off x="6934200" y="805934"/>
            <a:ext cx="301686" cy="369332"/>
          </a:xfrm>
          <a:prstGeom prst="rect">
            <a:avLst/>
          </a:prstGeom>
          <a:noFill/>
        </p:spPr>
        <p:txBody>
          <a:bodyPr wrap="none" rtlCol="0">
            <a:spAutoFit/>
          </a:bodyPr>
          <a:lstStyle/>
          <a:p>
            <a:r>
              <a:rPr lang="en-US" b="1" dirty="0">
                <a:solidFill>
                  <a:schemeClr val="bg1"/>
                </a:solidFill>
              </a:rPr>
              <a:t>2</a:t>
            </a:r>
          </a:p>
        </p:txBody>
      </p:sp>
      <p:sp>
        <p:nvSpPr>
          <p:cNvPr id="8" name="TextBox 7"/>
          <p:cNvSpPr txBox="1"/>
          <p:nvPr/>
        </p:nvSpPr>
        <p:spPr>
          <a:xfrm>
            <a:off x="3578286" y="5351383"/>
            <a:ext cx="301686" cy="369332"/>
          </a:xfrm>
          <a:prstGeom prst="rect">
            <a:avLst/>
          </a:prstGeom>
          <a:noFill/>
        </p:spPr>
        <p:txBody>
          <a:bodyPr wrap="none" rtlCol="0">
            <a:spAutoFit/>
          </a:bodyPr>
          <a:lstStyle/>
          <a:p>
            <a:r>
              <a:rPr lang="en-US" b="1" dirty="0" smtClean="0">
                <a:solidFill>
                  <a:schemeClr val="bg1"/>
                </a:solidFill>
              </a:rPr>
              <a:t>3</a:t>
            </a:r>
            <a:endParaRPr lang="en-US" b="1" dirty="0">
              <a:solidFill>
                <a:schemeClr val="bg1"/>
              </a:solidFill>
            </a:endParaRPr>
          </a:p>
        </p:txBody>
      </p:sp>
      <p:cxnSp>
        <p:nvCxnSpPr>
          <p:cNvPr id="10" name="Straight Arrow Connector 9"/>
          <p:cNvCxnSpPr/>
          <p:nvPr/>
        </p:nvCxnSpPr>
        <p:spPr>
          <a:xfrm flipV="1">
            <a:off x="1446243" y="1676400"/>
            <a:ext cx="0" cy="60960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2"/>
          </p:cNvCxnSpPr>
          <p:nvPr/>
        </p:nvCxnSpPr>
        <p:spPr>
          <a:xfrm>
            <a:off x="7085043" y="1175266"/>
            <a:ext cx="0" cy="501134"/>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686792" y="5562600"/>
            <a:ext cx="894608" cy="31623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62637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C:\Users\Raymond Veon\Documents\APS Office PC Spring Summer 2010 files\My Pictures\the_great_wave_off_kanagaw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1" y="533401"/>
            <a:ext cx="4529568" cy="3124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410198" y="546268"/>
            <a:ext cx="3124201" cy="2462213"/>
          </a:xfrm>
          <a:prstGeom prst="rect">
            <a:avLst/>
          </a:prstGeom>
          <a:noFill/>
        </p:spPr>
        <p:txBody>
          <a:bodyPr wrap="square" rtlCol="0">
            <a:spAutoFit/>
          </a:bodyPr>
          <a:lstStyle/>
          <a:p>
            <a:r>
              <a:rPr lang="en-US" sz="1400" dirty="0" smtClean="0"/>
              <a:t>Once they choose a dominant shape motif , artists often use subordinate or minor shape motifs to add contrast and interest. Japanese artist </a:t>
            </a:r>
            <a:r>
              <a:rPr lang="en-US" sz="1400" b="1" dirty="0" smtClean="0"/>
              <a:t>Katsushika Hokusai</a:t>
            </a:r>
            <a:r>
              <a:rPr lang="en-US" sz="1400" dirty="0" smtClean="0"/>
              <a:t> uses  curved, circular lines as the major shape motif in this famous print. </a:t>
            </a:r>
          </a:p>
          <a:p>
            <a:endParaRPr lang="en-US" sz="1400" dirty="0"/>
          </a:p>
          <a:p>
            <a:r>
              <a:rPr lang="en-US" sz="1400" dirty="0" smtClean="0"/>
              <a:t>Look at the options below. Which one best shows Hokusai’s use of  minor, subordinate shapes?</a:t>
            </a:r>
          </a:p>
        </p:txBody>
      </p:sp>
      <p:pic>
        <p:nvPicPr>
          <p:cNvPr id="5" name="Picture 2" descr="C:\Users\Raymond Veon\Documents\APS Office PC Spring Summer 2010 files\My Pictures\the_great_wave_off_kanagaw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240" y="4419600"/>
            <a:ext cx="1782931" cy="12297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Raymond Veon\Documents\APS Office PC Spring Summer 2010 files\My Pictures\the_great_wave_off_kanagaw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0736" y="4419599"/>
            <a:ext cx="1782931" cy="12297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Raymond Veon\Documents\APS Office PC Spring Summer 2010 files\My Pictures\the_great_wave_off_kanagaw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8732" y="4419600"/>
            <a:ext cx="1782931" cy="122974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aymond Veon\Documents\APS Office PC Spring Summer 2010 files\My Pictures\the_great_wave_off_kanagaw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4419598"/>
            <a:ext cx="1782931" cy="12297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36088" y="5845421"/>
            <a:ext cx="1137234" cy="584775"/>
          </a:xfrm>
          <a:prstGeom prst="rect">
            <a:avLst/>
          </a:prstGeom>
          <a:noFill/>
        </p:spPr>
        <p:txBody>
          <a:bodyPr wrap="none" rtlCol="0">
            <a:spAutoFit/>
          </a:bodyPr>
          <a:lstStyle/>
          <a:p>
            <a:pPr algn="ctr"/>
            <a:r>
              <a:rPr lang="en-US" b="1" dirty="0" smtClean="0"/>
              <a:t>A</a:t>
            </a:r>
          </a:p>
          <a:p>
            <a:pPr algn="ctr"/>
            <a:r>
              <a:rPr lang="en-US" sz="1400" dirty="0" smtClean="0"/>
              <a:t>The Diagonal</a:t>
            </a:r>
            <a:endParaRPr lang="en-US" sz="1400" dirty="0"/>
          </a:p>
        </p:txBody>
      </p:sp>
      <p:sp>
        <p:nvSpPr>
          <p:cNvPr id="10" name="TextBox 9"/>
          <p:cNvSpPr txBox="1"/>
          <p:nvPr/>
        </p:nvSpPr>
        <p:spPr>
          <a:xfrm>
            <a:off x="2969884" y="5845420"/>
            <a:ext cx="1004635" cy="584775"/>
          </a:xfrm>
          <a:prstGeom prst="rect">
            <a:avLst/>
          </a:prstGeom>
          <a:noFill/>
        </p:spPr>
        <p:txBody>
          <a:bodyPr wrap="none" rtlCol="0">
            <a:spAutoFit/>
          </a:bodyPr>
          <a:lstStyle/>
          <a:p>
            <a:pPr algn="ctr"/>
            <a:r>
              <a:rPr lang="en-US" b="1" dirty="0" smtClean="0"/>
              <a:t>B</a:t>
            </a:r>
          </a:p>
          <a:p>
            <a:pPr algn="ctr"/>
            <a:r>
              <a:rPr lang="en-US" sz="1400" dirty="0" smtClean="0"/>
              <a:t>The Square</a:t>
            </a:r>
          </a:p>
        </p:txBody>
      </p:sp>
      <p:sp>
        <p:nvSpPr>
          <p:cNvPr id="11" name="TextBox 10"/>
          <p:cNvSpPr txBox="1"/>
          <p:nvPr/>
        </p:nvSpPr>
        <p:spPr>
          <a:xfrm>
            <a:off x="4803559" y="5860056"/>
            <a:ext cx="1213282" cy="584775"/>
          </a:xfrm>
          <a:prstGeom prst="rect">
            <a:avLst/>
          </a:prstGeom>
          <a:noFill/>
        </p:spPr>
        <p:txBody>
          <a:bodyPr wrap="none" rtlCol="0">
            <a:spAutoFit/>
          </a:bodyPr>
          <a:lstStyle/>
          <a:p>
            <a:pPr algn="ctr"/>
            <a:r>
              <a:rPr lang="en-US" b="1" dirty="0" smtClean="0"/>
              <a:t>C</a:t>
            </a:r>
          </a:p>
          <a:p>
            <a:pPr algn="ctr"/>
            <a:r>
              <a:rPr lang="en-US" sz="1400" dirty="0" smtClean="0"/>
              <a:t>The Rectangle</a:t>
            </a:r>
          </a:p>
        </p:txBody>
      </p:sp>
      <p:sp>
        <p:nvSpPr>
          <p:cNvPr id="12" name="Rectangle 11"/>
          <p:cNvSpPr/>
          <p:nvPr/>
        </p:nvSpPr>
        <p:spPr>
          <a:xfrm>
            <a:off x="6830465" y="5845419"/>
            <a:ext cx="1076000" cy="584775"/>
          </a:xfrm>
          <a:prstGeom prst="rect">
            <a:avLst/>
          </a:prstGeom>
        </p:spPr>
        <p:txBody>
          <a:bodyPr wrap="none">
            <a:spAutoFit/>
          </a:bodyPr>
          <a:lstStyle/>
          <a:p>
            <a:pPr algn="ctr"/>
            <a:r>
              <a:rPr lang="en-US" b="1" dirty="0" smtClean="0"/>
              <a:t>D</a:t>
            </a:r>
          </a:p>
          <a:p>
            <a:pPr algn="ctr"/>
            <a:r>
              <a:rPr lang="en-US" sz="1400" dirty="0" smtClean="0"/>
              <a:t>The Triangle</a:t>
            </a:r>
          </a:p>
        </p:txBody>
      </p:sp>
      <p:sp>
        <p:nvSpPr>
          <p:cNvPr id="2" name="Isosceles Triangle 1"/>
          <p:cNvSpPr/>
          <p:nvPr/>
        </p:nvSpPr>
        <p:spPr>
          <a:xfrm>
            <a:off x="6804735" y="5105400"/>
            <a:ext cx="586665" cy="228600"/>
          </a:xfrm>
          <a:prstGeom prst="triangle">
            <a:avLst/>
          </a:prstGeom>
          <a:solidFill>
            <a:schemeClr val="accent1">
              <a:alpha val="41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a:off x="7467600" y="5219700"/>
            <a:ext cx="288724" cy="114300"/>
          </a:xfrm>
          <a:prstGeom prst="triangle">
            <a:avLst/>
          </a:prstGeom>
          <a:solidFill>
            <a:schemeClr val="accent1">
              <a:alpha val="41000"/>
            </a:scheme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583466" y="4539667"/>
            <a:ext cx="129468" cy="337133"/>
          </a:xfrm>
          <a:prstGeom prst="rect">
            <a:avLst/>
          </a:prstGeom>
          <a:solidFill>
            <a:schemeClr val="accent1">
              <a:alpha val="41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V="1">
            <a:off x="613240" y="4419600"/>
            <a:ext cx="635902"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030318" y="4598128"/>
            <a:ext cx="883765" cy="904356"/>
          </a:xfrm>
          <a:prstGeom prst="rect">
            <a:avLst/>
          </a:prstGeom>
          <a:solidFill>
            <a:schemeClr val="accent1">
              <a:alpha val="41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69101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whiterabbitdesigncompany.com/design/Photos/Carhenge.jpg"/>
          <p:cNvPicPr>
            <a:picLocks noChangeAspect="1" noChangeArrowheads="1"/>
          </p:cNvPicPr>
          <p:nvPr/>
        </p:nvPicPr>
        <p:blipFill rotWithShape="1">
          <a:blip r:embed="rId2">
            <a:extLst>
              <a:ext uri="{28A0092B-C50C-407E-A947-70E740481C1C}">
                <a14:useLocalDpi xmlns:a14="http://schemas.microsoft.com/office/drawing/2010/main" val="0"/>
              </a:ext>
            </a:extLst>
          </a:blip>
          <a:srcRect l="4574" t="37148" r="5513" b="1"/>
          <a:stretch/>
        </p:blipFill>
        <p:spPr bwMode="auto">
          <a:xfrm>
            <a:off x="4343400" y="572981"/>
            <a:ext cx="4085112" cy="19225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http://www.mrtoledano.com/store/image/file/08/9s/7rbnku/carhenge2.jpg"/>
          <p:cNvPicPr>
            <a:picLocks noChangeAspect="1" noChangeArrowheads="1"/>
          </p:cNvPicPr>
          <p:nvPr/>
        </p:nvPicPr>
        <p:blipFill rotWithShape="1">
          <a:blip r:embed="rId3">
            <a:extLst>
              <a:ext uri="{28A0092B-C50C-407E-A947-70E740481C1C}">
                <a14:useLocalDpi xmlns:a14="http://schemas.microsoft.com/office/drawing/2010/main" val="0"/>
              </a:ext>
            </a:extLst>
          </a:blip>
          <a:srcRect t="24700"/>
          <a:stretch/>
        </p:blipFill>
        <p:spPr bwMode="auto">
          <a:xfrm>
            <a:off x="2193409" y="2743200"/>
            <a:ext cx="4299981" cy="21585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2.bp.blogspot.com/_IFZZFYzMvqI/TJfXkTYjgPI/AAAAAAAABJA/OoqwSVynRSw/s1600/stonehenge-wallpaper-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52" t="39301" r="12315" b="5508"/>
          <a:stretch/>
        </p:blipFill>
        <p:spPr bwMode="auto">
          <a:xfrm>
            <a:off x="482930" y="572981"/>
            <a:ext cx="3699353" cy="19225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66801" y="5029200"/>
            <a:ext cx="7162799" cy="1600438"/>
          </a:xfrm>
          <a:prstGeom prst="rect">
            <a:avLst/>
          </a:prstGeom>
          <a:noFill/>
        </p:spPr>
        <p:txBody>
          <a:bodyPr wrap="square" rtlCol="0">
            <a:spAutoFit/>
          </a:bodyPr>
          <a:lstStyle/>
          <a:p>
            <a:r>
              <a:rPr lang="en-US" sz="1400" dirty="0" smtClean="0"/>
              <a:t>Picture 1 shows Stonehenge, a famous prehistoric monument in England. Picture 2 shows </a:t>
            </a:r>
            <a:r>
              <a:rPr lang="en-US" sz="1400" dirty="0" err="1" smtClean="0"/>
              <a:t>Carhenge</a:t>
            </a:r>
            <a:r>
              <a:rPr lang="en-US" sz="1400" dirty="0" smtClean="0"/>
              <a:t>, built  in Nebraska by artist Jim </a:t>
            </a:r>
            <a:r>
              <a:rPr lang="en-US" sz="1400" dirty="0" err="1" smtClean="0"/>
              <a:t>Reinders</a:t>
            </a:r>
            <a:r>
              <a:rPr lang="en-US" sz="1400" dirty="0" smtClean="0"/>
              <a:t>. What postmodern principle did </a:t>
            </a:r>
            <a:r>
              <a:rPr lang="en-US" sz="1400" dirty="0" err="1" smtClean="0"/>
              <a:t>Reinders</a:t>
            </a:r>
            <a:r>
              <a:rPr lang="en-US" sz="1400" dirty="0" smtClean="0"/>
              <a:t> use  in building </a:t>
            </a:r>
            <a:r>
              <a:rPr lang="en-US" sz="1400" dirty="0" err="1" smtClean="0"/>
              <a:t>Carhenge</a:t>
            </a:r>
            <a:r>
              <a:rPr lang="en-US" sz="1400" dirty="0" smtClean="0"/>
              <a:t>? </a:t>
            </a:r>
            <a:endParaRPr lang="en-US" sz="1400" dirty="0"/>
          </a:p>
          <a:p>
            <a:r>
              <a:rPr lang="en-US" sz="1400" dirty="0" smtClean="0"/>
              <a:t>A. Layering</a:t>
            </a:r>
          </a:p>
          <a:p>
            <a:r>
              <a:rPr lang="en-US" sz="1400" dirty="0" smtClean="0"/>
              <a:t>B. Juxtaposition</a:t>
            </a:r>
          </a:p>
          <a:p>
            <a:r>
              <a:rPr lang="en-US" sz="1400" dirty="0" smtClean="0"/>
              <a:t>C. Interaction of text and image</a:t>
            </a:r>
          </a:p>
          <a:p>
            <a:r>
              <a:rPr lang="en-US" sz="1400" dirty="0" smtClean="0"/>
              <a:t>D. Appropriation</a:t>
            </a:r>
          </a:p>
        </p:txBody>
      </p:sp>
      <p:sp>
        <p:nvSpPr>
          <p:cNvPr id="6" name="TextBox 5"/>
          <p:cNvSpPr txBox="1"/>
          <p:nvPr/>
        </p:nvSpPr>
        <p:spPr>
          <a:xfrm>
            <a:off x="538770" y="2003754"/>
            <a:ext cx="301686" cy="369332"/>
          </a:xfrm>
          <a:prstGeom prst="rect">
            <a:avLst/>
          </a:prstGeom>
          <a:noFill/>
        </p:spPr>
        <p:txBody>
          <a:bodyPr wrap="none" rtlCol="0">
            <a:spAutoFit/>
          </a:bodyPr>
          <a:lstStyle/>
          <a:p>
            <a:r>
              <a:rPr lang="en-US" b="1" dirty="0" smtClean="0">
                <a:solidFill>
                  <a:schemeClr val="bg1"/>
                </a:solidFill>
              </a:rPr>
              <a:t>1</a:t>
            </a:r>
            <a:endParaRPr lang="en-US" b="1" dirty="0">
              <a:solidFill>
                <a:schemeClr val="bg1"/>
              </a:solidFill>
            </a:endParaRPr>
          </a:p>
        </p:txBody>
      </p:sp>
      <p:sp>
        <p:nvSpPr>
          <p:cNvPr id="7" name="TextBox 6"/>
          <p:cNvSpPr txBox="1"/>
          <p:nvPr/>
        </p:nvSpPr>
        <p:spPr>
          <a:xfrm>
            <a:off x="4497357" y="2003754"/>
            <a:ext cx="301686" cy="369332"/>
          </a:xfrm>
          <a:prstGeom prst="rect">
            <a:avLst/>
          </a:prstGeom>
          <a:noFill/>
        </p:spPr>
        <p:txBody>
          <a:bodyPr wrap="none" rtlCol="0">
            <a:spAutoFit/>
          </a:bodyPr>
          <a:lstStyle/>
          <a:p>
            <a:r>
              <a:rPr lang="en-US" b="1" dirty="0">
                <a:solidFill>
                  <a:schemeClr val="bg1"/>
                </a:solidFill>
              </a:rPr>
              <a:t>2</a:t>
            </a:r>
          </a:p>
        </p:txBody>
      </p:sp>
      <p:sp>
        <p:nvSpPr>
          <p:cNvPr id="8" name="TextBox 7"/>
          <p:cNvSpPr txBox="1"/>
          <p:nvPr/>
        </p:nvSpPr>
        <p:spPr>
          <a:xfrm>
            <a:off x="2286000" y="4419600"/>
            <a:ext cx="301686" cy="369332"/>
          </a:xfrm>
          <a:prstGeom prst="rect">
            <a:avLst/>
          </a:prstGeom>
          <a:noFill/>
        </p:spPr>
        <p:txBody>
          <a:bodyPr wrap="none" rtlCol="0">
            <a:spAutoFit/>
          </a:bodyPr>
          <a:lstStyle/>
          <a:p>
            <a:r>
              <a:rPr lang="en-US" b="1" dirty="0">
                <a:solidFill>
                  <a:schemeClr val="bg1"/>
                </a:solidFill>
              </a:rPr>
              <a:t>3</a:t>
            </a:r>
          </a:p>
        </p:txBody>
      </p:sp>
    </p:spTree>
    <p:extLst>
      <p:ext uri="{BB962C8B-B14F-4D97-AF65-F5344CB8AC3E}">
        <p14:creationId xmlns:p14="http://schemas.microsoft.com/office/powerpoint/2010/main" val="19184444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Raymond Veon\Documents\Fed PD Art Ed Grant\VTS and Images for VTS\Grade 8\8.1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704193"/>
            <a:ext cx="3733800" cy="49223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 descr="C:\Users\Raymond Veon\Documents\Fed PD Art Ed Grant\VTS and Images for VTS\Grade 8\8.1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000" y="0"/>
            <a:ext cx="3733800" cy="34537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2999" y="704193"/>
            <a:ext cx="3733801" cy="1815882"/>
          </a:xfrm>
          <a:prstGeom prst="rect">
            <a:avLst/>
          </a:prstGeom>
          <a:noFill/>
        </p:spPr>
        <p:txBody>
          <a:bodyPr wrap="square" rtlCol="0">
            <a:spAutoFit/>
          </a:bodyPr>
          <a:lstStyle/>
          <a:p>
            <a:r>
              <a:rPr lang="en-US" sz="1400" dirty="0" smtClean="0"/>
              <a:t>Although he lived much earlier than the postmodern era, what postmodern principle can be used to describe this painting, made in 1564, by Giuseppe </a:t>
            </a:r>
            <a:r>
              <a:rPr lang="en-US" sz="1400" dirty="0" err="1" smtClean="0"/>
              <a:t>Arcimboldo</a:t>
            </a:r>
            <a:r>
              <a:rPr lang="en-US" sz="1400" dirty="0" smtClean="0"/>
              <a:t>?</a:t>
            </a:r>
          </a:p>
          <a:p>
            <a:r>
              <a:rPr lang="en-US" sz="1400" dirty="0" smtClean="0"/>
              <a:t>A. Gazing</a:t>
            </a:r>
          </a:p>
          <a:p>
            <a:r>
              <a:rPr lang="en-US" sz="1400" dirty="0" smtClean="0"/>
              <a:t>B. Juxtaposition</a:t>
            </a:r>
          </a:p>
          <a:p>
            <a:r>
              <a:rPr lang="en-US" sz="1400" dirty="0" smtClean="0"/>
              <a:t>C. Interaction of text and image</a:t>
            </a:r>
          </a:p>
          <a:p>
            <a:r>
              <a:rPr lang="en-US" sz="1400" dirty="0" smtClean="0"/>
              <a:t>D. Appropriation</a:t>
            </a:r>
          </a:p>
        </p:txBody>
      </p:sp>
    </p:spTree>
    <p:extLst>
      <p:ext uri="{BB962C8B-B14F-4D97-AF65-F5344CB8AC3E}">
        <p14:creationId xmlns:p14="http://schemas.microsoft.com/office/powerpoint/2010/main" val="127355334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type="body" sz="half" idx="1"/>
          </p:nvPr>
        </p:nvSpPr>
        <p:spPr>
          <a:xfrm>
            <a:off x="533400" y="4876800"/>
            <a:ext cx="8077200" cy="1646238"/>
          </a:xfrm>
        </p:spPr>
        <p:txBody>
          <a:bodyPr>
            <a:normAutofit fontScale="85000" lnSpcReduction="20000"/>
          </a:bodyPr>
          <a:lstStyle/>
          <a:p>
            <a:pPr indent="0">
              <a:buFontTx/>
              <a:buNone/>
            </a:pPr>
            <a:r>
              <a:rPr lang="en-US" sz="1800" dirty="0" smtClean="0"/>
              <a:t>The art in picture 1 was made by Native Americans; in picture 2 by Australian Aborigines; and in picture 3 by South </a:t>
            </a:r>
            <a:r>
              <a:rPr lang="en-US" sz="1800" dirty="0"/>
              <a:t>African tribal artists. </a:t>
            </a:r>
            <a:r>
              <a:rPr lang="en-US" sz="1800" dirty="0" smtClean="0"/>
              <a:t>What aesthetic category best describes all of these artworks?</a:t>
            </a:r>
          </a:p>
          <a:p>
            <a:pPr marL="685800">
              <a:buFontTx/>
              <a:buAutoNum type="alphaUcPeriod"/>
            </a:pPr>
            <a:r>
              <a:rPr lang="en-US" sz="1800" dirty="0" smtClean="0"/>
              <a:t>Formalism</a:t>
            </a:r>
          </a:p>
          <a:p>
            <a:pPr marL="685800">
              <a:buFontTx/>
              <a:buAutoNum type="alphaUcPeriod"/>
            </a:pPr>
            <a:r>
              <a:rPr lang="en-US" sz="1800" dirty="0" smtClean="0"/>
              <a:t>Realism</a:t>
            </a:r>
          </a:p>
          <a:p>
            <a:pPr marL="685800">
              <a:buFontTx/>
              <a:buAutoNum type="alphaUcPeriod"/>
            </a:pPr>
            <a:r>
              <a:rPr lang="en-US" sz="1800" dirty="0" smtClean="0"/>
              <a:t>Functionalism</a:t>
            </a:r>
          </a:p>
          <a:p>
            <a:pPr marL="685800">
              <a:buFontTx/>
              <a:buAutoNum type="alphaUcPeriod"/>
            </a:pPr>
            <a:r>
              <a:rPr lang="en-US" sz="1800" dirty="0" smtClean="0"/>
              <a:t>Expressionism</a:t>
            </a:r>
          </a:p>
          <a:p>
            <a:pPr>
              <a:lnSpc>
                <a:spcPct val="80000"/>
              </a:lnSpc>
              <a:buFontTx/>
              <a:buNone/>
            </a:pPr>
            <a:endParaRPr lang="en-US" sz="1800" dirty="0"/>
          </a:p>
        </p:txBody>
      </p:sp>
      <p:pic>
        <p:nvPicPr>
          <p:cNvPr id="60420" name="Picture 4" descr="0090"/>
          <p:cNvPicPr>
            <a:picLocks noGrp="1" noChangeAspect="1" noChangeArrowheads="1"/>
          </p:cNvPicPr>
          <p:nvPr>
            <p:ph sz="quarter" idx="3"/>
          </p:nvPr>
        </p:nvPicPr>
        <p:blipFill>
          <a:blip r:embed="rId2">
            <a:extLst>
              <a:ext uri="{28A0092B-C50C-407E-A947-70E740481C1C}">
                <a14:useLocalDpi xmlns:a14="http://schemas.microsoft.com/office/drawing/2010/main" val="0"/>
              </a:ext>
            </a:extLst>
          </a:blip>
          <a:srcRect/>
          <a:stretch>
            <a:fillRect/>
          </a:stretch>
        </p:blipFill>
        <p:spPr>
          <a:xfrm>
            <a:off x="4447465" y="560784"/>
            <a:ext cx="3629735" cy="1877616"/>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421" name="Picture 5" descr="p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5538" y="6523038"/>
            <a:ext cx="1116012" cy="719137"/>
          </a:xfrm>
          <a:prstGeom prst="rect">
            <a:avLst/>
          </a:prstGeom>
          <a:noFill/>
          <a:extLst>
            <a:ext uri="{909E8E84-426E-40DD-AFC4-6F175D3DCCD1}">
              <a14:hiddenFill xmlns:a14="http://schemas.microsoft.com/office/drawing/2010/main">
                <a:solidFill>
                  <a:srgbClr val="FFFFFF"/>
                </a:solidFill>
              </a14:hiddenFill>
            </a:ext>
          </a:extLst>
        </p:spPr>
      </p:pic>
      <p:pic>
        <p:nvPicPr>
          <p:cNvPr id="60423" name="Picture 7" descr="04_natamart37_d"/>
          <p:cNvPicPr>
            <a:picLocks noChangeAspect="1" noChangeArrowheads="1"/>
          </p:cNvPicPr>
          <p:nvPr/>
        </p:nvPicPr>
        <p:blipFill rotWithShape="1">
          <a:blip r:embed="rId4">
            <a:extLst>
              <a:ext uri="{28A0092B-C50C-407E-A947-70E740481C1C}">
                <a14:useLocalDpi xmlns:a14="http://schemas.microsoft.com/office/drawing/2010/main" val="0"/>
              </a:ext>
            </a:extLst>
          </a:blip>
          <a:srcRect l="41011" t="50532" r="41321" b="12633"/>
          <a:stretch/>
        </p:blipFill>
        <p:spPr bwMode="auto">
          <a:xfrm>
            <a:off x="2609139" y="457200"/>
            <a:ext cx="1504950" cy="1981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0425"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590800"/>
            <a:ext cx="2658979" cy="198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6326" y="2590800"/>
            <a:ext cx="2085474" cy="198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descr="04_natamart37_d"/>
          <p:cNvPicPr>
            <a:picLocks noChangeAspect="1" noChangeArrowheads="1"/>
          </p:cNvPicPr>
          <p:nvPr/>
        </p:nvPicPr>
        <p:blipFill rotWithShape="1">
          <a:blip r:embed="rId4">
            <a:extLst>
              <a:ext uri="{28A0092B-C50C-407E-A947-70E740481C1C}">
                <a14:useLocalDpi xmlns:a14="http://schemas.microsoft.com/office/drawing/2010/main" val="0"/>
              </a:ext>
            </a:extLst>
          </a:blip>
          <a:srcRect l="21553" t="50532" r="60667" b="12633"/>
          <a:stretch/>
        </p:blipFill>
        <p:spPr bwMode="auto">
          <a:xfrm>
            <a:off x="1094664" y="457200"/>
            <a:ext cx="1514475" cy="1981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19200" y="1981200"/>
            <a:ext cx="301686" cy="369332"/>
          </a:xfrm>
          <a:prstGeom prst="rect">
            <a:avLst/>
          </a:prstGeom>
          <a:noFill/>
        </p:spPr>
        <p:txBody>
          <a:bodyPr wrap="none" rtlCol="0">
            <a:spAutoFit/>
          </a:bodyPr>
          <a:lstStyle/>
          <a:p>
            <a:r>
              <a:rPr lang="en-US" b="1" dirty="0" smtClean="0">
                <a:solidFill>
                  <a:schemeClr val="bg1"/>
                </a:solidFill>
              </a:rPr>
              <a:t>1</a:t>
            </a:r>
            <a:endParaRPr lang="en-US" b="1" dirty="0">
              <a:solidFill>
                <a:schemeClr val="bg1"/>
              </a:solidFill>
            </a:endParaRPr>
          </a:p>
        </p:txBody>
      </p:sp>
      <p:sp>
        <p:nvSpPr>
          <p:cNvPr id="14" name="TextBox 13"/>
          <p:cNvSpPr txBox="1"/>
          <p:nvPr/>
        </p:nvSpPr>
        <p:spPr>
          <a:xfrm>
            <a:off x="4522737" y="1981200"/>
            <a:ext cx="301686" cy="369332"/>
          </a:xfrm>
          <a:prstGeom prst="rect">
            <a:avLst/>
          </a:prstGeom>
          <a:noFill/>
        </p:spPr>
        <p:txBody>
          <a:bodyPr wrap="none" rtlCol="0">
            <a:spAutoFit/>
          </a:bodyPr>
          <a:lstStyle/>
          <a:p>
            <a:r>
              <a:rPr lang="en-US" b="1" dirty="0" smtClean="0">
                <a:solidFill>
                  <a:schemeClr val="bg1"/>
                </a:solidFill>
              </a:rPr>
              <a:t>2</a:t>
            </a:r>
            <a:endParaRPr lang="en-US" b="1" dirty="0">
              <a:solidFill>
                <a:schemeClr val="bg1"/>
              </a:solidFill>
            </a:endParaRPr>
          </a:p>
        </p:txBody>
      </p:sp>
      <p:sp>
        <p:nvSpPr>
          <p:cNvPr id="15" name="TextBox 14"/>
          <p:cNvSpPr txBox="1"/>
          <p:nvPr/>
        </p:nvSpPr>
        <p:spPr>
          <a:xfrm>
            <a:off x="2057400" y="4114800"/>
            <a:ext cx="301686" cy="369332"/>
          </a:xfrm>
          <a:prstGeom prst="rect">
            <a:avLst/>
          </a:prstGeom>
          <a:noFill/>
        </p:spPr>
        <p:txBody>
          <a:bodyPr wrap="none" rtlCol="0">
            <a:spAutoFit/>
          </a:bodyPr>
          <a:lstStyle/>
          <a:p>
            <a:r>
              <a:rPr lang="en-US" b="1" dirty="0" smtClean="0"/>
              <a:t>3</a:t>
            </a:r>
            <a:endParaRPr lang="en-US" b="1" dirty="0"/>
          </a:p>
        </p:txBody>
      </p:sp>
    </p:spTree>
    <p:extLst>
      <p:ext uri="{BB962C8B-B14F-4D97-AF65-F5344CB8AC3E}">
        <p14:creationId xmlns:p14="http://schemas.microsoft.com/office/powerpoint/2010/main" val="418220887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http://www.asterixfodnoter.dk/discus-myro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3344" y="533399"/>
            <a:ext cx="210268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library.thinkquest.org/04oct/01260/nataraj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533400"/>
            <a:ext cx="2868283"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7800" y="4227174"/>
            <a:ext cx="6477000" cy="1169551"/>
          </a:xfrm>
          <a:prstGeom prst="rect">
            <a:avLst/>
          </a:prstGeom>
          <a:noFill/>
        </p:spPr>
        <p:txBody>
          <a:bodyPr wrap="square" rtlCol="0">
            <a:spAutoFit/>
          </a:bodyPr>
          <a:lstStyle/>
          <a:p>
            <a:r>
              <a:rPr lang="en-US" sz="1400" dirty="0" smtClean="0"/>
              <a:t>These artworks express two very different views of life, the universe, and our place in it. Write at least FOUR sentences that:</a:t>
            </a:r>
          </a:p>
          <a:p>
            <a:r>
              <a:rPr lang="en-US" sz="1400" dirty="0"/>
              <a:t>1</a:t>
            </a:r>
            <a:r>
              <a:rPr lang="en-US" sz="1400" dirty="0" smtClean="0"/>
              <a:t>. Briefly describe the worldview expressed in Sculpture A </a:t>
            </a:r>
          </a:p>
          <a:p>
            <a:r>
              <a:rPr lang="en-US" sz="1400" dirty="0" smtClean="0"/>
              <a:t>2. Briefly describe the worldview expressed in Sculpture B</a:t>
            </a:r>
          </a:p>
          <a:p>
            <a:r>
              <a:rPr lang="en-US" sz="1400" dirty="0"/>
              <a:t>3</a:t>
            </a:r>
            <a:r>
              <a:rPr lang="en-US" sz="1400" dirty="0" smtClean="0"/>
              <a:t>. Describes how each sculpture conveys this worldview.</a:t>
            </a:r>
          </a:p>
        </p:txBody>
      </p:sp>
    </p:spTree>
    <p:extLst>
      <p:ext uri="{BB962C8B-B14F-4D97-AF65-F5344CB8AC3E}">
        <p14:creationId xmlns:p14="http://schemas.microsoft.com/office/powerpoint/2010/main" val="261552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39" r="12450"/>
          <a:stretch/>
        </p:blipFill>
        <p:spPr bwMode="auto">
          <a:xfrm>
            <a:off x="609601" y="381000"/>
            <a:ext cx="4190999" cy="3171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0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 t="200" r="-1074" b="47730"/>
          <a:stretch/>
        </p:blipFill>
        <p:spPr bwMode="auto">
          <a:xfrm>
            <a:off x="533400" y="3716976"/>
            <a:ext cx="7500448" cy="2683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181600" y="419692"/>
            <a:ext cx="3505200" cy="2031325"/>
          </a:xfrm>
          <a:prstGeom prst="rect">
            <a:avLst/>
          </a:prstGeom>
          <a:noFill/>
        </p:spPr>
        <p:txBody>
          <a:bodyPr wrap="square" rtlCol="0">
            <a:spAutoFit/>
          </a:bodyPr>
          <a:lstStyle/>
          <a:p>
            <a:r>
              <a:rPr lang="en-US" dirty="0" smtClean="0"/>
              <a:t>What drawing technique is being demonstrated?</a:t>
            </a:r>
          </a:p>
          <a:p>
            <a:endParaRPr lang="en-US" dirty="0" smtClean="0"/>
          </a:p>
          <a:p>
            <a:r>
              <a:rPr lang="en-US" dirty="0" smtClean="0"/>
              <a:t>A. Cross hatching</a:t>
            </a:r>
          </a:p>
          <a:p>
            <a:r>
              <a:rPr lang="en-US" dirty="0" smtClean="0"/>
              <a:t>B. Gesture</a:t>
            </a:r>
          </a:p>
          <a:p>
            <a:r>
              <a:rPr lang="en-US" dirty="0" smtClean="0"/>
              <a:t>C. Contour</a:t>
            </a:r>
          </a:p>
          <a:p>
            <a:r>
              <a:rPr lang="en-US" dirty="0" smtClean="0"/>
              <a:t>D. Stippling</a:t>
            </a:r>
          </a:p>
        </p:txBody>
      </p:sp>
    </p:spTree>
    <p:extLst>
      <p:ext uri="{BB962C8B-B14F-4D97-AF65-F5344CB8AC3E}">
        <p14:creationId xmlns:p14="http://schemas.microsoft.com/office/powerpoint/2010/main" val="20734520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5427" b="14034"/>
          <a:stretch/>
        </p:blipFill>
        <p:spPr bwMode="auto">
          <a:xfrm>
            <a:off x="2514600" y="990600"/>
            <a:ext cx="4361594"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0" y="304800"/>
            <a:ext cx="38100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2600" y="1828800"/>
            <a:ext cx="3810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9319" y="803291"/>
            <a:ext cx="3810000"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19400" y="4267200"/>
            <a:ext cx="3505200" cy="2031325"/>
          </a:xfrm>
          <a:prstGeom prst="rect">
            <a:avLst/>
          </a:prstGeom>
          <a:noFill/>
        </p:spPr>
        <p:txBody>
          <a:bodyPr wrap="square" rtlCol="0">
            <a:spAutoFit/>
          </a:bodyPr>
          <a:lstStyle/>
          <a:p>
            <a:r>
              <a:rPr lang="en-US" dirty="0" smtClean="0"/>
              <a:t>What drawing technique is illustrated in the picture above?</a:t>
            </a:r>
          </a:p>
          <a:p>
            <a:endParaRPr lang="en-US" dirty="0" smtClean="0"/>
          </a:p>
          <a:p>
            <a:r>
              <a:rPr lang="en-US" dirty="0" smtClean="0"/>
              <a:t>A. Cross hatching</a:t>
            </a:r>
          </a:p>
          <a:p>
            <a:r>
              <a:rPr lang="en-US" dirty="0" smtClean="0"/>
              <a:t>B. Gesture</a:t>
            </a:r>
          </a:p>
          <a:p>
            <a:r>
              <a:rPr lang="en-US" dirty="0" smtClean="0"/>
              <a:t>C. Contour</a:t>
            </a:r>
          </a:p>
          <a:p>
            <a:r>
              <a:rPr lang="en-US" dirty="0" smtClean="0"/>
              <a:t>D. Stippling</a:t>
            </a:r>
          </a:p>
        </p:txBody>
      </p:sp>
    </p:spTree>
    <p:extLst>
      <p:ext uri="{BB962C8B-B14F-4D97-AF65-F5344CB8AC3E}">
        <p14:creationId xmlns:p14="http://schemas.microsoft.com/office/powerpoint/2010/main" val="38972625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63187"/>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5776"/>
          <a:stretch/>
        </p:blipFill>
        <p:spPr bwMode="auto">
          <a:xfrm>
            <a:off x="381000" y="363187"/>
            <a:ext cx="2667000" cy="188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1200" y="1524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b="5776"/>
          <a:stretch/>
        </p:blipFill>
        <p:spPr bwMode="auto">
          <a:xfrm>
            <a:off x="3276600" y="363187"/>
            <a:ext cx="2667000" cy="188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b="5776"/>
          <a:stretch/>
        </p:blipFill>
        <p:spPr bwMode="auto">
          <a:xfrm>
            <a:off x="6172200" y="363187"/>
            <a:ext cx="2667000" cy="188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7"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b="6349"/>
          <a:stretch/>
        </p:blipFill>
        <p:spPr bwMode="auto">
          <a:xfrm>
            <a:off x="381000" y="2590800"/>
            <a:ext cx="2667000" cy="187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82200" y="54102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49" name="Picture 9"/>
          <p:cNvPicPr>
            <a:picLocks noChangeAspect="1" noChangeArrowheads="1"/>
          </p:cNvPicPr>
          <p:nvPr/>
        </p:nvPicPr>
        <p:blipFill rotWithShape="1">
          <a:blip r:embed="rId9">
            <a:extLst>
              <a:ext uri="{28A0092B-C50C-407E-A947-70E740481C1C}">
                <a14:useLocalDpi xmlns:a14="http://schemas.microsoft.com/office/drawing/2010/main" val="0"/>
              </a:ext>
            </a:extLst>
          </a:blip>
          <a:srcRect b="6349"/>
          <a:stretch/>
        </p:blipFill>
        <p:spPr bwMode="auto">
          <a:xfrm>
            <a:off x="3276600" y="2590800"/>
            <a:ext cx="2667000" cy="187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50" name="Picture 10"/>
          <p:cNvPicPr>
            <a:picLocks noChangeAspect="1" noChangeArrowheads="1"/>
          </p:cNvPicPr>
          <p:nvPr/>
        </p:nvPicPr>
        <p:blipFill rotWithShape="1">
          <a:blip r:embed="rId10">
            <a:extLst>
              <a:ext uri="{28A0092B-C50C-407E-A947-70E740481C1C}">
                <a14:useLocalDpi xmlns:a14="http://schemas.microsoft.com/office/drawing/2010/main" val="0"/>
              </a:ext>
            </a:extLst>
          </a:blip>
          <a:srcRect b="6349"/>
          <a:stretch/>
        </p:blipFill>
        <p:spPr bwMode="auto">
          <a:xfrm>
            <a:off x="6172200" y="2590800"/>
            <a:ext cx="2667000" cy="187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51"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96650" y="26670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52"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402050" y="260985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053"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154900" y="1981200"/>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078788" y="4826675"/>
            <a:ext cx="6998411" cy="1477328"/>
          </a:xfrm>
          <a:prstGeom prst="rect">
            <a:avLst/>
          </a:prstGeom>
          <a:noFill/>
        </p:spPr>
        <p:txBody>
          <a:bodyPr wrap="square" rtlCol="0">
            <a:spAutoFit/>
          </a:bodyPr>
          <a:lstStyle/>
          <a:p>
            <a:r>
              <a:rPr lang="en-US" dirty="0" smtClean="0"/>
              <a:t>In the pictures above, what painting technique is being used?</a:t>
            </a:r>
          </a:p>
          <a:p>
            <a:r>
              <a:rPr lang="en-US" dirty="0" smtClean="0"/>
              <a:t>A. </a:t>
            </a:r>
            <a:r>
              <a:rPr lang="en-US" dirty="0" err="1" smtClean="0"/>
              <a:t>Scumbling</a:t>
            </a:r>
            <a:endParaRPr lang="en-US" dirty="0" smtClean="0"/>
          </a:p>
          <a:p>
            <a:r>
              <a:rPr lang="en-US" dirty="0" smtClean="0"/>
              <a:t>B. Wet-into-wet</a:t>
            </a:r>
          </a:p>
          <a:p>
            <a:r>
              <a:rPr lang="en-US" dirty="0" smtClean="0"/>
              <a:t>C. Dry brush</a:t>
            </a:r>
          </a:p>
          <a:p>
            <a:r>
              <a:rPr lang="en-US" dirty="0" smtClean="0"/>
              <a:t>D. Impasto</a:t>
            </a:r>
          </a:p>
        </p:txBody>
      </p:sp>
    </p:spTree>
    <p:extLst>
      <p:ext uri="{BB962C8B-B14F-4D97-AF65-F5344CB8AC3E}">
        <p14:creationId xmlns:p14="http://schemas.microsoft.com/office/powerpoint/2010/main" val="2980296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978"/>
          <a:stretch/>
        </p:blipFill>
        <p:spPr bwMode="auto">
          <a:xfrm>
            <a:off x="2032000" y="628650"/>
            <a:ext cx="2336800" cy="1647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978"/>
          <a:stretch/>
        </p:blipFill>
        <p:spPr bwMode="auto">
          <a:xfrm>
            <a:off x="4826000" y="628650"/>
            <a:ext cx="2336800" cy="1647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4300" y="-190500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7"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510"/>
          <a:stretch/>
        </p:blipFill>
        <p:spPr bwMode="auto">
          <a:xfrm>
            <a:off x="2032000" y="2647950"/>
            <a:ext cx="2336800" cy="15859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8"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510"/>
          <a:stretch/>
        </p:blipFill>
        <p:spPr bwMode="auto">
          <a:xfrm>
            <a:off x="4826000" y="2647950"/>
            <a:ext cx="2336800" cy="15859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20300" y="1504950"/>
            <a:ext cx="3048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676401" y="4826675"/>
            <a:ext cx="6096000" cy="1477328"/>
          </a:xfrm>
          <a:prstGeom prst="rect">
            <a:avLst/>
          </a:prstGeom>
          <a:noFill/>
        </p:spPr>
        <p:txBody>
          <a:bodyPr wrap="square" rtlCol="0">
            <a:spAutoFit/>
          </a:bodyPr>
          <a:lstStyle/>
          <a:p>
            <a:r>
              <a:rPr lang="en-US" dirty="0" smtClean="0"/>
              <a:t>In the pictures above, what painting technique is being used?</a:t>
            </a:r>
          </a:p>
          <a:p>
            <a:r>
              <a:rPr lang="en-US" dirty="0" smtClean="0"/>
              <a:t>A. Glazing</a:t>
            </a:r>
          </a:p>
          <a:p>
            <a:r>
              <a:rPr lang="en-US" dirty="0" smtClean="0"/>
              <a:t>B. Wet-into-wet</a:t>
            </a:r>
          </a:p>
          <a:p>
            <a:r>
              <a:rPr lang="en-US" dirty="0" smtClean="0"/>
              <a:t>C. Dry brush</a:t>
            </a:r>
          </a:p>
          <a:p>
            <a:r>
              <a:rPr lang="en-US" dirty="0" smtClean="0"/>
              <a:t>D. Impasto</a:t>
            </a:r>
          </a:p>
        </p:txBody>
      </p:sp>
    </p:spTree>
    <p:extLst>
      <p:ext uri="{BB962C8B-B14F-4D97-AF65-F5344CB8AC3E}">
        <p14:creationId xmlns:p14="http://schemas.microsoft.com/office/powerpoint/2010/main" val="7846377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054" y="381000"/>
            <a:ext cx="2195671" cy="146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882095"/>
            <a:ext cx="2195671" cy="146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398" y="381000"/>
            <a:ext cx="2195671" cy="146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25250" y="4648200"/>
            <a:ext cx="4762500"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58400" y="1262987"/>
            <a:ext cx="4762500"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053" y="1987003"/>
            <a:ext cx="2195671" cy="146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397" y="2028920"/>
            <a:ext cx="2195671" cy="146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8350" y="5267325"/>
            <a:ext cx="4762500"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6"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19400" y="3519336"/>
            <a:ext cx="2195671" cy="146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7"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87000" y="5064030"/>
            <a:ext cx="4762500"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8"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4054" y="3629354"/>
            <a:ext cx="2195671" cy="146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9"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48396" y="3629354"/>
            <a:ext cx="2195671" cy="146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90"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4054" y="5267325"/>
            <a:ext cx="2195671" cy="146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91"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58350" y="228600"/>
            <a:ext cx="2195671" cy="146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92" name="Picture 1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87000" y="1399846"/>
            <a:ext cx="4762500"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93" name="Picture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039600" y="3908602"/>
            <a:ext cx="4762500" cy="318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94" name="Picture 1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048398" y="5203298"/>
            <a:ext cx="1295002" cy="1530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5486400" y="417342"/>
            <a:ext cx="3505200" cy="2031325"/>
          </a:xfrm>
          <a:prstGeom prst="rect">
            <a:avLst/>
          </a:prstGeom>
          <a:noFill/>
        </p:spPr>
        <p:txBody>
          <a:bodyPr wrap="square" rtlCol="0">
            <a:spAutoFit/>
          </a:bodyPr>
          <a:lstStyle/>
          <a:p>
            <a:r>
              <a:rPr lang="en-US" dirty="0" smtClean="0"/>
              <a:t>What printmaking technique is being demonstrated?</a:t>
            </a:r>
          </a:p>
          <a:p>
            <a:endParaRPr lang="en-US" dirty="0" smtClean="0"/>
          </a:p>
          <a:p>
            <a:r>
              <a:rPr lang="en-US" dirty="0" smtClean="0"/>
              <a:t>A. Relief Printing</a:t>
            </a:r>
          </a:p>
          <a:p>
            <a:r>
              <a:rPr lang="en-US" dirty="0" smtClean="0"/>
              <a:t>B. </a:t>
            </a:r>
            <a:r>
              <a:rPr lang="en-US" dirty="0" err="1" smtClean="0"/>
              <a:t>Monoprint</a:t>
            </a:r>
            <a:r>
              <a:rPr lang="en-US" dirty="0" smtClean="0"/>
              <a:t> or Monotype Printing</a:t>
            </a:r>
          </a:p>
          <a:p>
            <a:r>
              <a:rPr lang="en-US" dirty="0" smtClean="0"/>
              <a:t>C. Stamp Printing</a:t>
            </a:r>
          </a:p>
          <a:p>
            <a:r>
              <a:rPr lang="en-US" dirty="0" smtClean="0"/>
              <a:t>D. Block Printing</a:t>
            </a:r>
          </a:p>
        </p:txBody>
      </p:sp>
    </p:spTree>
    <p:extLst>
      <p:ext uri="{BB962C8B-B14F-4D97-AF65-F5344CB8AC3E}">
        <p14:creationId xmlns:p14="http://schemas.microsoft.com/office/powerpoint/2010/main" val="37782158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8798</TotalTime>
  <Words>2127</Words>
  <Application>Microsoft Office PowerPoint</Application>
  <PresentationFormat>On-screen Show (4:3)</PresentationFormat>
  <Paragraphs>289</Paragraphs>
  <Slides>47</Slides>
  <Notes>1</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8th Grade  Visual Arts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End 8th Grade CKV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Raymond E. Veon</dc:creator>
  <cp:lastModifiedBy>Raymond E. Veon</cp:lastModifiedBy>
  <cp:revision>111</cp:revision>
  <dcterms:created xsi:type="dcterms:W3CDTF">2010-11-18T14:58:03Z</dcterms:created>
  <dcterms:modified xsi:type="dcterms:W3CDTF">2011-02-08T02:45:30Z</dcterms:modified>
</cp:coreProperties>
</file>